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56" r:id="rId2"/>
    <p:sldId id="257" r:id="rId3"/>
    <p:sldId id="327" r:id="rId4"/>
    <p:sldId id="328" r:id="rId5"/>
    <p:sldId id="320" r:id="rId6"/>
    <p:sldId id="270" r:id="rId7"/>
    <p:sldId id="321" r:id="rId8"/>
    <p:sldId id="282" r:id="rId9"/>
    <p:sldId id="323" r:id="rId10"/>
    <p:sldId id="275" r:id="rId11"/>
    <p:sldId id="324" r:id="rId12"/>
    <p:sldId id="311" r:id="rId13"/>
    <p:sldId id="296" r:id="rId14"/>
    <p:sldId id="301" r:id="rId15"/>
    <p:sldId id="302" r:id="rId16"/>
    <p:sldId id="303" r:id="rId17"/>
    <p:sldId id="304" r:id="rId18"/>
    <p:sldId id="322" r:id="rId19"/>
    <p:sldId id="31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5469-B087-4EE4-93B2-15D40123611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DB7E-6266-488A-BEFD-0C5B11FBB5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87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8DB7E-6266-488A-BEFD-0C5B11FBB58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3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8DB7E-6266-488A-BEFD-0C5B11FBB58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90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8DB7E-6266-488A-BEFD-0C5B11FBB58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6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8DB7E-6266-488A-BEFD-0C5B11FBB58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77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8DB7E-6266-488A-BEFD-0C5B11FBB58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67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2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47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6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9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42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1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0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6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3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87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8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4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0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AF7835-E8F9-4ACA-9079-AA99D4CE9338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4FBAD-50B3-4AAA-B596-8BBF1B0F0B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4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pVTQa1bp4&amp;list=PLHbOV2qW4DYZU5Wz-YBhsI6I4n0Q3zI5M&amp;feature=iv&amp;src_vid=sFwjPFHQEI0&amp;annotation_id=annotation_42929231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9" y="1708879"/>
            <a:ext cx="6815669" cy="1962599"/>
          </a:xfrm>
        </p:spPr>
        <p:txBody>
          <a:bodyPr/>
          <a:lstStyle/>
          <a:p>
            <a:r>
              <a:rPr lang="en-US" sz="4400" dirty="0" smtClean="0"/>
              <a:t>Se</a:t>
            </a:r>
            <a:r>
              <a:rPr lang="cs-CZ" sz="4400" dirty="0" err="1" smtClean="0"/>
              <a:t>lf</a:t>
            </a:r>
            <a:r>
              <a:rPr lang="cs-CZ" sz="4400" dirty="0" smtClean="0"/>
              <a:t>-</a:t>
            </a:r>
            <a:r>
              <a:rPr lang="en-US" sz="4400" dirty="0" err="1" smtClean="0"/>
              <a:t>refle</a:t>
            </a:r>
            <a:r>
              <a:rPr lang="cs-CZ" sz="4400" dirty="0" err="1" smtClean="0"/>
              <a:t>ct</a:t>
            </a:r>
            <a:r>
              <a:rPr lang="en-US" sz="4400" dirty="0" smtClean="0"/>
              <a:t>ion and professional development of </a:t>
            </a:r>
            <a:r>
              <a:rPr lang="cs-CZ" sz="4400" dirty="0" err="1" smtClean="0"/>
              <a:t>pre</a:t>
            </a:r>
            <a:r>
              <a:rPr lang="cs-CZ" sz="4400" dirty="0" smtClean="0"/>
              <a:t>-</a:t>
            </a:r>
            <a:r>
              <a:rPr lang="en-US" sz="4400" dirty="0" smtClean="0"/>
              <a:t>school teachers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Lucie </a:t>
            </a:r>
            <a:r>
              <a:rPr lang="cs-CZ" dirty="0" err="1" smtClean="0"/>
              <a:t>Grůzová</a:t>
            </a:r>
            <a:endParaRPr lang="cs-CZ" dirty="0" smtClean="0"/>
          </a:p>
          <a:p>
            <a:r>
              <a:rPr lang="cs-CZ" dirty="0" smtClean="0"/>
              <a:t>Zora Syslová</a:t>
            </a:r>
          </a:p>
          <a:p>
            <a:r>
              <a:rPr lang="cs-CZ" dirty="0" smtClean="0"/>
              <a:t>Izrael,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0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altLang="cs-CZ" dirty="0" smtClean="0"/>
              <a:t>prevents stereotype work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cs-CZ" dirty="0" smtClean="0"/>
              <a:t>allows teachers to test new methods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cs-CZ" dirty="0" smtClean="0"/>
              <a:t>to learn to predict possible consequences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cs-CZ" dirty="0" smtClean="0"/>
              <a:t>contributes to informal and systematic self-education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cs-CZ" dirty="0" smtClean="0"/>
              <a:t>stimulates professional growth of teacher</a:t>
            </a:r>
            <a:r>
              <a:rPr lang="cs-CZ" altLang="cs-CZ" dirty="0" smtClean="0"/>
              <a:t>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Meaning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 </a:t>
            </a:r>
            <a:r>
              <a:rPr lang="cs-CZ" alt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of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 </a:t>
            </a:r>
            <a:r>
              <a:rPr lang="cs-CZ" alt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self</a:t>
            </a: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-</a:t>
            </a:r>
            <a:r>
              <a:rPr lang="cs-CZ" alt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reflection</a:t>
            </a:r>
            <a:endParaRPr lang="cs-CZ" alt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Summary: Who is (reflective) teacher?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dirty="0" smtClean="0"/>
              <a:t>(Reflective Teacher) is such a teacher who honestly and at the same time effectively reflects critically </a:t>
            </a:r>
            <a:r>
              <a:rPr lang="cs-CZ" altLang="cs-CZ" dirty="0" err="1" smtClean="0"/>
              <a:t>upon</a:t>
            </a:r>
            <a:r>
              <a:rPr lang="cs-CZ" altLang="cs-CZ" dirty="0" smtClean="0"/>
              <a:t> </a:t>
            </a:r>
            <a:r>
              <a:rPr lang="en-US" altLang="cs-CZ" dirty="0" smtClean="0"/>
              <a:t>the</a:t>
            </a:r>
            <a:r>
              <a:rPr lang="cs-CZ" altLang="cs-CZ" dirty="0" err="1" smtClean="0"/>
              <a:t>ir</a:t>
            </a:r>
            <a:r>
              <a:rPr lang="en-US" altLang="cs-CZ" dirty="0" smtClean="0"/>
              <a:t> teaching practice, especially his/her own thinking, actions and consequences.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>
                <a:hlinkClick r:id="rId3"/>
              </a:rPr>
              <a:t>https://www.youtube.com/watch?v=PopVTQa1bp4&amp;list=PLHbOV2qW4DYZU5Wz-YBhsI6I4n0Q3zI5M&amp;feature=iv&amp;src_vid=sFwjPFHQEI0&amp;annotation_id=annotation_4292923193</a:t>
            </a:r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10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7950" indent="0" algn="ctr">
              <a:buNone/>
            </a:pPr>
            <a:endParaRPr lang="cs-CZ" altLang="cs-CZ" dirty="0" smtClean="0"/>
          </a:p>
          <a:p>
            <a:pPr marL="107950" indent="0">
              <a:buNone/>
            </a:pPr>
            <a:endParaRPr lang="cs-CZ" altLang="cs-CZ" sz="3600" i="1" dirty="0"/>
          </a:p>
          <a:p>
            <a:pPr marL="107950" indent="0">
              <a:buNone/>
            </a:pPr>
            <a:r>
              <a:rPr lang="en-US" altLang="cs-CZ" sz="3600" i="1" dirty="0" smtClean="0"/>
              <a:t>a tool not only for reflection and self-reflection, but also</a:t>
            </a:r>
          </a:p>
          <a:p>
            <a:pPr marL="107950" indent="0">
              <a:buNone/>
            </a:pPr>
            <a:r>
              <a:rPr lang="cs-CZ" altLang="cs-CZ" sz="3600" i="1" dirty="0" err="1" smtClean="0"/>
              <a:t>for</a:t>
            </a:r>
            <a:r>
              <a:rPr lang="en-US" altLang="cs-CZ" sz="3600" i="1" dirty="0" smtClean="0"/>
              <a:t> self-presentation of a teacher,</a:t>
            </a:r>
          </a:p>
          <a:p>
            <a:pPr marL="107950" indent="0">
              <a:buNone/>
            </a:pPr>
            <a:r>
              <a:rPr lang="en-US" altLang="cs-CZ" sz="3600" i="1" dirty="0" smtClean="0"/>
              <a:t>to present progress, status, or change.</a:t>
            </a:r>
            <a:endParaRPr lang="cs-CZ" altLang="cs-CZ" sz="36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err="1" smtClean="0"/>
              <a:t>Proffesional</a:t>
            </a:r>
            <a:r>
              <a:rPr lang="cs-CZ" dirty="0" smtClean="0"/>
              <a:t> portfolio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118099" y="2556932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6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cs-CZ" dirty="0" smtClean="0"/>
              <a:t>on continuing education in pedagogy, didactics and methodology;</a:t>
            </a:r>
          </a:p>
          <a:p>
            <a:r>
              <a:rPr lang="en-US" altLang="cs-CZ" dirty="0" smtClean="0"/>
              <a:t>documents </a:t>
            </a:r>
            <a:r>
              <a:rPr lang="cs-CZ" altLang="cs-CZ" dirty="0" err="1" smtClean="0"/>
              <a:t>showing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en-US" altLang="cs-CZ" dirty="0" smtClean="0"/>
              <a:t>creation of teaching </a:t>
            </a:r>
            <a:r>
              <a:rPr lang="cs-CZ" altLang="cs-CZ" dirty="0" err="1" smtClean="0"/>
              <a:t>matherials</a:t>
            </a:r>
            <a:r>
              <a:rPr lang="en-US" altLang="cs-CZ" dirty="0" smtClean="0"/>
              <a:t>;</a:t>
            </a:r>
          </a:p>
          <a:p>
            <a:r>
              <a:rPr lang="cs-CZ" altLang="cs-CZ" dirty="0" smtClean="0"/>
              <a:t>d</a:t>
            </a:r>
            <a:r>
              <a:rPr lang="en-US" altLang="cs-CZ" dirty="0" err="1" smtClean="0"/>
              <a:t>ocuments</a:t>
            </a:r>
            <a:r>
              <a:rPr lang="en-US" altLang="cs-CZ" dirty="0" smtClean="0"/>
              <a:t> </a:t>
            </a:r>
            <a:r>
              <a:rPr lang="cs-CZ" altLang="cs-CZ" dirty="0" err="1" smtClean="0"/>
              <a:t>showing</a:t>
            </a:r>
            <a:r>
              <a:rPr lang="cs-CZ" altLang="cs-CZ" dirty="0" smtClean="0"/>
              <a:t> </a:t>
            </a:r>
            <a:r>
              <a:rPr lang="en-US" altLang="cs-CZ" dirty="0" smtClean="0"/>
              <a:t>the reflection of </a:t>
            </a:r>
            <a:r>
              <a:rPr lang="cs-CZ" altLang="cs-CZ" dirty="0" err="1" smtClean="0"/>
              <a:t>teacher</a:t>
            </a:r>
            <a:r>
              <a:rPr lang="cs-CZ" altLang="cs-CZ" dirty="0" smtClean="0"/>
              <a:t>´s</a:t>
            </a:r>
            <a:r>
              <a:rPr lang="en-US" altLang="cs-CZ" dirty="0" smtClean="0"/>
              <a:t> work;</a:t>
            </a:r>
          </a:p>
          <a:p>
            <a:r>
              <a:rPr lang="en-US" altLang="cs-CZ" dirty="0" smtClean="0"/>
              <a:t>evidence of work </a:t>
            </a:r>
            <a:r>
              <a:rPr lang="cs-CZ" altLang="cs-CZ" dirty="0" err="1" smtClean="0"/>
              <a:t>complying</a:t>
            </a:r>
            <a:r>
              <a:rPr lang="cs-CZ" altLang="cs-CZ" dirty="0" smtClean="0"/>
              <a:t> </a:t>
            </a:r>
            <a:r>
              <a:rPr lang="en-US" altLang="cs-CZ" dirty="0" smtClean="0"/>
              <a:t>with the career development plan;</a:t>
            </a:r>
          </a:p>
          <a:p>
            <a:r>
              <a:rPr lang="en-US" altLang="cs-CZ" dirty="0" smtClean="0"/>
              <a:t>records of regular parent consultations;</a:t>
            </a:r>
            <a:endParaRPr lang="cs-CZ" alt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1638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6388" name="Picture 5" descr="E:\Individualizace\Podklady\Foto konzultac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4148"/>
            <a:ext cx="9144000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6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cs-CZ" dirty="0" smtClean="0"/>
              <a:t>evidence of the use of innovative teaching methods;</a:t>
            </a:r>
          </a:p>
          <a:p>
            <a:r>
              <a:rPr lang="en-US" altLang="cs-CZ" dirty="0" smtClean="0"/>
              <a:t>evidence of creating optimal learning opportunities;</a:t>
            </a:r>
          </a:p>
          <a:p>
            <a:r>
              <a:rPr lang="en-US" altLang="cs-CZ" dirty="0" smtClean="0"/>
              <a:t>examples of use of formative assessments;</a:t>
            </a:r>
          </a:p>
          <a:p>
            <a:r>
              <a:rPr lang="en-US" altLang="cs-CZ" dirty="0" smtClean="0"/>
              <a:t>evidence of the use of differentiation and individualization of education ...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…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3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8435" name="Picture 4" descr="E:\OPVK Rozvoj dovedností\Konference\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065" y="705064"/>
            <a:ext cx="8856663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3215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17517"/>
            <a:ext cx="9892146" cy="55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err="1" smtClean="0"/>
              <a:t>Thank</a:t>
            </a:r>
            <a:r>
              <a:rPr lang="cs-CZ" sz="4400" dirty="0" smtClean="0"/>
              <a:t> </a:t>
            </a:r>
            <a:r>
              <a:rPr lang="cs-CZ" sz="4400" dirty="0" err="1" smtClean="0"/>
              <a:t>you</a:t>
            </a:r>
            <a:r>
              <a:rPr lang="cs-CZ" sz="4400" dirty="0" smtClean="0"/>
              <a:t> </a:t>
            </a:r>
          </a:p>
          <a:p>
            <a:pPr marL="0" indent="0" algn="ctr">
              <a:buNone/>
            </a:pPr>
            <a:r>
              <a:rPr lang="cs-CZ" sz="4400" dirty="0" err="1" smtClean="0"/>
              <a:t>for</a:t>
            </a:r>
            <a:r>
              <a:rPr lang="cs-CZ" sz="4400" dirty="0" smtClean="0"/>
              <a:t> </a:t>
            </a:r>
          </a:p>
          <a:p>
            <a:pPr marL="0" indent="0" algn="ctr">
              <a:buNone/>
            </a:pPr>
            <a:r>
              <a:rPr lang="cs-CZ" sz="4400" dirty="0" err="1" smtClean="0"/>
              <a:t>your</a:t>
            </a:r>
            <a:r>
              <a:rPr lang="cs-CZ" sz="4400" dirty="0" smtClean="0"/>
              <a:t> </a:t>
            </a:r>
            <a:r>
              <a:rPr lang="cs-CZ" sz="4400" dirty="0" err="1" smtClean="0"/>
              <a:t>attention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950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Programme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professional development mean?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Self-reflection in teacher's work.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Portfolio as a tool for career development.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0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</a:t>
            </a:r>
            <a:r>
              <a:rPr lang="cs-CZ" i="1" dirty="0" err="1" smtClean="0"/>
              <a:t>does</a:t>
            </a:r>
            <a:r>
              <a:rPr lang="cs-CZ" i="1" dirty="0" smtClean="0"/>
              <a:t> </a:t>
            </a:r>
            <a:r>
              <a:rPr lang="en-US" i="1" dirty="0" smtClean="0"/>
              <a:t>"professional development„</a:t>
            </a:r>
            <a:r>
              <a:rPr lang="cs-CZ" i="1" dirty="0" smtClean="0"/>
              <a:t> </a:t>
            </a:r>
            <a:r>
              <a:rPr lang="cs-CZ" i="1" dirty="0" err="1" smtClean="0"/>
              <a:t>mean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en-US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546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</a:t>
            </a:r>
            <a:r>
              <a:rPr lang="en-US" dirty="0" err="1" smtClean="0"/>
              <a:t>rofessional</a:t>
            </a:r>
            <a:r>
              <a:rPr lang="en-US" dirty="0" smtClean="0"/>
              <a:t> development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"A set of activities leading to the improvement of student learning outcomes. It includes </a:t>
            </a:r>
            <a:r>
              <a:rPr lang="cs-CZ" dirty="0" err="1" smtClean="0"/>
              <a:t>self</a:t>
            </a:r>
            <a:r>
              <a:rPr lang="en-US" dirty="0" smtClean="0"/>
              <a:t> teacher training, self-study, and sharing of expertise among teachers. It is not the development of professional skills that lead to the only ideal approach to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en-US" dirty="0" smtClean="0"/>
              <a:t>pre-school children, but to us</a:t>
            </a:r>
            <a:r>
              <a:rPr lang="cs-CZ" dirty="0" err="1" smtClean="0"/>
              <a:t>ing</a:t>
            </a:r>
            <a:r>
              <a:rPr lang="en-US" dirty="0" smtClean="0"/>
              <a:t> a wide range of educational styles and strategies that support the diverse learning styles of each individual child. "</a:t>
            </a:r>
            <a:endParaRPr lang="cs-CZ" b="1" i="1" dirty="0"/>
          </a:p>
          <a:p>
            <a:pPr marL="0" indent="0" algn="r">
              <a:buNone/>
            </a:pPr>
            <a:r>
              <a:rPr lang="cs-CZ" dirty="0" smtClean="0"/>
              <a:t>Starý et al., 2012</a:t>
            </a:r>
            <a:r>
              <a:rPr lang="cs-CZ" dirty="0"/>
              <a:t>, s. </a:t>
            </a:r>
            <a:r>
              <a:rPr lang="cs-CZ" dirty="0" smtClean="0"/>
              <a:t>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5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vygotsky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760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err="1" smtClean="0"/>
              <a:t>Self-reflection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... an internal process that helps teachers to analyze and evaluate their pedagogical activities, opinions and attitudes, and to use this assessment to improve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en-US" dirty="0" smtClean="0"/>
              <a:t>educational work. It is a prerequisite for the professional growth of teachers and the acceptance of professional and human responsibility.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8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462" y="736271"/>
            <a:ext cx="5557652" cy="53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d Jarky obrázek hu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03" y="855189"/>
            <a:ext cx="649633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659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dirty="0" smtClean="0"/>
              <a:t>Self-reflective diary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dirty="0" smtClean="0"/>
              <a:t>Self-reflective conversation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dirty="0" smtClean="0"/>
              <a:t>Video recordings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dirty="0" smtClean="0"/>
              <a:t>Questionnaire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dirty="0" smtClean="0"/>
              <a:t>Mutual visits with colleagues</a:t>
            </a:r>
            <a:endParaRPr lang="cs-CZ" altLang="cs-CZ" i="1" dirty="0">
              <a:solidFill>
                <a:schemeClr val="tx2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701" y="595573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TOOLS:</a:t>
            </a:r>
          </a:p>
        </p:txBody>
      </p:sp>
    </p:spTree>
    <p:extLst>
      <p:ext uri="{BB962C8B-B14F-4D97-AF65-F5344CB8AC3E}">
        <p14:creationId xmlns:p14="http://schemas.microsoft.com/office/powerpoint/2010/main" val="3060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1052</TotalTime>
  <Words>404</Words>
  <Application>Microsoft Office PowerPoint</Application>
  <PresentationFormat>Širokoúhlá obrazovka</PresentationFormat>
  <Paragraphs>55</Paragraphs>
  <Slides>19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Lucida Sans Unicode</vt:lpstr>
      <vt:lpstr>Wingdings</vt:lpstr>
      <vt:lpstr>Organický</vt:lpstr>
      <vt:lpstr>Self-reflection and professional development of pre-school teachers</vt:lpstr>
      <vt:lpstr>Programme</vt:lpstr>
      <vt:lpstr>Prezentace aplikace PowerPoint</vt:lpstr>
      <vt:lpstr>1. Professional development is</vt:lpstr>
      <vt:lpstr>Prezentace aplikace PowerPoint</vt:lpstr>
      <vt:lpstr>2. Self-reflection is … </vt:lpstr>
      <vt:lpstr>Prezentace aplikace PowerPoint</vt:lpstr>
      <vt:lpstr>Prezentace aplikace PowerPoint</vt:lpstr>
      <vt:lpstr>TOOLS:</vt:lpstr>
      <vt:lpstr>Meaning of self-reflection</vt:lpstr>
      <vt:lpstr>Summary: Who is (reflective) teacher?</vt:lpstr>
      <vt:lpstr>Prezentace aplikace PowerPoint</vt:lpstr>
      <vt:lpstr>3. Proffesional portfolio</vt:lpstr>
      <vt:lpstr>Examples of documents:</vt:lpstr>
      <vt:lpstr>Prezentace aplikace PowerPoint</vt:lpstr>
      <vt:lpstr>… other documents: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Zora Syslová</dc:creator>
  <cp:lastModifiedBy>Lucie  Grůzová</cp:lastModifiedBy>
  <cp:revision>58</cp:revision>
  <dcterms:created xsi:type="dcterms:W3CDTF">2015-08-05T07:25:56Z</dcterms:created>
  <dcterms:modified xsi:type="dcterms:W3CDTF">2017-11-28T08:39:06Z</dcterms:modified>
</cp:coreProperties>
</file>