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5" r:id="rId3"/>
    <p:sldId id="258" r:id="rId4"/>
    <p:sldId id="263" r:id="rId5"/>
    <p:sldId id="261" r:id="rId6"/>
    <p:sldId id="262" r:id="rId7"/>
    <p:sldId id="264" r:id="rId8"/>
  </p:sldIdLst>
  <p:sldSz cx="12192000" cy="6858000"/>
  <p:notesSz cx="6858000" cy="99472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ED9"/>
    <a:srgbClr val="DFE0DB"/>
    <a:srgbClr val="DFE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E3422-5AFC-47BF-AA07-9216070BD6A6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2DFDD-01CC-4233-975B-D8BF2E46DE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9615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346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264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685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391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0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48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944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44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71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499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48D58-A45C-4320-B9C8-1824F24D9CAB}" type="datetimeFigureOut">
              <a:rPr lang="cs-CZ" smtClean="0"/>
              <a:t>13. 3. 2019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EFE4D-9703-4DB3-BC36-C29D6FEF7E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11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lidskaprava.cz/student/uvod-do-lidskych-prav/hry-a-kviz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lidská práva</a:t>
            </a:r>
            <a:endParaRPr lang="cs-CZ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9. ročník</a:t>
            </a:r>
            <a:endParaRPr lang="cs-CZ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4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Promysli odpovědi na otázky …</a:t>
            </a:r>
            <a:endParaRPr lang="cs-CZ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Kde se lidská práva vzala?</a:t>
            </a:r>
          </a:p>
          <a:p>
            <a:pPr marL="0" indent="0">
              <a:buNone/>
            </a:pPr>
            <a:endParaRPr lang="cs-CZ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Čím se lidská práva liší od ostatních?</a:t>
            </a:r>
          </a:p>
          <a:p>
            <a:pPr marL="0" indent="0">
              <a:buNone/>
            </a:pPr>
            <a:endParaRPr lang="cs-CZ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Jak ovlivňují každého z nás? </a:t>
            </a:r>
          </a:p>
          <a:p>
            <a:endParaRPr lang="cs-CZ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Proč jsou tak významná?</a:t>
            </a:r>
          </a:p>
          <a:p>
            <a:endParaRPr lang="cs-CZ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A jaký je vztah mezi právy, požadavky a potřebami?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28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97394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953609">
                <a:tc>
                  <a:txBody>
                    <a:bodyPr/>
                    <a:lstStyle/>
                    <a:p>
                      <a:pPr algn="ctr"/>
                      <a:r>
                        <a:rPr lang="cs-CZ" sz="1700" b="1" u="none" strike="noStrike" kern="1200" baseline="0" dirty="0" smtClean="0"/>
                        <a:t> </a:t>
                      </a:r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Všichni jsme svobodní a sobě rovni</a:t>
                      </a:r>
                    </a:p>
                    <a:p>
                      <a:pPr algn="ctr"/>
                      <a:endParaRPr lang="cs-CZ" sz="1700" b="1" i="0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Právo na život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</a:t>
                      </a: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Nediskriminuj</a:t>
                      </a:r>
                      <a:r>
                        <a:rPr lang="cs-CZ" sz="1700" b="1" u="none" strike="noStrike" kern="1200" baseline="0" dirty="0" smtClean="0"/>
                        <a:t>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u="none" strike="noStrike" kern="1200" baseline="0" dirty="0" smtClean="0"/>
                    </a:p>
                    <a:p>
                      <a:pPr algn="ctr"/>
                      <a:r>
                        <a:rPr lang="cs-CZ" sz="1700" u="none" strike="noStrike" kern="1200" baseline="0" dirty="0" smtClean="0"/>
                        <a:t>Spravedlivé zacházení před nestrannými soudy</a:t>
                      </a:r>
                      <a:endParaRPr lang="cs-CZ" sz="1700" dirty="0"/>
                    </a:p>
                  </a:txBody>
                  <a:tcPr/>
                </a:tc>
              </a:tr>
              <a:tr h="953609"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Zákaz otroctví – minulost a současnost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>
                    <a:solidFill>
                      <a:schemeClr val="accent3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Zákaz mučení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Právo na sociální zabezpečení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Všichni máme stejné právo použít zákon</a:t>
                      </a:r>
                      <a:endParaRPr lang="cs-CZ" sz="1700" b="1" dirty="0"/>
                    </a:p>
                  </a:txBody>
                  <a:tcPr/>
                </a:tc>
              </a:tr>
              <a:tr h="953609"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pl-PL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Všichni jsme pod ochranou zákona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Zákaz nespravedlivého zadržování</a:t>
                      </a:r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Presumpce neviny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Svoboda pohybu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</a:tr>
              <a:tr h="733546"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Právo na azyl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Právo na státní příslušnost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Manželství a rodina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Právo na soukromý majetek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</a:tr>
              <a:tr h="733546"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Svoboda myšlení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b="1" u="none" strike="noStrike" kern="1200" baseline="0" dirty="0" smtClean="0"/>
                    </a:p>
                    <a:p>
                      <a:pPr algn="ctr"/>
                      <a:r>
                        <a:rPr lang="cs-CZ" sz="1700" b="1" u="none" strike="noStrike" kern="1200" baseline="0" dirty="0" smtClean="0"/>
                        <a:t> Svoboda projevu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Svoboda shromažďování 	</a:t>
                      </a:r>
                      <a:endParaRPr lang="cs-CZ" sz="1700" b="1" i="0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/>
                        <a:t>Právo na demokracii 	</a:t>
                      </a:r>
                      <a:endParaRPr lang="cs-CZ" sz="1700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335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/>
                        <a:t>Zaměstnanecká práva</a:t>
                      </a:r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Právo na soukromí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/>
                        <a:t>Právo na hru</a:t>
                      </a:r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Obydlí a výživa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</a:tr>
              <a:tr h="7335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Právo na vzdělání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/>
                        <a:t>Kultura a autorská práva 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700" b="1" u="none" strike="noStrike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b="1" u="none" strike="noStrike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Svobodný a spravedlivý svět 	</a:t>
                      </a:r>
                    </a:p>
                    <a:p>
                      <a:pPr algn="ctr"/>
                      <a:endParaRPr lang="cs-CZ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7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061085" y="3206431"/>
            <a:ext cx="10069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>
                    <a:lumMod val="95000"/>
                  </a:schemeClr>
                </a:solidFill>
              </a:rPr>
              <a:t>Z následující nabídky práv vyber </a:t>
            </a:r>
            <a:r>
              <a:rPr lang="cs-CZ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3</a:t>
            </a:r>
            <a:r>
              <a:rPr lang="cs-CZ" sz="2400" b="1" dirty="0" smtClean="0">
                <a:solidFill>
                  <a:schemeClr val="bg1">
                    <a:lumMod val="95000"/>
                  </a:schemeClr>
                </a:solidFill>
              </a:rPr>
              <a:t> a napiš</a:t>
            </a:r>
            <a:r>
              <a:rPr lang="cs-CZ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jakým </a:t>
            </a:r>
            <a:r>
              <a:rPr lang="cs-CZ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způsobem každé z těchto práv ovlivňuje </a:t>
            </a:r>
            <a:r>
              <a:rPr lang="cs-CZ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tvůj každodenní </a:t>
            </a:r>
            <a:r>
              <a:rPr lang="cs-CZ" sz="2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život</a:t>
            </a:r>
            <a:r>
              <a:rPr lang="cs-CZ" sz="2400" b="1" dirty="0">
                <a:solidFill>
                  <a:schemeClr val="bg1">
                    <a:lumMod val="95000"/>
                  </a:schemeClr>
                </a:solidFill>
              </a:rPr>
              <a:t>. </a:t>
            </a:r>
            <a:r>
              <a:rPr lang="cs-CZ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cs-CZ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4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362284"/>
            <a:ext cx="10515600" cy="6133433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bg1">
                    <a:lumMod val="95000"/>
                  </a:schemeClr>
                </a:solidFill>
              </a:rPr>
              <a:t>Uvědomění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– volné psaní, čas 2 minuty</a:t>
            </a:r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, každý jeden pojem (po řadách, dvojicích, losem)</a:t>
            </a:r>
          </a:p>
          <a:p>
            <a:pPr marL="0" indent="0">
              <a:buNone/>
            </a:pPr>
            <a:endParaRPr lang="cs-CZ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Ve 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dvojicích si vzájemně přečtěte, co jste napsali, doplňte, zakroužkujte společná slova</a:t>
            </a:r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cs-CZ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Na tabuli dáme 4 velké papíry s názvy. Děti doplňují hesla ze svých textů (</a:t>
            </a:r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třídění informací</a:t>
            </a:r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), </a:t>
            </a:r>
            <a:r>
              <a:rPr lang="cs-CZ" dirty="0" smtClean="0">
                <a:solidFill>
                  <a:schemeClr val="bg1">
                    <a:lumMod val="95000"/>
                  </a:schemeClr>
                </a:solidFill>
              </a:rPr>
              <a:t>můžu připsat pojmy ze své tabulky.</a:t>
            </a:r>
          </a:p>
          <a:p>
            <a:endParaRPr lang="cs-CZ" dirty="0">
              <a:solidFill>
                <a:schemeClr val="bg1">
                  <a:lumMod val="95000"/>
                </a:schemeClr>
              </a:solidFill>
            </a:endParaRPr>
          </a:p>
          <a:p>
            <a:pPr marL="0" indent="0">
              <a:buNone/>
            </a:pPr>
            <a:r>
              <a:rPr lang="cs-CZ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Do sešitu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Dodržování lidských práv prolíná všemi činnostmi lidského konání, má vliv </a:t>
            </a:r>
            <a:r>
              <a:rPr lang="cs-CZ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na fungování </a:t>
            </a:r>
            <a:r>
              <a:rPr lang="cs-CZ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státu, má rovněž vliv na bezpečnost v regionu, státu i kontinentu.</a:t>
            </a:r>
          </a:p>
        </p:txBody>
      </p:sp>
    </p:spTree>
    <p:extLst>
      <p:ext uri="{BB962C8B-B14F-4D97-AF65-F5344CB8AC3E}">
        <p14:creationId xmlns:p14="http://schemas.microsoft.com/office/powerpoint/2010/main" val="210687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227065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1266317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PRÁVNÍ STÁT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DEMOKRACIE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MÍR V EVROPĚ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OCHRANA LIDSKÝCH PRÁV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5591683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8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35414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1266317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PRÁVNÍ STÁT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DEMOKRACIE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MÍR V EVROPĚ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OCHRANA LIDSKÝCH PRÁV</a:t>
                      </a:r>
                      <a:endParaRPr lang="cs-CZ" sz="2400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5591683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Zákony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Dodržování zákonů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Trestní řád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Policie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Klid, pohoda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Ochrana lidských práv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Práce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cs-CZ" sz="20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Pluralita názorů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Volby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Politické strany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Dodržování pravidel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Ochrana lidských práv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Povinnosti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cs-CZ" sz="2000" dirty="0"/>
                    </a:p>
                  </a:txBody>
                  <a:tcPr>
                    <a:solidFill>
                      <a:schemeClr val="bg1">
                        <a:lumMod val="9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Křehká rovina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Spolupráce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Tolerance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Národnostní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menšiny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Dodržování lidských práv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Smlouvy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cs-CZ" sz="20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Ombudsman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Stát a zákony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Nevládní organizace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Soudy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Policie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cs-CZ" sz="20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cs-CZ" sz="2000" dirty="0"/>
                    </a:p>
                  </a:txBody>
                  <a:tcPr>
                    <a:solidFill>
                      <a:schemeClr val="bg1">
                        <a:lumMod val="95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64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2488755" y="2212371"/>
            <a:ext cx="7214490" cy="2433258"/>
            <a:chOff x="868806" y="384049"/>
            <a:chExt cx="7214490" cy="2433258"/>
          </a:xfrm>
        </p:grpSpPr>
        <p:pic>
          <p:nvPicPr>
            <p:cNvPr id="1026" name="Picture 2" descr="LidskÃ¡ prÃ¡va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806" y="812770"/>
              <a:ext cx="2020277" cy="1575816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4" name="Pětiúhelník 3">
              <a:hlinkClick r:id="rId2"/>
            </p:cNvPr>
            <p:cNvSpPr/>
            <p:nvPr/>
          </p:nvSpPr>
          <p:spPr>
            <a:xfrm>
              <a:off x="3273552" y="384049"/>
              <a:ext cx="4809744" cy="2433258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s-CZ" b="1" dirty="0" smtClean="0"/>
            </a:p>
            <a:p>
              <a:pPr algn="ctr"/>
              <a:r>
                <a:rPr lang="cs-CZ" sz="20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KVÍZY NA TÉMATA O LIDSKÝCH PRÁVECH</a:t>
              </a:r>
            </a:p>
            <a:p>
              <a:pPr algn="ctr"/>
              <a:endParaRPr lang="cs-CZ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8100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331</Words>
  <Application>Microsoft Office PowerPoint</Application>
  <PresentationFormat>Širokoúhlá obrazovka</PresentationFormat>
  <Paragraphs>115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Cvičení lidská práva</vt:lpstr>
      <vt:lpstr>Promysli odpovědi na otázky …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Cvičení lidská práva</dc:title>
  <dc:creator>Josef Strouhal</dc:creator>
  <cp:lastModifiedBy>Sterba</cp:lastModifiedBy>
  <cp:revision>8</cp:revision>
  <cp:lastPrinted>2019-03-12T15:29:23Z</cp:lastPrinted>
  <dcterms:created xsi:type="dcterms:W3CDTF">2019-03-12T13:34:14Z</dcterms:created>
  <dcterms:modified xsi:type="dcterms:W3CDTF">2019-03-13T15:08:04Z</dcterms:modified>
</cp:coreProperties>
</file>