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58" r:id="rId6"/>
    <p:sldId id="262" r:id="rId7"/>
    <p:sldId id="25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katelevize.cz/porady/10245662962-jiri-z-podebrad/209542158790001/" TargetMode="External"/><Relationship Id="rId2" Type="http://schemas.openxmlformats.org/officeDocument/2006/relationships/hyperlink" Target="https://www.ceskatelevize.cz/porady/10177109865-dejiny-udatneho-ceskeho-naroda/208552116230046-jiri-z-podebrad/video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ralovskedilo.ktf.cuni.cz/panovnici/Jiri-z-Podebrad--1458-1471" TargetMode="External"/><Relationship Id="rId5" Type="http://schemas.openxmlformats.org/officeDocument/2006/relationships/hyperlink" Target="https://is.muni.cz/www/martin.kotala/scripts/detailee14.html" TargetMode="External"/><Relationship Id="rId4" Type="http://schemas.openxmlformats.org/officeDocument/2006/relationships/hyperlink" Target="https://husitstvi.cz/rejstriky/rejstrik-osob/jiri-z-podebrad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190B38-D0CD-4169-ADA3-A644B882E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>
            <a:normAutofit/>
          </a:bodyPr>
          <a:lstStyle/>
          <a:p>
            <a:r>
              <a:rPr lang="cs-CZ" sz="5200">
                <a:solidFill>
                  <a:srgbClr val="FFFF99"/>
                </a:solidFill>
              </a:rPr>
              <a:t>Jiří z Poděbrad</a:t>
            </a:r>
            <a:endParaRPr lang="cs-CZ" sz="5200" dirty="0">
              <a:solidFill>
                <a:srgbClr val="FFFF99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44515EB-48EF-4187-8251-FF7AF0F64D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5148" y="5881412"/>
            <a:ext cx="9001462" cy="1655762"/>
          </a:xfrm>
        </p:spPr>
        <p:txBody>
          <a:bodyPr>
            <a:normAutofit/>
          </a:bodyPr>
          <a:lstStyle/>
          <a:p>
            <a:r>
              <a:rPr lang="cs-CZ" sz="2200"/>
              <a:t>Václav Kodytek, 425478</a:t>
            </a:r>
            <a:endParaRPr lang="cs-CZ" sz="22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7ECCC36-A84F-4799-B691-E2FB10DE29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CA3327"/>
              </a:clrFrom>
              <a:clrTo>
                <a:srgbClr val="CA332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644" y="214782"/>
            <a:ext cx="4498517" cy="621914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BD69BBF-9C10-49D8-A19D-94D11A779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732" y="371022"/>
            <a:ext cx="4106427" cy="611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8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6BE44ED-6075-4E11-A73C-B65948617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2AB1C7-BEEC-450B-ACEE-42FA16807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472" y="609600"/>
            <a:ext cx="6340084" cy="1326321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99"/>
                </a:solidFill>
              </a:rPr>
              <a:t>Doba Jiřího z </a:t>
            </a:r>
            <a:r>
              <a:rPr lang="cs-CZ" dirty="0" err="1">
                <a:solidFill>
                  <a:srgbClr val="FFFF99"/>
                </a:solidFill>
              </a:rPr>
              <a:t>poděbrad</a:t>
            </a:r>
            <a:endParaRPr lang="cs-CZ" dirty="0">
              <a:solidFill>
                <a:srgbClr val="FFFF99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BCB9119-3593-4F02-B2E1-D88322A5B8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2" r="-5" b="21367"/>
          <a:stretch/>
        </p:blipFill>
        <p:spPr>
          <a:xfrm>
            <a:off x="20" y="-8465"/>
            <a:ext cx="2313412" cy="266022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4AA59A0-1974-41A1-BCFC-5E1F7E72E4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533"/>
          <a:stretch/>
        </p:blipFill>
        <p:spPr>
          <a:xfrm>
            <a:off x="2313433" y="-8467"/>
            <a:ext cx="2313432" cy="266090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C80B923-1007-4772-8DB9-CB05FA8195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436" r="-2" b="27076"/>
          <a:stretch/>
        </p:blipFill>
        <p:spPr>
          <a:xfrm>
            <a:off x="20" y="2651758"/>
            <a:ext cx="4635987" cy="420624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11C2A18-02CF-4EA7-9F81-9524CAFEA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36007" y="0"/>
            <a:ext cx="0" cy="6858000"/>
          </a:xfrm>
          <a:prstGeom prst="line">
            <a:avLst/>
          </a:prstGeom>
          <a:ln w="171450">
            <a:solidFill>
              <a:schemeClr val="tx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CDB482-04D1-4824-BB87-390CCDAA6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471" y="2096064"/>
            <a:ext cx="6340085" cy="3942786"/>
          </a:xfrm>
        </p:spPr>
        <p:txBody>
          <a:bodyPr>
            <a:normAutofit/>
          </a:bodyPr>
          <a:lstStyle/>
          <a:p>
            <a:r>
              <a:rPr lang="cs-CZ" dirty="0"/>
              <a:t>Konec husitských válek (1419-1434)</a:t>
            </a:r>
          </a:p>
          <a:p>
            <a:endParaRPr lang="cs-CZ" dirty="0"/>
          </a:p>
          <a:p>
            <a:r>
              <a:rPr lang="cs-CZ" dirty="0"/>
              <a:t>Zikmund Lucemburský</a:t>
            </a:r>
          </a:p>
          <a:p>
            <a:endParaRPr lang="cs-CZ" dirty="0"/>
          </a:p>
          <a:p>
            <a:r>
              <a:rPr lang="cs-CZ" dirty="0"/>
              <a:t>Ladislav Pohrobek</a:t>
            </a:r>
          </a:p>
          <a:p>
            <a:endParaRPr lang="cs-CZ" dirty="0"/>
          </a:p>
          <a:p>
            <a:r>
              <a:rPr lang="cs-CZ" dirty="0"/>
              <a:t>Jiří z Poděbrad</a:t>
            </a:r>
          </a:p>
        </p:txBody>
      </p:sp>
    </p:spTree>
    <p:extLst>
      <p:ext uri="{BB962C8B-B14F-4D97-AF65-F5344CB8AC3E}">
        <p14:creationId xmlns:p14="http://schemas.microsoft.com/office/powerpoint/2010/main" val="2336917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33F5045-5779-4E8F-9507-636D7A19E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973A90-7358-4662-8B8E-FAF3ACC9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300"/>
            <a:ext cx="4716462" cy="19050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99"/>
                </a:solidFill>
              </a:rPr>
              <a:t>Co víme?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035E063-87C6-4719-B502-A7B8566EC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651" y="1630017"/>
            <a:ext cx="4716462" cy="491655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400" dirty="0"/>
              <a:t>Narozen 23.4. 1420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Komu se vlastně narodil?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A teď ještě kde…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Ohledně dospívání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Mocenský vzestup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1448-1452-1457-1458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8C8ED6-A932-44F5-83A5-5793DDA44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48D3E17-CD26-4783-9CD0-DA4AF8922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5" r="6120" b="-3"/>
          <a:stretch/>
        </p:blipFill>
        <p:spPr>
          <a:xfrm>
            <a:off x="6256868" y="4070817"/>
            <a:ext cx="1896722" cy="262631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AE34545-2DB5-4CDC-A2E2-801FE9EA9D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99" r="14939"/>
          <a:stretch/>
        </p:blipFill>
        <p:spPr>
          <a:xfrm>
            <a:off x="8314455" y="3100590"/>
            <a:ext cx="3716680" cy="361533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2094D2A-B736-495D-B96E-FEAB006533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47" b="-3"/>
          <a:stretch/>
        </p:blipFill>
        <p:spPr>
          <a:xfrm>
            <a:off x="6256867" y="160868"/>
            <a:ext cx="5774267" cy="3747805"/>
          </a:xfrm>
          <a:custGeom>
            <a:avLst/>
            <a:gdLst>
              <a:gd name="connsiteX0" fmla="*/ 0 w 5774267"/>
              <a:gd name="connsiteY0" fmla="*/ 0 h 3747805"/>
              <a:gd name="connsiteX1" fmla="*/ 3767328 w 5774267"/>
              <a:gd name="connsiteY1" fmla="*/ 0 h 3747805"/>
              <a:gd name="connsiteX2" fmla="*/ 3767328 w 5774267"/>
              <a:gd name="connsiteY2" fmla="*/ 1 h 3747805"/>
              <a:gd name="connsiteX3" fmla="*/ 5774267 w 5774267"/>
              <a:gd name="connsiteY3" fmla="*/ 1 h 3747805"/>
              <a:gd name="connsiteX4" fmla="*/ 5774267 w 5774267"/>
              <a:gd name="connsiteY4" fmla="*/ 2778855 h 3747805"/>
              <a:gd name="connsiteX5" fmla="*/ 3767328 w 5774267"/>
              <a:gd name="connsiteY5" fmla="*/ 2778855 h 3747805"/>
              <a:gd name="connsiteX6" fmla="*/ 3767328 w 5774267"/>
              <a:gd name="connsiteY6" fmla="*/ 2778856 h 3747805"/>
              <a:gd name="connsiteX7" fmla="*/ 1896721 w 5774267"/>
              <a:gd name="connsiteY7" fmla="*/ 2778856 h 3747805"/>
              <a:gd name="connsiteX8" fmla="*/ 1896721 w 5774267"/>
              <a:gd name="connsiteY8" fmla="*/ 3747805 h 3747805"/>
              <a:gd name="connsiteX9" fmla="*/ 0 w 5774267"/>
              <a:gd name="connsiteY9" fmla="*/ 3747805 h 3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74267" h="3747805">
                <a:moveTo>
                  <a:pt x="0" y="0"/>
                </a:moveTo>
                <a:lnTo>
                  <a:pt x="3767328" y="0"/>
                </a:lnTo>
                <a:lnTo>
                  <a:pt x="3767328" y="1"/>
                </a:lnTo>
                <a:lnTo>
                  <a:pt x="5774267" y="1"/>
                </a:lnTo>
                <a:lnTo>
                  <a:pt x="5774267" y="2778855"/>
                </a:lnTo>
                <a:lnTo>
                  <a:pt x="3767328" y="2778855"/>
                </a:lnTo>
                <a:lnTo>
                  <a:pt x="3767328" y="2778856"/>
                </a:lnTo>
                <a:lnTo>
                  <a:pt x="1896721" y="2778856"/>
                </a:lnTo>
                <a:lnTo>
                  <a:pt x="1896721" y="3747805"/>
                </a:lnTo>
                <a:lnTo>
                  <a:pt x="0" y="37478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31096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B6BE44ED-6075-4E11-A73C-B65948617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8CF82B-B45C-44C3-9B9F-53B4D827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472" y="609600"/>
            <a:ext cx="6340084" cy="1326321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FFFF99"/>
                </a:solidFill>
              </a:rPr>
              <a:t>vláda</a:t>
            </a:r>
          </a:p>
        </p:txBody>
      </p:sp>
      <p:pic>
        <p:nvPicPr>
          <p:cNvPr id="11" name="Obrázek 10" descr="Obsah obrázku nošení, černá&#10;&#10;Popis vygenerován s vysokou mírou spolehlivosti">
            <a:extLst>
              <a:ext uri="{FF2B5EF4-FFF2-40B4-BE49-F238E27FC236}">
                <a16:creationId xmlns:a16="http://schemas.microsoft.com/office/drawing/2014/main" id="{08AA60F8-749E-4C09-A4DE-93FA898C7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5066" r="-1" b="23141"/>
          <a:stretch/>
        </p:blipFill>
        <p:spPr>
          <a:xfrm>
            <a:off x="0" y="2651760"/>
            <a:ext cx="4635987" cy="420624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4B26328-A1E4-41F7-8F4A-11A6CF88E7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58"/>
          <a:stretch/>
        </p:blipFill>
        <p:spPr>
          <a:xfrm>
            <a:off x="-24" y="-15663"/>
            <a:ext cx="4635987" cy="2660227"/>
          </a:xfrm>
          <a:prstGeom prst="rect">
            <a:avLst/>
          </a:prstGeom>
        </p:spPr>
      </p:pic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01943F1F-3D4C-4F63-A3E6-42265F518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36007" y="45720"/>
            <a:ext cx="0" cy="676656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71A70E-00FD-431A-9C74-8453AED0A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471" y="2096064"/>
            <a:ext cx="6442884" cy="445051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400" dirty="0"/>
              <a:t>Korunovace (1458)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Kompaktáta (1462)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Mírová unie 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Zelenohorská jednota (1465)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Křížová výprava (1469)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1471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93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346A92-BDA3-4F48-B6FE-56AE4D876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avel Koutský 46 Jiří z Poděbrad Dějiny udatného českého národa (2013)">
            <a:hlinkClick r:id="" action="ppaction://media"/>
            <a:extLst>
              <a:ext uri="{FF2B5EF4-FFF2-40B4-BE49-F238E27FC236}">
                <a16:creationId xmlns:a16="http://schemas.microsoft.com/office/drawing/2014/main" id="{C2520A55-B0B1-4637-ABD2-F8BD4AB0954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337"/>
            <a:ext cx="12192000" cy="6857447"/>
          </a:xfrm>
        </p:spPr>
      </p:pic>
    </p:spTree>
    <p:extLst>
      <p:ext uri="{BB962C8B-B14F-4D97-AF65-F5344CB8AC3E}">
        <p14:creationId xmlns:p14="http://schemas.microsoft.com/office/powerpoint/2010/main" val="390392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3CE0C-6EB1-47AD-B3D9-4E3F91D90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53405" y="596347"/>
            <a:ext cx="10353761" cy="1326321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rgbClr val="FFFF99"/>
                </a:solidFill>
              </a:rPr>
              <a:t>Význam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C51F09-E069-461C-9760-F85FD37CD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400" dirty="0"/>
              <a:t>První král z řad domácí šlechty</a:t>
            </a:r>
          </a:p>
          <a:p>
            <a:pPr>
              <a:lnSpc>
                <a:spcPct val="150000"/>
              </a:lnSpc>
            </a:pPr>
            <a:endParaRPr lang="cs-CZ" sz="2400" dirty="0"/>
          </a:p>
          <a:p>
            <a:pPr>
              <a:lnSpc>
                <a:spcPct val="150000"/>
              </a:lnSpc>
            </a:pPr>
            <a:r>
              <a:rPr lang="cs-CZ" sz="2400" dirty="0"/>
              <a:t>Král dvojího lidu</a:t>
            </a:r>
          </a:p>
          <a:p>
            <a:pPr>
              <a:lnSpc>
                <a:spcPct val="150000"/>
              </a:lnSpc>
            </a:pPr>
            <a:endParaRPr lang="cs-CZ" sz="2400" dirty="0"/>
          </a:p>
          <a:p>
            <a:pPr>
              <a:lnSpc>
                <a:spcPct val="150000"/>
              </a:lnSpc>
            </a:pPr>
            <a:r>
              <a:rPr lang="cs-CZ" sz="2400" dirty="0"/>
              <a:t>Projekt mírové unie</a:t>
            </a:r>
          </a:p>
          <a:p>
            <a:pPr>
              <a:lnSpc>
                <a:spcPct val="150000"/>
              </a:lnSpc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2891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0FD35-5FA4-4644-8D95-EF4D5BC2A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7231" y="403639"/>
            <a:ext cx="10353761" cy="1326321"/>
          </a:xfrm>
        </p:spPr>
        <p:txBody>
          <a:bodyPr/>
          <a:lstStyle/>
          <a:p>
            <a:r>
              <a:rPr lang="cs-CZ" dirty="0"/>
              <a:t>Zdroje: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D84681-380C-40F3-B8E7-0E9882333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670" y="1581432"/>
            <a:ext cx="10353762" cy="369513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500" dirty="0">
                <a:effectLst/>
              </a:rPr>
              <a:t>ČORNEJ, P.: </a:t>
            </a:r>
            <a:r>
              <a:rPr lang="cs-CZ" sz="1500" i="1" dirty="0">
                <a:effectLst/>
              </a:rPr>
              <a:t>Volba Jiřího z Poděbrad českým králem</a:t>
            </a:r>
            <a:r>
              <a:rPr lang="cs-CZ" sz="1500" dirty="0">
                <a:effectLst/>
              </a:rPr>
              <a:t>. (Historické předpoklady a dobový kontext) In: </a:t>
            </a:r>
            <a:r>
              <a:rPr lang="cs-CZ" sz="1500" i="1" dirty="0">
                <a:effectLst/>
              </a:rPr>
              <a:t>Světla a stíny husitství. </a:t>
            </a:r>
            <a:r>
              <a:rPr lang="cs-CZ" sz="1500" dirty="0">
                <a:effectLst/>
              </a:rPr>
              <a:t>Praha, 2011.</a:t>
            </a:r>
          </a:p>
          <a:p>
            <a:pPr>
              <a:lnSpc>
                <a:spcPct val="150000"/>
              </a:lnSpc>
            </a:pPr>
            <a:r>
              <a:rPr lang="cs-CZ" sz="1500" dirty="0">
                <a:effectLst/>
              </a:rPr>
              <a:t>HOŠŤÁLEK, S.: </a:t>
            </a:r>
            <a:r>
              <a:rPr lang="cs-CZ" sz="1500" i="1" dirty="0">
                <a:effectLst/>
              </a:rPr>
              <a:t>Jiří z Poděbrad</a:t>
            </a:r>
            <a:r>
              <a:rPr lang="cs-CZ" sz="1500" dirty="0">
                <a:effectLst/>
              </a:rPr>
              <a:t>. In: </a:t>
            </a:r>
            <a:r>
              <a:rPr lang="cs-CZ" sz="1500" i="1" dirty="0">
                <a:effectLst/>
              </a:rPr>
              <a:t>Heraldická ročenka</a:t>
            </a:r>
            <a:r>
              <a:rPr lang="cs-CZ" sz="1500" dirty="0">
                <a:effectLst/>
              </a:rPr>
              <a:t> Praha, 2013.</a:t>
            </a:r>
          </a:p>
          <a:p>
            <a:pPr>
              <a:lnSpc>
                <a:spcPct val="150000"/>
              </a:lnSpc>
            </a:pPr>
            <a:r>
              <a:rPr lang="cs-CZ" sz="1500" dirty="0">
                <a:effectLst/>
              </a:rPr>
              <a:t>VONDRA, R.: </a:t>
            </a:r>
            <a:r>
              <a:rPr lang="cs-CZ" sz="1500" i="1" dirty="0">
                <a:effectLst/>
              </a:rPr>
              <a:t>Osobnosti české minulosti. Jiří z Poděbrad (1420-1471). </a:t>
            </a:r>
            <a:r>
              <a:rPr lang="cs-CZ" sz="1500" dirty="0">
                <a:effectLst/>
              </a:rPr>
              <a:t>Historický obzor. Časopis pro výuku dějepisu a popularizaci historie</a:t>
            </a:r>
            <a:r>
              <a:rPr lang="cs-CZ" sz="1500" i="1" dirty="0">
                <a:effectLst/>
              </a:rPr>
              <a:t>.</a:t>
            </a:r>
            <a:r>
              <a:rPr lang="cs-CZ" sz="1500" dirty="0">
                <a:effectLst/>
              </a:rPr>
              <a:t> 19, č. 3/4, 2008.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hlinkClick r:id="rId2"/>
              </a:rPr>
              <a:t>https://www.ceskatelevize.cz/porady/10177109865-dejiny-udatneho-ceskeho-naroda/208552116230046-jiri-z-podebrad/video/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>
                <a:hlinkClick r:id="rId3"/>
              </a:rPr>
              <a:t>https://www.ceskatelevize.cz/porady/10245662962-jiri-z-podebrad/209542158790001/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>
                <a:hlinkClick r:id="rId4"/>
              </a:rPr>
              <a:t>https://husitstvi.cz/rejstriky/rejstrik-osob/jiri-z-podebrad/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>
                <a:hlinkClick r:id="rId5"/>
              </a:rPr>
              <a:t>https://is.muni.cz/www/martin.kotala/scripts/detailee14.html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>
                <a:hlinkClick r:id="rId6"/>
              </a:rPr>
              <a:t>http://kralovskedilo.ktf.cuni.cz/panovnici/Jiri-z-Podebrad--1458-1471</a:t>
            </a:r>
            <a:endParaRPr lang="cs-CZ" sz="1600" dirty="0"/>
          </a:p>
          <a:p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32596787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87</Words>
  <Application>Microsoft Office PowerPoint</Application>
  <PresentationFormat>Širokoúhlá obrazovka</PresentationFormat>
  <Paragraphs>39</Paragraphs>
  <Slides>7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Arial</vt:lpstr>
      <vt:lpstr>Bookman Old Style</vt:lpstr>
      <vt:lpstr>Rockwell</vt:lpstr>
      <vt:lpstr>Damask</vt:lpstr>
      <vt:lpstr>Jiří z Poděbrad</vt:lpstr>
      <vt:lpstr>Doba Jiřího z poděbrad</vt:lpstr>
      <vt:lpstr>Co víme?</vt:lpstr>
      <vt:lpstr>vláda</vt:lpstr>
      <vt:lpstr>Prezentace aplikace PowerPoint</vt:lpstr>
      <vt:lpstr>Význam</vt:lpstr>
      <vt:lpstr>Zdroje: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Jiří z Poděbrad</dc:title>
  <dc:creator>Václav Kodytek</dc:creator>
  <cp:lastModifiedBy>Václav Kodytek</cp:lastModifiedBy>
  <cp:revision>6</cp:revision>
  <dcterms:created xsi:type="dcterms:W3CDTF">2019-03-25T18:39:41Z</dcterms:created>
  <dcterms:modified xsi:type="dcterms:W3CDTF">2019-03-25T18:54:05Z</dcterms:modified>
</cp:coreProperties>
</file>