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1"/>
  </p:notesMasterIdLst>
  <p:sldIdLst>
    <p:sldId id="256" r:id="rId2"/>
    <p:sldId id="298" r:id="rId3"/>
    <p:sldId id="284" r:id="rId4"/>
    <p:sldId id="285" r:id="rId5"/>
    <p:sldId id="299" r:id="rId6"/>
    <p:sldId id="286" r:id="rId7"/>
    <p:sldId id="287" r:id="rId8"/>
    <p:sldId id="288" r:id="rId9"/>
    <p:sldId id="300" r:id="rId10"/>
    <p:sldId id="283" r:id="rId11"/>
    <p:sldId id="282" r:id="rId12"/>
    <p:sldId id="301" r:id="rId13"/>
    <p:sldId id="289" r:id="rId14"/>
    <p:sldId id="290" r:id="rId15"/>
    <p:sldId id="291" r:id="rId16"/>
    <p:sldId id="292" r:id="rId17"/>
    <p:sldId id="305" r:id="rId18"/>
    <p:sldId id="306" r:id="rId19"/>
    <p:sldId id="307" r:id="rId20"/>
    <p:sldId id="308" r:id="rId21"/>
    <p:sldId id="309" r:id="rId22"/>
    <p:sldId id="310" r:id="rId23"/>
    <p:sldId id="311" r:id="rId24"/>
    <p:sldId id="313" r:id="rId25"/>
    <p:sldId id="294" r:id="rId26"/>
    <p:sldId id="302" r:id="rId27"/>
    <p:sldId id="273" r:id="rId28"/>
    <p:sldId id="264" r:id="rId29"/>
    <p:sldId id="265" r:id="rId30"/>
    <p:sldId id="266" r:id="rId31"/>
    <p:sldId id="303" r:id="rId32"/>
    <p:sldId id="267" r:id="rId33"/>
    <p:sldId id="304" r:id="rId34"/>
    <p:sldId id="314" r:id="rId35"/>
    <p:sldId id="315" r:id="rId36"/>
    <p:sldId id="316" r:id="rId37"/>
    <p:sldId id="317" r:id="rId38"/>
    <p:sldId id="318" r:id="rId39"/>
    <p:sldId id="271" r:id="rId4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Honza\Desktop\N&#225;r&#367;st%20po&#269;tu%20&#382;&#225;dost&#237;%20o%20insolvenci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numRef>
              <c:f>List1!$B$1:$B$6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List1!$A$1:$A$6</c:f>
              <c:numCache>
                <c:formatCode>#,##0</c:formatCode>
                <c:ptCount val="6"/>
                <c:pt idx="0">
                  <c:v>5236</c:v>
                </c:pt>
                <c:pt idx="1">
                  <c:v>9396</c:v>
                </c:pt>
                <c:pt idx="2">
                  <c:v>16101</c:v>
                </c:pt>
                <c:pt idx="3">
                  <c:v>24466</c:v>
                </c:pt>
                <c:pt idx="4">
                  <c:v>32656</c:v>
                </c:pt>
                <c:pt idx="5">
                  <c:v>37613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379520"/>
        <c:axId val="40381056"/>
      </c:barChart>
      <c:catAx>
        <c:axId val="40379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0381056"/>
        <c:crosses val="autoZero"/>
        <c:auto val="1"/>
        <c:lblAlgn val="ctr"/>
        <c:lblOffset val="100"/>
        <c:noMultiLvlLbl val="0"/>
      </c:catAx>
      <c:valAx>
        <c:axId val="40381056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403795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0.28063</cdr:x>
      <cdr:y>0.02802</cdr:y>
    </cdr:from>
    <cdr:to>
      <cdr:x>0.69413</cdr:x>
      <cdr:y>0.10353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555668" y="95003"/>
          <a:ext cx="2292295" cy="256054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90AE3-F323-4FEB-92D7-13F0EFBC914B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01F70-D5A8-4882-8E31-832354E311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8405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5.3.2019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5.3.2019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5.3.2019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5.3.2019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5.3.2019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5.3.2019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5.3.2019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cebook.com/events/1584429961885184/?ref=1&amp;action_history=%5b%7b%22surface%22:%22permalink%22,%22mechanism%22:%22surface%22,%22extra_data%22:%5b%5d%7d%5d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skatelevize.cz/ivysilani/10213556322-krotitele-dluhu/30929232011002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hlinkClick r:id="rId2"/>
              </a:rPr>
              <a:t>Dluhy, exekuce, osobní </a:t>
            </a:r>
            <a:r>
              <a:rPr lang="cs-CZ" dirty="0" smtClean="0">
                <a:hlinkClick r:id="rId2"/>
              </a:rPr>
              <a:t>bankrot</a:t>
            </a:r>
            <a:r>
              <a:rPr lang="cs-CZ" dirty="0">
                <a:hlinkClick r:id="rId2"/>
              </a:rPr>
              <a:t/>
            </a:r>
            <a:br>
              <a:rPr lang="cs-CZ" dirty="0">
                <a:hlinkClick r:id="rId2"/>
              </a:rPr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</a:t>
            </a:r>
            <a:r>
              <a:rPr lang="cs-CZ" dirty="0" err="1" smtClean="0"/>
              <a:t>et</a:t>
            </a:r>
            <a:r>
              <a:rPr lang="cs-CZ" dirty="0" smtClean="0"/>
              <a:t> Mgr. Michal </a:t>
            </a:r>
            <a:r>
              <a:rPr lang="cs-CZ" dirty="0" err="1" smtClean="0"/>
              <a:t>Škerle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Náklady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Skládají se z:</a:t>
            </a:r>
          </a:p>
          <a:p>
            <a:pPr lvl="1"/>
            <a:r>
              <a:rPr lang="cs-CZ" dirty="0"/>
              <a:t>soudní poplatek - určen podle částky nebo přesně vyčíslen (rozvod = 2000, některá bez poplatku)</a:t>
            </a:r>
          </a:p>
          <a:p>
            <a:pPr lvl="1"/>
            <a:r>
              <a:rPr lang="cs-CZ" dirty="0"/>
              <a:t>znalecké posudky</a:t>
            </a:r>
          </a:p>
          <a:p>
            <a:pPr lvl="1"/>
            <a:r>
              <a:rPr lang="cs-CZ" dirty="0"/>
              <a:t>odměna advokáta (určuje se podle žalované částky nebo paušálně)</a:t>
            </a:r>
          </a:p>
          <a:p>
            <a:pPr lvl="1"/>
            <a:r>
              <a:rPr lang="cs-CZ" dirty="0"/>
              <a:t>náklady exekučního řízení (určují se podle vymáhané částky)</a:t>
            </a:r>
          </a:p>
          <a:p>
            <a:r>
              <a:rPr lang="cs-CZ" dirty="0"/>
              <a:t>Náklady řízení platí strana, která ve sporu prohrála! (až na výjimky)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79697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Funkce soudních poplatků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preventivní</a:t>
            </a:r>
            <a:r>
              <a:rPr lang="cs-CZ" dirty="0"/>
              <a:t> </a:t>
            </a:r>
            <a:r>
              <a:rPr lang="cs-CZ" dirty="0" smtClean="0"/>
              <a:t>= snaha </a:t>
            </a:r>
            <a:r>
              <a:rPr lang="cs-CZ" dirty="0"/>
              <a:t>o zabránění zneužívání </a:t>
            </a:r>
            <a:r>
              <a:rPr lang="cs-CZ" dirty="0" smtClean="0"/>
              <a:t>soudnictví</a:t>
            </a:r>
            <a:endParaRPr lang="cs-CZ" dirty="0"/>
          </a:p>
          <a:p>
            <a:r>
              <a:rPr lang="cs-CZ" b="1" dirty="0"/>
              <a:t>sankční</a:t>
            </a:r>
            <a:r>
              <a:rPr lang="cs-CZ" dirty="0"/>
              <a:t> </a:t>
            </a:r>
            <a:r>
              <a:rPr lang="cs-CZ" dirty="0" smtClean="0"/>
              <a:t>= kdo </a:t>
            </a:r>
            <a:r>
              <a:rPr lang="cs-CZ" dirty="0"/>
              <a:t>porušil právo, ať za to </a:t>
            </a:r>
            <a:r>
              <a:rPr lang="cs-CZ" dirty="0" smtClean="0"/>
              <a:t>platí</a:t>
            </a:r>
          </a:p>
          <a:p>
            <a:r>
              <a:rPr lang="cs-CZ" b="1" dirty="0"/>
              <a:t>m</a:t>
            </a:r>
            <a:r>
              <a:rPr lang="cs-CZ" b="1" dirty="0" smtClean="0"/>
              <a:t>otivační</a:t>
            </a:r>
            <a:r>
              <a:rPr lang="cs-CZ" dirty="0" smtClean="0"/>
              <a:t> = měl by vést strany ke smírnému řešení</a:t>
            </a:r>
          </a:p>
          <a:p>
            <a:endParaRPr lang="cs-CZ" dirty="0"/>
          </a:p>
          <a:p>
            <a:r>
              <a:rPr lang="cs-CZ" dirty="0"/>
              <a:t>Efektivnost soudní ochrany znamená i její dostupnost pro každého, jehož práva jsou ohrožena či porušena, proto musí být náklady přiměřené (případně je možné osvobození od soudního poplatku).</a:t>
            </a:r>
          </a:p>
        </p:txBody>
      </p:sp>
    </p:spTree>
    <p:extLst>
      <p:ext uri="{BB962C8B-B14F-4D97-AF65-F5344CB8AC3E}">
        <p14:creationId xmlns:p14="http://schemas.microsoft.com/office/powerpoint/2010/main" val="2868761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36526"/>
            <a:ext cx="7886700" cy="1325563"/>
          </a:xfrm>
        </p:spPr>
        <p:txBody>
          <a:bodyPr/>
          <a:lstStyle/>
          <a:p>
            <a:r>
              <a:rPr lang="cs-CZ" b="1" dirty="0" smtClean="0"/>
              <a:t>Náklady </a:t>
            </a:r>
            <a:r>
              <a:rPr lang="cs-CZ" b="1" dirty="0"/>
              <a:t>řízení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2088"/>
            <a:ext cx="7886700" cy="528161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1. Náklady exekutora</a:t>
            </a:r>
          </a:p>
          <a:p>
            <a:pPr marL="0" indent="0">
              <a:buNone/>
            </a:pPr>
            <a:r>
              <a:rPr lang="cs-CZ" dirty="0" smtClean="0"/>
              <a:t>- Odměna exekutora, náhrada paušálně určených, či účelně vynaložených hotových výdajů, náhrada za ztrátu času při exekuci, náhrada za doručení písemností</a:t>
            </a:r>
          </a:p>
          <a:p>
            <a:pPr>
              <a:buFontTx/>
              <a:buChar char="-"/>
            </a:pPr>
            <a:r>
              <a:rPr lang="cs-CZ" sz="2000" dirty="0" smtClean="0"/>
              <a:t>Odměna exekutora </a:t>
            </a:r>
            <a:r>
              <a:rPr lang="mr-IN" sz="2000" dirty="0" smtClean="0"/>
              <a:t>–</a:t>
            </a:r>
            <a:r>
              <a:rPr lang="cs-CZ" sz="2000" dirty="0" smtClean="0"/>
              <a:t> minimálně 3000,-, do 3 mil 15%, 3-40mil 10%, do 40-50mil 5%, 50-250mil 1%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b="1" dirty="0" smtClean="0"/>
              <a:t>2. Náklady oprávněného</a:t>
            </a:r>
          </a:p>
          <a:p>
            <a:r>
              <a:rPr lang="cs-CZ" dirty="0" smtClean="0"/>
              <a:t>Náhrada nákladů za advokáta, nebo 300 korun za jeden úkon když se zatupujete sám</a:t>
            </a:r>
          </a:p>
          <a:p>
            <a:r>
              <a:rPr lang="cs-CZ" dirty="0" smtClean="0"/>
              <a:t>Ušlý výdělek oprávněného</a:t>
            </a:r>
          </a:p>
          <a:p>
            <a:r>
              <a:rPr lang="cs-CZ" dirty="0" smtClean="0"/>
              <a:t>Náklady důkazů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Možnost snížit dluh zaplacení exekuce do 30 dnů, tím se sníží nárok exekutora na odměnu o ½.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57138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Rozhodčí (arbitrážní)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je specifickým způsobem řešení soukromoprávních sporů mimo státní soudy</a:t>
            </a:r>
          </a:p>
          <a:p>
            <a:pPr lvl="0"/>
            <a:r>
              <a:rPr lang="cs-CZ" dirty="0"/>
              <a:t>nehraje zde roli soud, ale rozhodce, pokud se tak strany smluvně dohodly</a:t>
            </a:r>
          </a:p>
          <a:p>
            <a:pPr lvl="0"/>
            <a:r>
              <a:rPr lang="cs-CZ" dirty="0"/>
              <a:t>řešení sporu má procesní povahu a stát jim propůjčuje autoritu tím, že je vykonává</a:t>
            </a:r>
          </a:p>
          <a:p>
            <a:pPr lvl="0"/>
            <a:r>
              <a:rPr lang="cs-CZ" dirty="0"/>
              <a:t>základem pravomoci je rozhodčí smlouva, strany určitého právního vztahu se mohou jejím uzavřením dohodnout, že spory týkající se jejich právního vztahu budou namísto soudu řešeny rozhodčím orgánem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31224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Výhody rozhodčího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/>
              <a:t>průběh projednání a rozhodnutí věci je méně formální</a:t>
            </a:r>
          </a:p>
          <a:p>
            <a:pPr lvl="0"/>
            <a:r>
              <a:rPr lang="cs-CZ" dirty="0"/>
              <a:t>je v zásadě neveřejné (pokud se strany nedohodnou jinak)</a:t>
            </a:r>
          </a:p>
          <a:p>
            <a:pPr lvl="0"/>
            <a:r>
              <a:rPr lang="cs-CZ" dirty="0"/>
              <a:t>je mimo integraci státních soudů, popřípadě jiných mocenských orgánů</a:t>
            </a:r>
          </a:p>
          <a:p>
            <a:pPr lvl="0"/>
            <a:r>
              <a:rPr lang="cs-CZ" dirty="0"/>
              <a:t>rychlost řízení</a:t>
            </a:r>
          </a:p>
          <a:p>
            <a:pPr lvl="0"/>
            <a:r>
              <a:rPr lang="cs-CZ" dirty="0"/>
              <a:t>sám si vyberu, kdo můj spor bude rozhodovat</a:t>
            </a:r>
          </a:p>
          <a:p>
            <a:pPr lvl="0"/>
            <a:r>
              <a:rPr lang="cs-CZ" dirty="0"/>
              <a:t>rozhodci mohou disponovat zvláštními odbornými znalostmi z různých oblastí života (rozhodčí řízení je vhodnější v případech posuzování a řešení sporů vzniklých v mezinárodním obchodním styku)</a:t>
            </a:r>
          </a:p>
          <a:p>
            <a:pPr lvl="0"/>
            <a:r>
              <a:rPr lang="cs-CZ" dirty="0"/>
              <a:t>lze rozhodovat podle zásad spravedlnosti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33391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Subjekty rozhodčího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7643192" cy="570924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b="1" i="1" dirty="0"/>
              <a:t>rozhodci</a:t>
            </a:r>
            <a:r>
              <a:rPr lang="cs-CZ" b="1" dirty="0"/>
              <a:t> </a:t>
            </a:r>
          </a:p>
          <a:p>
            <a:r>
              <a:rPr lang="cs-CZ" dirty="0"/>
              <a:t>může být buď rozhodce ad hoc (určený pro konkrétní případ) nebo stálý </a:t>
            </a:r>
            <a:r>
              <a:rPr lang="cs-CZ" dirty="0" smtClean="0"/>
              <a:t>rozhodčí soud</a:t>
            </a:r>
            <a:endParaRPr lang="cs-CZ" dirty="0"/>
          </a:p>
          <a:p>
            <a:pPr lvl="0"/>
            <a:r>
              <a:rPr lang="cs-CZ" dirty="0"/>
              <a:t>může jím být jmenována pouze FO a musí být </a:t>
            </a:r>
            <a:r>
              <a:rPr lang="cs-CZ" dirty="0" smtClean="0"/>
              <a:t>svéprávná a bezúhonná</a:t>
            </a:r>
            <a:endParaRPr lang="cs-CZ" dirty="0"/>
          </a:p>
          <a:p>
            <a:pPr lvl="0"/>
            <a:r>
              <a:rPr lang="cs-CZ" dirty="0"/>
              <a:t>nutné jsou znalosti a schopnosti rozhodce zejména v právní oblasti hmotného a procesního práva, aby rozhodčí správně formuloval nález, a aby nález netrpěl nedostatky</a:t>
            </a:r>
          </a:p>
          <a:p>
            <a:pPr lvl="0"/>
            <a:r>
              <a:rPr lang="cs-CZ" dirty="0"/>
              <a:t>předpokladem je jeho nezávislost a nestrannost a je povinen zachovat mlčenlivost</a:t>
            </a:r>
          </a:p>
          <a:p>
            <a:pPr lvl="0"/>
            <a:r>
              <a:rPr lang="cs-CZ" dirty="0"/>
              <a:t>k výkonu této funkce nemůže být nikdo nucen, souhlas s ustanovením do funkce rozhodce musí být písemně formulován</a:t>
            </a:r>
          </a:p>
          <a:p>
            <a:pPr lvl="0"/>
            <a:r>
              <a:rPr lang="cs-CZ" dirty="0"/>
              <a:t>jmenování a určení rozhodce se děje na základě písemné smlouvy</a:t>
            </a:r>
          </a:p>
          <a:p>
            <a:pPr>
              <a:buNone/>
            </a:pPr>
            <a:r>
              <a:rPr lang="cs-CZ" b="1" i="1" dirty="0"/>
              <a:t>stálé rozhodčí soudy </a:t>
            </a:r>
          </a:p>
          <a:p>
            <a:r>
              <a:rPr lang="cs-CZ" dirty="0"/>
              <a:t>instituce, které podobně jako rozhodčí ad hoc, mají řešit spor a </a:t>
            </a:r>
          </a:p>
          <a:p>
            <a:r>
              <a:rPr lang="cs-CZ" dirty="0"/>
              <a:t>rozhodovat jej v rozhodčím řízení</a:t>
            </a:r>
          </a:p>
          <a:p>
            <a:pPr lvl="0"/>
            <a:r>
              <a:rPr lang="cs-CZ" dirty="0"/>
              <a:t>strany si mohou rozhodce vybírat ze seznamu rozhodců</a:t>
            </a:r>
          </a:p>
          <a:p>
            <a:pPr lvl="0"/>
            <a:r>
              <a:rPr lang="cs-CZ" dirty="0"/>
              <a:t>organizace a činnost je upravena zpravidla statutem rozhodčího soudu, kromě statutu jsou vydávány i řády, což jsou procesní pravidla pro rozhodování sporů a pravidla o poplatcích za rozhodčí řízení</a:t>
            </a:r>
          </a:p>
          <a:p>
            <a:pPr lvl="0"/>
            <a:r>
              <a:rPr lang="cs-CZ" dirty="0"/>
              <a:t>u nás máme Rozhodčí soud pří Hospodářské komoře ČR a Agrární komoře ČR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39707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Rozhodčí smlouva, doložka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je základním předpokladem vzniku a musí být uzavřena mezi účastníky</a:t>
            </a:r>
          </a:p>
          <a:p>
            <a:pPr lvl="0"/>
            <a:r>
              <a:rPr lang="cs-CZ" dirty="0"/>
              <a:t>je možné ji platně uzavřít jen tehdy, kdyby strany o předmětu sporu mohly uzavřít smír, nemůže být uzavřena ohledně sporů vzniklých v souvislosti s výkonem rozhodnutí a sporů vyvolaných prováděním konkursu nebo vyrovnání</a:t>
            </a:r>
          </a:p>
          <a:p>
            <a:pPr lvl="0"/>
            <a:r>
              <a:rPr lang="cs-CZ" dirty="0"/>
              <a:t>je nařízena písemná forma, její nedodržení má za následek neplatnost smlouvy</a:t>
            </a:r>
          </a:p>
          <a:p>
            <a:pPr lvl="0"/>
            <a:r>
              <a:rPr lang="cs-CZ" dirty="0"/>
              <a:t>může mít podobu samostatného ujednání stran o řešení sporu, který již vznikl nebo může vzniknout v budoucnu, v rámci rozhodčího řízení, může být formulována i jako součást smlouvy hlavní, jako tzv. rozhodčí doložka </a:t>
            </a:r>
          </a:p>
          <a:p>
            <a:pPr lvl="0"/>
            <a:r>
              <a:rPr lang="cs-CZ" dirty="0"/>
              <a:t>vždy se vztahuje na obě smluvní strany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55166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 smtClean="0"/>
              <a:t>Exekuce v České republice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863 tisíc lidí je v exekuci</a:t>
            </a: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celkem je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aktivních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téměř 5 milionů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exekučních řízení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téměř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500 tisíc lidí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má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a více exekucí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přes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150 tisíc lidí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má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 a více exekucí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více než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135 tisíc důchodů je postiženo exekucí</a:t>
            </a: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více než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240 miliard korun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exekučně vymáhaná </a:t>
            </a:r>
            <a:r>
              <a:rPr lang="cs-CZ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jistina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(bez příslušenství)</a:t>
            </a: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pouze 20 tisíc insolvenčních návrhů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každoročně schváleno soudy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54167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>
                <a:ea typeface="Microsoft YaHei" panose="020B0503020204020204" pitchFamily="34" charset="-122"/>
              </a:rPr>
              <a:t>Nárůst</a:t>
            </a:r>
            <a:r>
              <a:rPr lang="en-US" sz="3200" dirty="0">
                <a:ea typeface="Microsoft YaHei" panose="020B0503020204020204" pitchFamily="34" charset="-122"/>
              </a:rPr>
              <a:t> </a:t>
            </a:r>
            <a:r>
              <a:rPr lang="cs-CZ" sz="3200" dirty="0">
                <a:ea typeface="Microsoft YaHei" panose="020B0503020204020204" pitchFamily="34" charset="-122"/>
              </a:rPr>
              <a:t>koncentrace</a:t>
            </a:r>
            <a:r>
              <a:rPr lang="en-US" sz="3200" dirty="0">
                <a:ea typeface="Microsoft YaHei" panose="020B0503020204020204" pitchFamily="34" charset="-122"/>
              </a:rPr>
              <a:t> ne</a:t>
            </a:r>
            <a:r>
              <a:rPr lang="cs-CZ" sz="3200" dirty="0">
                <a:ea typeface="Microsoft YaHei" panose="020B0503020204020204" pitchFamily="34" charset="-122"/>
              </a:rPr>
              <a:t>dobytných dluhů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cs-CZ" b="1" dirty="0">
                <a:solidFill>
                  <a:srgbClr val="D8070B"/>
                </a:solidFill>
              </a:rPr>
              <a:t>95% </a:t>
            </a:r>
            <a:r>
              <a:rPr lang="cs-CZ" b="1" u="sng" dirty="0">
                <a:solidFill>
                  <a:srgbClr val="D8070B"/>
                </a:solidFill>
              </a:rPr>
              <a:t>nových</a:t>
            </a:r>
            <a:r>
              <a:rPr lang="cs-CZ" b="1" dirty="0">
                <a:solidFill>
                  <a:srgbClr val="D8070B"/>
                </a:solidFill>
              </a:rPr>
              <a:t> exekucí </a:t>
            </a:r>
            <a:r>
              <a:rPr lang="cs-CZ" dirty="0">
                <a:solidFill>
                  <a:srgbClr val="D8070B"/>
                </a:solidFill>
              </a:rPr>
              <a:t>je na dlužníky, </a:t>
            </a:r>
          </a:p>
          <a:p>
            <a:pPr marL="0" indent="0" algn="ctr">
              <a:buNone/>
            </a:pPr>
            <a:r>
              <a:rPr lang="cs-CZ" dirty="0">
                <a:solidFill>
                  <a:srgbClr val="D8070B"/>
                </a:solidFill>
              </a:rPr>
              <a:t>kteří již mají alespoň 1 exekuci!</a:t>
            </a:r>
          </a:p>
          <a:p>
            <a:pPr marL="0" indent="0" algn="ctr">
              <a:buNone/>
            </a:pPr>
            <a:r>
              <a:rPr lang="cs-CZ" sz="2800" b="1" dirty="0">
                <a:solidFill>
                  <a:srgbClr val="D8070B"/>
                </a:solidFill>
              </a:rPr>
              <a:t>-</a:t>
            </a:r>
          </a:p>
          <a:p>
            <a:pPr marL="0" indent="0" algn="ctr">
              <a:buNone/>
            </a:pPr>
            <a:r>
              <a:rPr lang="cs-CZ" b="1" dirty="0">
                <a:solidFill>
                  <a:srgbClr val="D8070B"/>
                </a:solidFill>
              </a:rPr>
              <a:t>50 % </a:t>
            </a:r>
            <a:r>
              <a:rPr lang="cs-CZ" b="1" u="sng" dirty="0">
                <a:solidFill>
                  <a:srgbClr val="D8070B"/>
                </a:solidFill>
              </a:rPr>
              <a:t>nových</a:t>
            </a:r>
            <a:r>
              <a:rPr lang="cs-CZ" dirty="0">
                <a:solidFill>
                  <a:srgbClr val="D8070B"/>
                </a:solidFill>
              </a:rPr>
              <a:t> exekucí jsou exekuce </a:t>
            </a:r>
            <a:br>
              <a:rPr lang="cs-CZ" dirty="0">
                <a:solidFill>
                  <a:srgbClr val="D8070B"/>
                </a:solidFill>
              </a:rPr>
            </a:br>
            <a:r>
              <a:rPr lang="cs-CZ" dirty="0">
                <a:solidFill>
                  <a:srgbClr val="D8070B"/>
                </a:solidFill>
              </a:rPr>
              <a:t>na dlužníky s 10 a více exekucemi! 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sz="1050" dirty="0"/>
          </a:p>
          <a:p>
            <a:pPr marL="0" indent="0" algn="ctr">
              <a:buNone/>
            </a:pPr>
            <a:r>
              <a:rPr lang="cs-CZ" dirty="0"/>
              <a:t>Určitá část společnosti se stává </a:t>
            </a:r>
            <a:r>
              <a:rPr lang="cs-CZ" b="1" dirty="0"/>
              <a:t>permanentními dlužníky</a:t>
            </a:r>
          </a:p>
          <a:p>
            <a:pPr marL="0" indent="0" algn="ctr">
              <a:buNone/>
            </a:pPr>
            <a:endParaRPr lang="cs-CZ" b="1" dirty="0"/>
          </a:p>
          <a:p>
            <a:pPr marL="0" indent="0" algn="ctr">
              <a:buNone/>
            </a:pPr>
            <a:endParaRPr lang="cs-CZ" b="1" dirty="0"/>
          </a:p>
          <a:p>
            <a:pPr marL="0" indent="0" algn="ctr">
              <a:buNone/>
            </a:pPr>
            <a:r>
              <a:rPr lang="cs-CZ" dirty="0"/>
              <a:t>Zadlužené osoby se čím dále tím více propadají do </a:t>
            </a:r>
            <a:br>
              <a:rPr lang="cs-CZ" dirty="0"/>
            </a:br>
            <a:r>
              <a:rPr lang="cs-CZ" b="1" dirty="0"/>
              <a:t>dluhové pasti</a:t>
            </a:r>
          </a:p>
          <a:p>
            <a:endParaRPr lang="cs-CZ" dirty="0"/>
          </a:p>
        </p:txBody>
      </p:sp>
      <p:sp>
        <p:nvSpPr>
          <p:cNvPr id="4" name="Down Arrow 3"/>
          <p:cNvSpPr/>
          <p:nvPr/>
        </p:nvSpPr>
        <p:spPr>
          <a:xfrm>
            <a:off x="3707904" y="4886258"/>
            <a:ext cx="889000" cy="555625"/>
          </a:xfrm>
          <a:prstGeom prst="downArrow">
            <a:avLst/>
          </a:prstGeom>
          <a:solidFill>
            <a:srgbClr val="26007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3"/>
          <p:cNvSpPr/>
          <p:nvPr/>
        </p:nvSpPr>
        <p:spPr>
          <a:xfrm>
            <a:off x="3707904" y="3645024"/>
            <a:ext cx="889000" cy="555625"/>
          </a:xfrm>
          <a:prstGeom prst="downArrow">
            <a:avLst/>
          </a:prstGeom>
          <a:solidFill>
            <a:srgbClr val="26007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560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/>
              <a:t>50</a:t>
            </a:r>
            <a:r>
              <a:rPr lang="cs-CZ" sz="2000" dirty="0"/>
              <a:t>% exekučních řízení (tj. cca 2,35 mil. Je vedeno proti lidem, kteří mají minimálně 10 exekucí), 40% exekučních řízení je vedeno proti lidem, kteří mají 3-9 exekucí)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pic>
        <p:nvPicPr>
          <p:cNvPr id="4" name="Zástupný symbol pro obsah 7">
            <a:extLst>
              <a:ext uri="{FF2B5EF4-FFF2-40B4-BE49-F238E27FC236}">
                <a16:creationId xmlns="" xmlns:a16="http://schemas.microsoft.com/office/drawing/2014/main" id="{AC0E5727-E3E7-4FB0-8145-A188E88F41EB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57200" y="1806211"/>
            <a:ext cx="7467600" cy="4461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855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Kdo je exekutor?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85901"/>
            <a:ext cx="7886700" cy="5029199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150 soudních exekutorů</a:t>
            </a:r>
          </a:p>
          <a:p>
            <a:r>
              <a:rPr lang="cs-CZ" dirty="0"/>
              <a:t>p</a:t>
            </a:r>
            <a:r>
              <a:rPr lang="cs-CZ" dirty="0" smtClean="0"/>
              <a:t>ůsobnost celorepubliková</a:t>
            </a:r>
          </a:p>
          <a:p>
            <a:r>
              <a:rPr lang="cs-CZ" dirty="0"/>
              <a:t>z</a:t>
            </a:r>
            <a:r>
              <a:rPr lang="cs-CZ" dirty="0" smtClean="0"/>
              <a:t>áleží na věřiteli, kterého z nich si vybere</a:t>
            </a:r>
          </a:p>
          <a:p>
            <a:r>
              <a:rPr lang="cs-CZ" dirty="0" smtClean="0"/>
              <a:t>státní </a:t>
            </a:r>
            <a:r>
              <a:rPr lang="cs-CZ" dirty="0"/>
              <a:t>občanem České </a:t>
            </a:r>
            <a:r>
              <a:rPr lang="cs-CZ" dirty="0" smtClean="0"/>
              <a:t>republiky</a:t>
            </a:r>
          </a:p>
          <a:p>
            <a:r>
              <a:rPr lang="cs-CZ" dirty="0" smtClean="0"/>
              <a:t>úplné </a:t>
            </a:r>
            <a:r>
              <a:rPr lang="cs-CZ" dirty="0"/>
              <a:t>právnické vzdělání magisterského studijního </a:t>
            </a:r>
            <a:r>
              <a:rPr lang="cs-CZ" dirty="0" smtClean="0"/>
              <a:t>programu</a:t>
            </a:r>
          </a:p>
          <a:p>
            <a:r>
              <a:rPr lang="cs-CZ" dirty="0" smtClean="0"/>
              <a:t>tříletá exekutorská praxe</a:t>
            </a:r>
          </a:p>
          <a:p>
            <a:r>
              <a:rPr lang="cs-CZ" dirty="0" smtClean="0"/>
              <a:t>odborná exekutorská zkouška</a:t>
            </a:r>
          </a:p>
          <a:p>
            <a:r>
              <a:rPr lang="cs-CZ" dirty="0"/>
              <a:t>s</a:t>
            </a:r>
            <a:r>
              <a:rPr lang="cs-CZ" dirty="0" smtClean="0"/>
              <a:t>plnit psychotesty </a:t>
            </a:r>
          </a:p>
          <a:p>
            <a:r>
              <a:rPr lang="cs-CZ" dirty="0" smtClean="0"/>
              <a:t>jmenován </a:t>
            </a:r>
            <a:r>
              <a:rPr lang="cs-CZ" dirty="0"/>
              <a:t>ministrem </a:t>
            </a:r>
            <a:r>
              <a:rPr lang="cs-CZ" dirty="0" smtClean="0"/>
              <a:t>spravedlnosti</a:t>
            </a:r>
          </a:p>
          <a:p>
            <a:r>
              <a:rPr lang="cs-CZ" dirty="0" smtClean="0"/>
              <a:t>musí </a:t>
            </a:r>
            <a:r>
              <a:rPr lang="cs-CZ" dirty="0"/>
              <a:t>být nezávislý, bezúhonný, musí ctít veškeré zákony a mimo jiné je vázán povinností mlčenlivosti.</a:t>
            </a:r>
          </a:p>
        </p:txBody>
      </p:sp>
    </p:spTree>
    <p:extLst>
      <p:ext uri="{BB962C8B-B14F-4D97-AF65-F5344CB8AC3E}">
        <p14:creationId xmlns:p14="http://schemas.microsoft.com/office/powerpoint/2010/main" val="30046231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="" xmlns:a16="http://schemas.microsoft.com/office/drawing/2014/main" id="{E192167D-3B43-4D0B-83F3-453B9B75B5AD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899592" y="1615317"/>
            <a:ext cx="6552728" cy="4821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0761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 to </a:t>
            </a:r>
            <a:r>
              <a:rPr lang="cs-CZ" dirty="0"/>
              <a:t>znamená být v exekuci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cs-CZ" dirty="0"/>
              <a:t>Nárůst dluhu</a:t>
            </a:r>
          </a:p>
          <a:p>
            <a:pPr>
              <a:buFontTx/>
              <a:buChar char="-"/>
            </a:pPr>
            <a:r>
              <a:rPr lang="cs-CZ" dirty="0"/>
              <a:t>Blokované všechny účty</a:t>
            </a:r>
          </a:p>
          <a:p>
            <a:pPr>
              <a:buFontTx/>
              <a:buChar char="-"/>
            </a:pPr>
            <a:r>
              <a:rPr lang="cs-CZ" dirty="0"/>
              <a:t>Redukované příjmy na nezabavitelné minimum </a:t>
            </a:r>
            <a:r>
              <a:rPr lang="cs-CZ" sz="2000" dirty="0"/>
              <a:t>(např. mzda, důchod, mateřská, rodičovská, podpora v nezaměstnanosti aj.)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Nemožnost nakládat se svým majetkem</a:t>
            </a:r>
          </a:p>
          <a:p>
            <a:pPr>
              <a:buFontTx/>
              <a:buChar char="-"/>
            </a:pPr>
            <a:r>
              <a:rPr lang="cs-CZ" dirty="0"/>
              <a:t>Hrozba návštěvy exekutora a zabavení movitých věcí</a:t>
            </a:r>
          </a:p>
          <a:p>
            <a:pPr>
              <a:buFontTx/>
              <a:buChar char="-"/>
            </a:pPr>
            <a:r>
              <a:rPr lang="cs-CZ" dirty="0"/>
              <a:t>Záznam v Centrální evidenci exekucí (stigma)</a:t>
            </a:r>
          </a:p>
          <a:p>
            <a:pPr>
              <a:buFontTx/>
              <a:buChar char="-"/>
            </a:pPr>
            <a:r>
              <a:rPr lang="cs-CZ" dirty="0"/>
              <a:t>Ztížený přístup k zaměstnání a ohrožení stávajícího</a:t>
            </a:r>
          </a:p>
          <a:p>
            <a:pPr>
              <a:buFontTx/>
              <a:buChar char="-"/>
            </a:pPr>
            <a:r>
              <a:rPr lang="cs-CZ" dirty="0"/>
              <a:t>Ztížený přístup ke standardnímu bydlení a ohrožení stávajícího</a:t>
            </a:r>
            <a:endParaRPr lang="en-US" dirty="0"/>
          </a:p>
          <a:p>
            <a:pPr>
              <a:buFontTx/>
              <a:buChar char="-"/>
            </a:pPr>
            <a:endParaRPr lang="en-US" dirty="0"/>
          </a:p>
          <a:p>
            <a:pPr marL="0" indent="0">
              <a:buNone/>
            </a:pPr>
            <a:r>
              <a:rPr lang="cs-CZ" b="1" dirty="0">
                <a:solidFill>
                  <a:srgbClr val="E23D19"/>
                </a:solidFill>
              </a:rPr>
              <a:t>-</a:t>
            </a:r>
            <a:r>
              <a:rPr lang="en-US" b="1" dirty="0">
                <a:solidFill>
                  <a:srgbClr val="E23D19"/>
                </a:solidFill>
              </a:rPr>
              <a:t>&gt; </a:t>
            </a:r>
            <a:r>
              <a:rPr lang="cs-CZ" b="1" dirty="0">
                <a:solidFill>
                  <a:srgbClr val="E23D19"/>
                </a:solidFill>
              </a:rPr>
              <a:t>často vede k </a:t>
            </a:r>
            <a:r>
              <a:rPr lang="en-US" b="1" dirty="0" err="1">
                <a:solidFill>
                  <a:srgbClr val="E23D19"/>
                </a:solidFill>
              </a:rPr>
              <a:t>paral</a:t>
            </a:r>
            <a:r>
              <a:rPr lang="cs-CZ" b="1" dirty="0" err="1">
                <a:solidFill>
                  <a:srgbClr val="E23D19"/>
                </a:solidFill>
              </a:rPr>
              <a:t>ýze</a:t>
            </a:r>
            <a:r>
              <a:rPr lang="cs-CZ" b="1" dirty="0">
                <a:solidFill>
                  <a:srgbClr val="E23D19"/>
                </a:solidFill>
              </a:rPr>
              <a:t> a sekundárnímu zadlužení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518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Dopady vysoké míry předlužení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285750" indent="-285750">
              <a:buFontTx/>
              <a:buChar char="-"/>
            </a:pPr>
            <a:r>
              <a:rPr lang="cs-CZ" sz="2000" b="1" dirty="0"/>
              <a:t>Ekonomické:</a:t>
            </a:r>
          </a:p>
          <a:p>
            <a:pPr marL="742950" lvl="1" indent="-285750">
              <a:buFontTx/>
              <a:buChar char="-"/>
            </a:pPr>
            <a:r>
              <a:rPr lang="cs-CZ" sz="2000" dirty="0"/>
              <a:t>klesající příjmy státu z daní a sociálního pojištění; </a:t>
            </a:r>
          </a:p>
          <a:p>
            <a:pPr marL="742950" lvl="1" indent="-285750">
              <a:buFontTx/>
              <a:buChar char="-"/>
            </a:pPr>
            <a:r>
              <a:rPr lang="cs-CZ" sz="2000" dirty="0"/>
              <a:t>rostoucí výdaje státu na sociální </a:t>
            </a:r>
            <a:r>
              <a:rPr lang="en-US" sz="2000" dirty="0" err="1"/>
              <a:t>podporu</a:t>
            </a:r>
            <a:r>
              <a:rPr lang="cs-CZ" sz="2000" dirty="0"/>
              <a:t>, zdravotní péči, prevenci a řešení následků kriminality atp.;</a:t>
            </a:r>
          </a:p>
          <a:p>
            <a:pPr marL="742950" lvl="1" indent="-285750">
              <a:buFontTx/>
              <a:buChar char="-"/>
            </a:pPr>
            <a:r>
              <a:rPr lang="cs-CZ" sz="2000" dirty="0"/>
              <a:t>rostoucí dluhy vůči státu či obci; </a:t>
            </a:r>
          </a:p>
          <a:p>
            <a:pPr marL="742950" lvl="1" indent="-285750">
              <a:buFontTx/>
              <a:buChar char="-"/>
            </a:pPr>
            <a:r>
              <a:rPr lang="cs-CZ" sz="2000" dirty="0"/>
              <a:t>pokřivení trhu práce na straně poptávky i nabídky.</a:t>
            </a:r>
          </a:p>
          <a:p>
            <a:pPr marL="742950" lvl="1" indent="-285750">
              <a:buFontTx/>
              <a:buChar char="-"/>
            </a:pPr>
            <a:endParaRPr lang="cs-CZ" sz="300" dirty="0"/>
          </a:p>
          <a:p>
            <a:pPr marL="285750" indent="-285750">
              <a:buFontTx/>
              <a:buChar char="-"/>
            </a:pPr>
            <a:r>
              <a:rPr lang="cs-CZ" sz="2000" b="1" dirty="0"/>
              <a:t>Sociální a individuální:</a:t>
            </a:r>
          </a:p>
          <a:p>
            <a:pPr marL="742950" lvl="1" indent="-285750">
              <a:buFontTx/>
              <a:buChar char="-"/>
            </a:pPr>
            <a:r>
              <a:rPr lang="cs-CZ" sz="2000" dirty="0"/>
              <a:t>ztráta bydlení;</a:t>
            </a:r>
          </a:p>
          <a:p>
            <a:pPr marL="742950" lvl="1" indent="-285750">
              <a:buFontTx/>
              <a:buChar char="-"/>
            </a:pPr>
            <a:r>
              <a:rPr lang="cs-CZ" sz="2000" dirty="0"/>
              <a:t>ztráta zaměstnání;</a:t>
            </a:r>
          </a:p>
          <a:p>
            <a:pPr marL="742950" lvl="1" indent="-285750">
              <a:buFontTx/>
              <a:buChar char="-"/>
            </a:pPr>
            <a:r>
              <a:rPr lang="cs-CZ" sz="2000" dirty="0"/>
              <a:t>rozvod / rozchod s partnerem</a:t>
            </a:r>
          </a:p>
          <a:p>
            <a:pPr marL="742950" lvl="1" indent="-285750">
              <a:buFontTx/>
              <a:buChar char="-"/>
            </a:pPr>
            <a:r>
              <a:rPr lang="cs-CZ" sz="2000" dirty="0"/>
              <a:t>zhoršení zdravotního stavu;</a:t>
            </a:r>
          </a:p>
          <a:p>
            <a:pPr marL="742950" lvl="1" indent="-285750">
              <a:buFontTx/>
              <a:buChar char="-"/>
            </a:pPr>
            <a:r>
              <a:rPr lang="cs-CZ" sz="2000" dirty="0"/>
              <a:t>materiální deprivace;</a:t>
            </a:r>
          </a:p>
          <a:p>
            <a:pPr marL="742950" lvl="1" indent="-285750">
              <a:buFontTx/>
              <a:buChar char="-"/>
            </a:pPr>
            <a:r>
              <a:rPr lang="cs-CZ" sz="2000" dirty="0"/>
              <a:t>apatie</a:t>
            </a:r>
          </a:p>
          <a:p>
            <a:pPr marL="742950" lvl="1" indent="-285750">
              <a:buFontTx/>
              <a:buChar char="-"/>
            </a:pPr>
            <a:r>
              <a:rPr lang="cs-CZ" sz="2000" dirty="0"/>
              <a:t>patologické chování;</a:t>
            </a:r>
          </a:p>
          <a:p>
            <a:pPr marL="742950" lvl="1" indent="-285750">
              <a:buFontTx/>
              <a:buChar char="-"/>
            </a:pPr>
            <a:r>
              <a:rPr lang="cs-CZ" sz="2000" dirty="0"/>
              <a:t>dopady na děti;</a:t>
            </a:r>
          </a:p>
          <a:p>
            <a:pPr marL="742950" lvl="1" indent="-285750">
              <a:buFontTx/>
              <a:buChar char="-"/>
            </a:pPr>
            <a:r>
              <a:rPr lang="cs-CZ" sz="2000" dirty="0"/>
              <a:t>nárůst kriminality;</a:t>
            </a:r>
          </a:p>
          <a:p>
            <a:pPr marL="742950" lvl="1" indent="-285750">
              <a:buFontTx/>
              <a:buChar char="-"/>
            </a:pPr>
            <a:r>
              <a:rPr lang="cs-CZ" sz="2000" dirty="0"/>
              <a:t>sociální vyloučení (mezigenerační riziko).</a:t>
            </a: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411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Přes 150 tisíc lidí čelí minimálně 10 exekucím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2800" b="1" dirty="0"/>
              <a:t>Komu tato situace vyhovuje?</a:t>
            </a:r>
          </a:p>
          <a:p>
            <a:pPr marL="0" indent="0">
              <a:buNone/>
            </a:pPr>
            <a:endParaRPr lang="cs-CZ" sz="400" b="1" dirty="0"/>
          </a:p>
          <a:p>
            <a:r>
              <a:rPr lang="cs-CZ" b="1" dirty="0"/>
              <a:t>Státu</a:t>
            </a:r>
            <a:r>
              <a:rPr lang="cs-CZ" dirty="0"/>
              <a:t> (daňovému poplatníkovi)</a:t>
            </a:r>
            <a:r>
              <a:rPr lang="cs-CZ" b="1" dirty="0"/>
              <a:t>?</a:t>
            </a:r>
            <a:r>
              <a:rPr lang="cs-CZ" dirty="0"/>
              <a:t> (nižší příjmy, vyšší výdaje)</a:t>
            </a:r>
          </a:p>
          <a:p>
            <a:r>
              <a:rPr lang="cs-CZ" b="1" dirty="0"/>
              <a:t>Současným věřitelům </a:t>
            </a:r>
            <a:r>
              <a:rPr lang="cs-CZ" dirty="0"/>
              <a:t>dlužníka</a:t>
            </a:r>
            <a:r>
              <a:rPr lang="cs-CZ" b="1" dirty="0"/>
              <a:t>?</a:t>
            </a:r>
          </a:p>
          <a:p>
            <a:r>
              <a:rPr lang="cs-CZ" b="1" dirty="0"/>
              <a:t>Exekutorům?</a:t>
            </a:r>
            <a:r>
              <a:rPr lang="cs-CZ" dirty="0"/>
              <a:t> (marné náklady, plýtvání časem nejen svým, ale všech zúčastněných, demotivace zaměstnanců úřadu…)</a:t>
            </a:r>
          </a:p>
          <a:p>
            <a:r>
              <a:rPr lang="cs-CZ" b="1" dirty="0"/>
              <a:t>Zaměstnavatelům? </a:t>
            </a:r>
            <a:r>
              <a:rPr lang="cs-CZ" dirty="0"/>
              <a:t>(součinnost, nedostatek sil, nemožnost motivace, vysoké náklady)</a:t>
            </a:r>
          </a:p>
          <a:p>
            <a:r>
              <a:rPr lang="cs-CZ" b="1" dirty="0"/>
              <a:t>Bankám?</a:t>
            </a:r>
            <a:r>
              <a:rPr lang="cs-CZ" dirty="0"/>
              <a:t> (součinnost, blokace účtů, náklady spojené s otevřeným nepoužívaným účtem)</a:t>
            </a:r>
          </a:p>
          <a:p>
            <a:r>
              <a:rPr lang="cs-CZ" b="1" dirty="0"/>
              <a:t>Úřadům práce?</a:t>
            </a:r>
            <a:r>
              <a:rPr lang="cs-CZ" dirty="0"/>
              <a:t> (zbytečná práce, plýtvání časem i náklady)</a:t>
            </a:r>
          </a:p>
          <a:p>
            <a:r>
              <a:rPr lang="cs-CZ" b="1" dirty="0"/>
              <a:t>Místním samosprávám, podnikatelům, rezidentům? </a:t>
            </a:r>
            <a:r>
              <a:rPr lang="cs-CZ" dirty="0"/>
              <a:t>(dopady jsou vidět zejména na lokální úrovni)</a:t>
            </a:r>
          </a:p>
          <a:p>
            <a:r>
              <a:rPr lang="cs-CZ" b="1" dirty="0"/>
              <a:t>Dluhovým poradnám?</a:t>
            </a:r>
          </a:p>
          <a:p>
            <a:r>
              <a:rPr lang="cs-CZ" b="1" dirty="0"/>
              <a:t>Soudům?</a:t>
            </a:r>
            <a:r>
              <a:rPr lang="cs-CZ" dirty="0"/>
              <a:t> (zavalení novými a novými případy)</a:t>
            </a:r>
          </a:p>
          <a:p>
            <a:r>
              <a:rPr lang="cs-CZ" b="1" dirty="0"/>
              <a:t>Těmto zadluženým lidem?</a:t>
            </a:r>
            <a:r>
              <a:rPr lang="cs-CZ" dirty="0"/>
              <a:t> (zaměstnání, bydlení, zdraví - stres, frustrace, děti, rodina…)</a:t>
            </a:r>
          </a:p>
          <a:p>
            <a:endParaRPr lang="en-US" sz="100" dirty="0"/>
          </a:p>
          <a:p>
            <a:pPr marL="0" indent="0">
              <a:buNone/>
            </a:pPr>
            <a:r>
              <a:rPr lang="cs-CZ" dirty="0"/>
              <a:t>-</a:t>
            </a:r>
            <a:r>
              <a:rPr lang="en-US" sz="2800" b="1" dirty="0">
                <a:solidFill>
                  <a:srgbClr val="E23D19"/>
                </a:solidFill>
              </a:rPr>
              <a:t>&gt; </a:t>
            </a:r>
            <a:r>
              <a:rPr lang="en-US" sz="2800" b="1" dirty="0" err="1">
                <a:solidFill>
                  <a:srgbClr val="E23D19"/>
                </a:solidFill>
              </a:rPr>
              <a:t>situace</a:t>
            </a:r>
            <a:r>
              <a:rPr lang="en-US" sz="2800" b="1" dirty="0">
                <a:solidFill>
                  <a:srgbClr val="E23D19"/>
                </a:solidFill>
              </a:rPr>
              <a:t> </a:t>
            </a:r>
            <a:r>
              <a:rPr lang="en-US" sz="2800" b="1" dirty="0" err="1">
                <a:solidFill>
                  <a:srgbClr val="E23D19"/>
                </a:solidFill>
              </a:rPr>
              <a:t>nevyhovuje</a:t>
            </a:r>
            <a:r>
              <a:rPr lang="en-US" sz="2800" b="1" dirty="0">
                <a:solidFill>
                  <a:srgbClr val="E23D19"/>
                </a:solidFill>
              </a:rPr>
              <a:t> </a:t>
            </a:r>
            <a:r>
              <a:rPr lang="en-US" sz="2800" b="1" dirty="0" err="1">
                <a:solidFill>
                  <a:srgbClr val="E23D19"/>
                </a:solidFill>
              </a:rPr>
              <a:t>nikomu</a:t>
            </a:r>
            <a:r>
              <a:rPr lang="en-US" sz="2800" b="1" dirty="0">
                <a:solidFill>
                  <a:srgbClr val="E23D19"/>
                </a:solidFill>
              </a:rPr>
              <a:t>!</a:t>
            </a:r>
            <a:endParaRPr lang="cs-CZ" b="1" dirty="0">
              <a:solidFill>
                <a:srgbClr val="E23D19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983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Úspěšnost vymáhání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Konkurz právnických osob		</a:t>
            </a:r>
            <a:r>
              <a:rPr lang="en-US" sz="2000" dirty="0" err="1" smtClean="0"/>
              <a:t>cca</a:t>
            </a:r>
            <a:r>
              <a:rPr lang="en-US" dirty="0" smtClean="0"/>
              <a:t> </a:t>
            </a:r>
            <a:r>
              <a:rPr lang="cs-CZ" dirty="0"/>
              <a:t>7%</a:t>
            </a:r>
          </a:p>
          <a:p>
            <a:r>
              <a:rPr lang="cs-CZ" dirty="0"/>
              <a:t>Exekuce 					</a:t>
            </a:r>
            <a:r>
              <a:rPr lang="cs-CZ" sz="2000" dirty="0" smtClean="0"/>
              <a:t>cca</a:t>
            </a:r>
            <a:r>
              <a:rPr lang="cs-CZ" dirty="0" smtClean="0"/>
              <a:t> </a:t>
            </a:r>
            <a:r>
              <a:rPr lang="cs-CZ" dirty="0"/>
              <a:t>18%</a:t>
            </a:r>
          </a:p>
          <a:p>
            <a:r>
              <a:rPr lang="cs-CZ" dirty="0"/>
              <a:t>Oddlužení					</a:t>
            </a:r>
            <a:r>
              <a:rPr lang="en-US" sz="2000" dirty="0" err="1" smtClean="0"/>
              <a:t>cca</a:t>
            </a:r>
            <a:r>
              <a:rPr lang="en-US" dirty="0" smtClean="0"/>
              <a:t> </a:t>
            </a:r>
            <a:r>
              <a:rPr lang="cs-CZ" dirty="0"/>
              <a:t>56%</a:t>
            </a:r>
          </a:p>
          <a:p>
            <a:endParaRPr lang="cs-CZ" dirty="0"/>
          </a:p>
          <a:p>
            <a:r>
              <a:rPr lang="cs-CZ" dirty="0"/>
              <a:t>Průměrný počet věřitelů v oddlužení:	9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19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Osobní bankrot - Insolvence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Insolvence</a:t>
            </a:r>
            <a:r>
              <a:rPr lang="cs-CZ" b="1" dirty="0"/>
              <a:t> </a:t>
            </a:r>
            <a:r>
              <a:rPr lang="cs-CZ" dirty="0"/>
              <a:t>je negativní vývoj majetkových záležitostí fyzické osoby, který vyústil v její platební neschopnost, v úpadek</a:t>
            </a:r>
          </a:p>
          <a:p>
            <a:r>
              <a:rPr lang="cs-CZ" dirty="0" smtClean="0"/>
              <a:t>Podmínky: subjekt </a:t>
            </a:r>
            <a:r>
              <a:rPr lang="cs-CZ" dirty="0"/>
              <a:t>má více věřitelů, má peněžité závazky po dobu delší než 30 dnů po lhůtě splatnosti a není schopen tyto závazky plnit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610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Insolvenční správce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Insolvenční správce</a:t>
            </a:r>
            <a:r>
              <a:rPr lang="cs-CZ" dirty="0" smtClean="0"/>
              <a:t> je jeden z procesních subjektů insolvenčního řízení. </a:t>
            </a:r>
          </a:p>
          <a:p>
            <a:r>
              <a:rPr lang="cs-CZ" dirty="0" smtClean="0"/>
              <a:t>Hlavními činnostmi insolvenčního správce je nakládání s majetkovou podstatou dlužníka a v případě konkursu odpovědnost za zpeněžení majetku, řešení insolvenčních a dalších sporů, ve kterých se jedná ze strany dlužníka.</a:t>
            </a:r>
          </a:p>
          <a:p>
            <a:r>
              <a:rPr lang="cs-CZ" dirty="0" smtClean="0"/>
              <a:t>Cílem činností insolvenčního správce je maximalizovat uspokojení pohledávek věřitelů.</a:t>
            </a:r>
          </a:p>
          <a:p>
            <a:r>
              <a:rPr lang="cs-CZ" dirty="0" smtClean="0"/>
              <a:t>Dříve - správce konkursní podstaty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160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1"/>
          </p:nvPr>
        </p:nvGraphicFramePr>
        <p:xfrm>
          <a:off x="457200" y="476250"/>
          <a:ext cx="7467600" cy="5997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0233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effectLst/>
              </a:rPr>
              <a:t>OSOBNÍ </a:t>
            </a:r>
            <a:r>
              <a:rPr lang="cs-CZ" b="1" dirty="0">
                <a:effectLst/>
              </a:rPr>
              <a:t>BANKROT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Může ho podat jen dlužník spolu s insolvenčním návrhem, nebo do 30 dnů od doručení insolvenčního návrhu dlužník, pokud se jedná o věřitelský insolvenční návrh</a:t>
            </a:r>
          </a:p>
          <a:p>
            <a:r>
              <a:rPr lang="cs-CZ" dirty="0"/>
              <a:t>Výjimečně dlužník může požádat o osobní bankrot i </a:t>
            </a:r>
            <a:r>
              <a:rPr lang="cs-CZ" dirty="0" smtClean="0"/>
              <a:t>u pohledávek z</a:t>
            </a:r>
            <a:r>
              <a:rPr lang="cs-CZ" dirty="0"/>
              <a:t> podnikatelské činnosti. Má to podmínku, že s tím musejí souhlasit </a:t>
            </a:r>
            <a:r>
              <a:rPr lang="cs-CZ" dirty="0" smtClean="0"/>
              <a:t>věřitelé, </a:t>
            </a:r>
            <a:r>
              <a:rPr lang="cs-CZ" dirty="0"/>
              <a:t>kterých se to přímo týká. </a:t>
            </a:r>
          </a:p>
        </p:txBody>
      </p:sp>
    </p:spTree>
    <p:extLst>
      <p:ext uri="{BB962C8B-B14F-4D97-AF65-F5344CB8AC3E}">
        <p14:creationId xmlns:p14="http://schemas.microsoft.com/office/powerpoint/2010/main" val="280969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215106"/>
          </a:xfrm>
        </p:spPr>
        <p:txBody>
          <a:bodyPr>
            <a:normAutofit fontScale="70000" lnSpcReduction="20000"/>
          </a:bodyPr>
          <a:lstStyle/>
          <a:p>
            <a:r>
              <a:rPr lang="cs-CZ" sz="3400" dirty="0" smtClean="0"/>
              <a:t>Podmínkou je, aby nezajištěným věřitelům byly uspokojeny pohledávky ve výši min. 30 %, pokud věřitelé dobrovolně nesouhlasí s částkou nižší.</a:t>
            </a:r>
          </a:p>
          <a:p>
            <a:r>
              <a:rPr lang="cs-CZ" sz="3400" dirty="0" smtClean="0"/>
              <a:t>Zajištění věřitelé se uspokojují z předmětu zajištění (nemovitost, movitá věc atd.). </a:t>
            </a:r>
          </a:p>
          <a:p>
            <a:pPr lvl="0"/>
            <a:r>
              <a:rPr lang="cs-CZ" sz="3400" dirty="0" smtClean="0"/>
              <a:t>Návrh na oddlužení je oprávněn podat pouze dlužník, a to na formuláři zveřejněném Ministerstvem spravedlnosti a musí obsahovat zejména označení dlužníka a osob oprávněných za něho jednat, údaje o očekávaných příjmech dlužníka v následujících 5 letech, údaje o příjmech dlužníka za poslední 3 roky.</a:t>
            </a:r>
          </a:p>
          <a:p>
            <a:r>
              <a:rPr lang="cs-CZ" sz="3400" dirty="0" err="1" smtClean="0"/>
              <a:t>Insolvenční</a:t>
            </a:r>
            <a:r>
              <a:rPr lang="cs-CZ" sz="3400" dirty="0" smtClean="0"/>
              <a:t> soud však může návrh na povolení oddlužení zamítnout, jestliže zjistí, že jím je sledován nepoctivý záměr, nebo hodnota plnění, které by při oddlužení obdrželi nezajištění věřitelé, bude nižší než 30 % jejich pohledávek, ledaže tito věřitelé s nižším plněním souhlasí, nebo jej znovu podala osoba, o jejímž návrhu na povolení oddlužení bylo již dříve rozhodnuto, nebo dosavadní výsledky řízení dokládají lehkomyslný nebo nedbalý přístup dlužníka k plnění povinností v </a:t>
            </a:r>
            <a:r>
              <a:rPr lang="cs-CZ" sz="3400" dirty="0" err="1" smtClean="0"/>
              <a:t>insolvenčním</a:t>
            </a:r>
            <a:r>
              <a:rPr lang="cs-CZ" sz="3400" dirty="0" smtClean="0"/>
              <a:t> řízení.</a:t>
            </a:r>
          </a:p>
          <a:p>
            <a:pPr lvl="0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813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Exekuční (vykonávací)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i="1" dirty="0"/>
              <a:t>jde o využití prostředků státního donucení</a:t>
            </a:r>
            <a:r>
              <a:rPr lang="cs-CZ" dirty="0"/>
              <a:t>, tyto prostředky jsou soudu svěřeny nejen k ochraně práv věřitelů (není jím dovoleno vzít právo do svých rukou, zjednat si uspokojení svého práva svémocí, násilnými zásahy do osobní a majetkové sféry dlužníka), ale v zájmu autority samotného soudu (aby jeho rozhodnutí nebyla brána na lehkou váhu)</a:t>
            </a:r>
          </a:p>
          <a:p>
            <a:pPr lvl="0"/>
            <a:r>
              <a:rPr lang="cs-CZ" dirty="0"/>
              <a:t>smyslem vykonávajícího řízení je uspokojit věřitele v jeho nároku soudem, nezůstává dlužník bez ochrany (nemůže být uvedeným zásahem zbaven toho, co je pro něho a jeho rodinu životně nezbytné), zásah postihující dlužníkův majetek, musí být přiměřený a nesmí dlužníku způsobit větší újmu</a:t>
            </a:r>
          </a:p>
          <a:p>
            <a:pPr lvl="0"/>
            <a:r>
              <a:rPr lang="cs-CZ" dirty="0"/>
              <a:t>v soudním exekučním řízení lze vedle rozhodnutí vydaných v občanském soudním řízení (rozsudků, usnesení, platebních rozkazů) ukládajících povinnost k plnění vykonat také rozhodnutí vydaná v jiném řízení, např. vykonatelné rozhodčí nálezy a smíry, vykonatelná rozhodnutí soudu a jiných orgánů státní správy a uzemní samosprávy, notářské zápisy 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36939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idx="1"/>
          </p:nvPr>
        </p:nvSpPr>
        <p:spPr>
          <a:xfrm>
            <a:off x="304800" y="214312"/>
            <a:ext cx="8686800" cy="6357959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dirty="0" smtClean="0"/>
              <a:t>Do dvou hodin od přijetí </a:t>
            </a:r>
            <a:r>
              <a:rPr lang="cs-CZ" dirty="0" err="1" smtClean="0"/>
              <a:t>insolvenčního</a:t>
            </a:r>
            <a:r>
              <a:rPr lang="cs-CZ" dirty="0" smtClean="0"/>
              <a:t> návrhu, zveřejní soud vyhlášku o zahájení </a:t>
            </a:r>
            <a:r>
              <a:rPr lang="cs-CZ" dirty="0" err="1" smtClean="0"/>
              <a:t>insolvenčního</a:t>
            </a:r>
            <a:r>
              <a:rPr lang="cs-CZ" dirty="0" smtClean="0"/>
              <a:t> řízení. S tímto okamžikem zákon spojuje důležité účinky. Jednak se pohledávky a práva týkající se majetkové podstaty mohou uplatnit jen přihláškou do </a:t>
            </a:r>
            <a:r>
              <a:rPr lang="cs-CZ" dirty="0" err="1" smtClean="0"/>
              <a:t>insolvenčního</a:t>
            </a:r>
            <a:r>
              <a:rPr lang="cs-CZ" dirty="0" smtClean="0"/>
              <a:t> řízení a výkon rozhodnutí či exekuci majetku dlužníka a majetku zapsaného do majetkové podstaty, lze nařídit, ale nelze provést.</a:t>
            </a:r>
          </a:p>
          <a:p>
            <a:r>
              <a:rPr lang="cs-CZ" dirty="0" smtClean="0"/>
              <a:t>Všichni věřitelé dále mohou své pohledávky uplatňovat pouze v insolvenčním řízení.</a:t>
            </a:r>
          </a:p>
          <a:p>
            <a:r>
              <a:rPr lang="cs-CZ" dirty="0" smtClean="0"/>
              <a:t>Termín pro přihlášení pohledávek je 1-2 měsíce od vyhlášení rozhodnutí o úpadku</a:t>
            </a:r>
          </a:p>
          <a:p>
            <a:r>
              <a:rPr lang="cs-CZ" dirty="0" smtClean="0"/>
              <a:t>Všechny exekuce vedené na dlužníka se musí okamžitě zastavit a dlužník je proti nim nadále chráněn. </a:t>
            </a:r>
          </a:p>
          <a:p>
            <a:r>
              <a:rPr lang="cs-CZ" dirty="0" smtClean="0"/>
              <a:t>Pokud dlužník prokáže, že má dostatečný příjem a dokáže splatit věřitelům do 5 let alespoň 30% pohledávek, soud mu oddlužení povolí.</a:t>
            </a:r>
          </a:p>
          <a:p>
            <a:pPr lvl="0"/>
            <a:r>
              <a:rPr lang="cs-CZ" dirty="0" smtClean="0"/>
              <a:t>Věřitelé sami musí zjistit, že dlužník je v </a:t>
            </a:r>
            <a:r>
              <a:rPr lang="cs-CZ" dirty="0" err="1" smtClean="0"/>
              <a:t>insolvenčním</a:t>
            </a:r>
            <a:r>
              <a:rPr lang="cs-CZ" dirty="0" smtClean="0"/>
              <a:t> řízení a musí přihlásit své pohledávky. Pokud toto nezjistí nebo je včas nepřihlásí, tak mají smůlu a dlužník tyto pohledávky splatit nemusí.</a:t>
            </a:r>
          </a:p>
          <a:p>
            <a:endParaRPr lang="cs-CZ" dirty="0" smtClean="0"/>
          </a:p>
          <a:p>
            <a:pPr lvl="0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818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Kalkulačka osobního bankrotu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www.penize.cz</a:t>
            </a:r>
            <a:r>
              <a:rPr lang="en-US" dirty="0"/>
              <a:t>/</a:t>
            </a:r>
            <a:r>
              <a:rPr lang="en-US" dirty="0" err="1"/>
              <a:t>kalkulacky</a:t>
            </a:r>
            <a:r>
              <a:rPr lang="en-US" dirty="0"/>
              <a:t>/</a:t>
            </a:r>
            <a:r>
              <a:rPr lang="en-US" dirty="0" err="1"/>
              <a:t>osobni-bankrot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17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cs-CZ" dirty="0" smtClean="0"/>
              <a:t>Má vlastně pro věřitele </a:t>
            </a:r>
            <a:r>
              <a:rPr lang="cs-CZ" dirty="0" err="1" smtClean="0"/>
              <a:t>insolvenční</a:t>
            </a:r>
            <a:r>
              <a:rPr lang="cs-CZ" dirty="0" smtClean="0"/>
              <a:t> řízení nějaké klady?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357298"/>
            <a:ext cx="8686800" cy="514353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Věřitel přijde o část své pohledávky, v nejhorším případě to bude 70 % dluhu. Na druhou stranu má ale jistotu (za předpokladu, že oddlužení bude dovedeno do zdárného konce), že minimálně 30% dlužných peněz dostane. Dlužník už však bývá často v takové situaci, že kdyby návrh na oddlužení nepodal, tak by jej dluhová past zcela smetla. Jeho dluhy by neustále kvůli úrokům, pokutám, nákladům řízení apod. narůstaly do neúměrné výše.</a:t>
            </a:r>
          </a:p>
          <a:p>
            <a:pPr lvl="0"/>
            <a:r>
              <a:rPr lang="cs-CZ" dirty="0" smtClean="0"/>
              <a:t>Splnění oddlužení vezme soud na vědomí. Automaticky však dlužníka neosvobodí od plnění zbytku závazků. Toto může učinit až na návrh dlužníka, který si řádně a včas plnil své povinnosti v rámci oddlužení. Dlužník však není osvobozen od všech svých dluhů, např. se nevztahuje na peněžité tresty v rámci trestního řízení pro úmyslné trestné činy a na náhradu úmyslně způsobené škody. I pokud soud osvobodí dlužníka od placení zbytku pohledávek, následuje ještě tříletá „zkušební“ doba, ve které může soud odejmout dlužníkovi osvobození od placení zbytku pohledávek.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631" y="80962"/>
            <a:ext cx="7886700" cy="1325563"/>
          </a:xfrm>
        </p:spPr>
        <p:txBody>
          <a:bodyPr/>
          <a:lstStyle/>
          <a:p>
            <a:r>
              <a:rPr lang="cs-CZ" dirty="0" smtClean="0"/>
              <a:t>Novela insolvenčního zákona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Proces oddlužení by nově trval </a:t>
            </a:r>
            <a:r>
              <a:rPr lang="cs-CZ" dirty="0" smtClean="0"/>
              <a:t>tři nebo </a:t>
            </a:r>
            <a:r>
              <a:rPr lang="cs-CZ" dirty="0" smtClean="0"/>
              <a:t>pět </a:t>
            </a:r>
            <a:r>
              <a:rPr lang="cs-CZ" dirty="0" smtClean="0"/>
              <a:t>let</a:t>
            </a:r>
            <a:r>
              <a:rPr lang="cs-CZ" dirty="0" smtClean="0"/>
              <a:t>. Svých zbývajících dluhů by se podle novely mohl zbavit ten, kdo by do tří let splatil jejich polovinu, do pěti let třicet procent z nich, nebo </a:t>
            </a:r>
            <a:r>
              <a:rPr lang="cs-CZ" dirty="0" smtClean="0"/>
              <a:t>kdokoliv</a:t>
            </a:r>
            <a:r>
              <a:rPr lang="cs-CZ" dirty="0" smtClean="0"/>
              <a:t>, kdo by po tuto dobu „vynaložil veškeré úsilí, které po něm lze spravedlivě požadovat k uspokojení pohledávek“.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31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Nejčastější vznik dluhových problémů u mladých lidí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Špatně nastavený rozpočet</a:t>
            </a:r>
          </a:p>
          <a:p>
            <a:r>
              <a:rPr lang="cs-CZ" dirty="0"/>
              <a:t>Pokuty za jízdu načerno</a:t>
            </a:r>
          </a:p>
          <a:p>
            <a:r>
              <a:rPr lang="cs-CZ" dirty="0"/>
              <a:t>Sázení na internetu – </a:t>
            </a:r>
            <a:r>
              <a:rPr lang="cs-CZ" dirty="0" err="1"/>
              <a:t>gambling</a:t>
            </a:r>
            <a:endParaRPr lang="cs-CZ" dirty="0"/>
          </a:p>
          <a:p>
            <a:r>
              <a:rPr lang="cs-CZ" dirty="0"/>
              <a:t>Způsobení škody</a:t>
            </a:r>
          </a:p>
          <a:p>
            <a:r>
              <a:rPr lang="cs-CZ" dirty="0"/>
              <a:t>Přijetí dědictví s dluhy</a:t>
            </a:r>
          </a:p>
          <a:p>
            <a:r>
              <a:rPr lang="cs-CZ" dirty="0"/>
              <a:t>Společné jmění manželů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8035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6">
            <a:extLst>
              <a:ext uri="{FF2B5EF4-FFF2-40B4-BE49-F238E27FC236}">
                <a16:creationId xmlns="" xmlns:a16="http://schemas.microsoft.com/office/drawing/2014/main" id="{0ACBF97B-E0FB-49D2-98DA-D2D266CD7035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57200" y="2535642"/>
            <a:ext cx="8131316" cy="3269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78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Přínosy prevence či řešení předlužení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zvýšení příjmů státního rozpočtu</a:t>
            </a:r>
            <a:r>
              <a:rPr lang="cs-CZ" dirty="0"/>
              <a:t> z daní a sociálního pojištění,</a:t>
            </a:r>
            <a:endParaRPr lang="cs-CZ" sz="700" dirty="0"/>
          </a:p>
          <a:p>
            <a:r>
              <a:rPr lang="cs-CZ" b="1" dirty="0"/>
              <a:t>snížení výdajů státního rozpočtu</a:t>
            </a:r>
            <a:r>
              <a:rPr lang="cs-CZ" dirty="0"/>
              <a:t> na sociální dávky, zdravotní péči, prevenci a řešení následků kriminality aj.,</a:t>
            </a:r>
            <a:endParaRPr lang="cs-CZ" sz="2000" dirty="0"/>
          </a:p>
          <a:p>
            <a:r>
              <a:rPr lang="cs-CZ" b="1" dirty="0"/>
              <a:t>snížení práce načerno a růst zaměstnanosti</a:t>
            </a:r>
            <a:r>
              <a:rPr lang="cs-CZ" dirty="0"/>
              <a:t>,</a:t>
            </a:r>
          </a:p>
          <a:p>
            <a:r>
              <a:rPr lang="cs-CZ" b="1" dirty="0"/>
              <a:t>zvýšení produktivity práce</a:t>
            </a:r>
            <a:r>
              <a:rPr lang="cs-CZ" dirty="0"/>
              <a:t> a lepší využití lidského kapitálu (a jeho potenciálu) k růstu HDP,</a:t>
            </a:r>
          </a:p>
          <a:p>
            <a:r>
              <a:rPr lang="cs-CZ" b="1" dirty="0"/>
              <a:t>výrazné snížení administrativní zátěže pro zaměstnavatele,</a:t>
            </a:r>
            <a:endParaRPr lang="cs-CZ" dirty="0"/>
          </a:p>
          <a:p>
            <a:r>
              <a:rPr lang="cs-CZ" b="1" dirty="0"/>
              <a:t>růst počtu nových podnikatelů a start-</a:t>
            </a:r>
            <a:r>
              <a:rPr lang="cs-CZ" b="1" dirty="0" err="1"/>
              <a:t>upů</a:t>
            </a:r>
            <a:r>
              <a:rPr lang="cs-CZ" b="1" dirty="0"/>
              <a:t>,</a:t>
            </a:r>
            <a:endParaRPr lang="cs-CZ" dirty="0"/>
          </a:p>
          <a:p>
            <a:r>
              <a:rPr lang="cs-CZ" b="1" dirty="0"/>
              <a:t>snížení recidivy</a:t>
            </a:r>
            <a:r>
              <a:rPr lang="cs-CZ" dirty="0"/>
              <a:t>,</a:t>
            </a:r>
          </a:p>
          <a:p>
            <a:r>
              <a:rPr lang="cs-CZ" b="1" dirty="0"/>
              <a:t>ochrana dětí</a:t>
            </a:r>
            <a:r>
              <a:rPr lang="cs-CZ" dirty="0"/>
              <a:t> vyrůstajících v beznadějně předlužené domácnosti,</a:t>
            </a:r>
          </a:p>
          <a:p>
            <a:r>
              <a:rPr lang="cs-CZ" b="1" dirty="0"/>
              <a:t>snížení frustrace a sociálního napětí</a:t>
            </a:r>
            <a:r>
              <a:rPr lang="cs-CZ" dirty="0"/>
              <a:t> ve společnosti vedoucí ke snížení radikalizace a </a:t>
            </a:r>
            <a:r>
              <a:rPr lang="cs-CZ" dirty="0" err="1"/>
              <a:t>extremizace</a:t>
            </a:r>
            <a:r>
              <a:rPr lang="cs-CZ" dirty="0"/>
              <a:t>,</a:t>
            </a:r>
          </a:p>
          <a:p>
            <a:r>
              <a:rPr lang="cs-CZ" b="1" dirty="0"/>
              <a:t>návrat osob do bankovního systému</a:t>
            </a:r>
            <a:r>
              <a:rPr lang="cs-CZ" dirty="0"/>
              <a:t> (odblokování účtů),</a:t>
            </a:r>
          </a:p>
          <a:p>
            <a:r>
              <a:rPr lang="cs-CZ" b="1" dirty="0"/>
              <a:t>zvýšení příjmů věřitelů z nedobytných pohledávek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706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Startovací témata ve výuce finanční gramotnosti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Jízda načerno</a:t>
            </a:r>
          </a:p>
          <a:p>
            <a:r>
              <a:rPr lang="cs-CZ" dirty="0"/>
              <a:t>Navyšování dluhu v různých fázích</a:t>
            </a:r>
          </a:p>
          <a:p>
            <a:r>
              <a:rPr lang="cs-CZ" dirty="0"/>
              <a:t>Nákup na splátky</a:t>
            </a:r>
          </a:p>
          <a:p>
            <a:r>
              <a:rPr lang="cs-CZ" dirty="0"/>
              <a:t>Rizika úvěrů</a:t>
            </a:r>
          </a:p>
          <a:p>
            <a:r>
              <a:rPr lang="cs-CZ" dirty="0"/>
              <a:t>Klamy reklamy</a:t>
            </a:r>
          </a:p>
          <a:p>
            <a:r>
              <a:rPr lang="cs-CZ" dirty="0"/>
              <a:t>Smlouvy/ předsmluvní formuláře</a:t>
            </a:r>
          </a:p>
          <a:p>
            <a:r>
              <a:rPr lang="cs-CZ" dirty="0"/>
              <a:t>Příběhy kolem nás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736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Na co studenty hlavně upozorňovat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Fatální </a:t>
            </a:r>
            <a:r>
              <a:rPr lang="cs-CZ" b="1" dirty="0"/>
              <a:t>síla podpisu</a:t>
            </a:r>
          </a:p>
          <a:p>
            <a:pPr>
              <a:defRPr/>
            </a:pPr>
            <a:r>
              <a:rPr lang="cs-CZ" b="1" dirty="0"/>
              <a:t>Formálnost</a:t>
            </a:r>
            <a:r>
              <a:rPr lang="cs-CZ" dirty="0"/>
              <a:t> tzv. rozkazního </a:t>
            </a:r>
            <a:r>
              <a:rPr lang="cs-CZ" dirty="0" smtClean="0"/>
              <a:t>řízení: </a:t>
            </a:r>
            <a:r>
              <a:rPr lang="cs-CZ" dirty="0"/>
              <a:t>platební rozkaz - není projevem vůle soudce, ale žalobce, </a:t>
            </a:r>
            <a:r>
              <a:rPr lang="cs-CZ" dirty="0" smtClean="0"/>
              <a:t>možnost </a:t>
            </a:r>
            <a:r>
              <a:rPr lang="cs-CZ" dirty="0"/>
              <a:t>snadného zrušení podáním odporu do 15 dní!</a:t>
            </a:r>
          </a:p>
          <a:p>
            <a:pPr>
              <a:defRPr/>
            </a:pPr>
            <a:r>
              <a:rPr lang="cs-CZ" dirty="0"/>
              <a:t>Za dluhy do 18 let </a:t>
            </a:r>
            <a:r>
              <a:rPr lang="cs-CZ" b="1" dirty="0"/>
              <a:t>nenesou odpovědnost rodiče</a:t>
            </a:r>
            <a:r>
              <a:rPr lang="cs-CZ" dirty="0"/>
              <a:t>, ale děti!</a:t>
            </a:r>
          </a:p>
          <a:p>
            <a:pPr>
              <a:defRPr/>
            </a:pPr>
            <a:r>
              <a:rPr lang="cs-CZ" dirty="0"/>
              <a:t>Kontokorent je </a:t>
            </a:r>
            <a:r>
              <a:rPr lang="cs-CZ" b="1" dirty="0"/>
              <a:t>bankovní past</a:t>
            </a:r>
            <a:r>
              <a:rPr lang="cs-CZ" dirty="0"/>
              <a:t>, aby klienti nepřešli ke konkurenci</a:t>
            </a:r>
          </a:p>
          <a:p>
            <a:pPr>
              <a:defRPr/>
            </a:pPr>
            <a:r>
              <a:rPr lang="cs-CZ" dirty="0"/>
              <a:t>Kreditní karta je svými dopady na </a:t>
            </a:r>
            <a:r>
              <a:rPr lang="cs-CZ" b="1" dirty="0"/>
              <a:t>úrovni </a:t>
            </a:r>
            <a:r>
              <a:rPr lang="cs-CZ" b="1" dirty="0" err="1" smtClean="0"/>
              <a:t>mikropůjček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5183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Některé příklady?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u="sng" dirty="0">
                <a:hlinkClick r:id="rId2"/>
              </a:rPr>
              <a:t>https://www.seznamzpravy.cz/clanek/je-to-lichva-prvni-tridy-okoli-na-nas-plive-nikdy-to-nemuzu-splatit-pribehy-ktere-zaziva-800-tisic-lidi-v-exekuci-45924?seq-no=5&amp;dop-ab-variant=&amp;source=clanky-home</a:t>
            </a:r>
            <a:endParaRPr lang="cs-CZ" u="sng" dirty="0" smtClean="0">
              <a:hlinkClick r:id="rId2"/>
            </a:endParaRPr>
          </a:p>
          <a:p>
            <a:endParaRPr lang="cs-CZ" u="sng" dirty="0">
              <a:hlinkClick r:id="rId2"/>
            </a:endParaRPr>
          </a:p>
          <a:p>
            <a:r>
              <a:rPr lang="cs-CZ" u="sng" dirty="0" smtClean="0">
                <a:hlinkClick r:id="rId2"/>
              </a:rPr>
              <a:t>http</a:t>
            </a:r>
            <a:r>
              <a:rPr lang="cs-CZ" u="sng" dirty="0">
                <a:hlinkClick r:id="rId2"/>
              </a:rPr>
              <a:t>://www.ceskatelevize.cz/ivysilani/10213556322-krotitele-dluhu/309292320110028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56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Exekuční titul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klíčový význam zde má způsobilý právní titul, svědčící o opodstatněnosti požadavku věřitele, tzv. </a:t>
            </a:r>
            <a:r>
              <a:rPr lang="cs-CZ" i="1" dirty="0"/>
              <a:t>exekuční titul</a:t>
            </a:r>
          </a:p>
          <a:p>
            <a:r>
              <a:rPr lang="cs-CZ" dirty="0"/>
              <a:t>jakýsi spojovací článek mezi řízením nalézacím a řízením vykonávacím, pro věřitele se jím zjednává nárok na výkon prostředky státního donucení</a:t>
            </a:r>
          </a:p>
          <a:p>
            <a:pPr lvl="0"/>
            <a:r>
              <a:rPr lang="cs-CZ" dirty="0"/>
              <a:t>vymezují se jím subjekty, obsah a rozsah, o jejichž prosazení práv nebo vynucení povinností má jít při výkonu rozhodnutí </a:t>
            </a:r>
          </a:p>
          <a:p>
            <a:r>
              <a:rPr lang="cs-CZ" dirty="0"/>
              <a:t>je obsahem veřejné listiny a musí z něho jednoznačně vyplývat povinnost, která má být vynucena, předpokladem vynutitelnosti je vykonatelnost rozhodnutí</a:t>
            </a:r>
          </a:p>
          <a:p>
            <a:r>
              <a:rPr lang="cs-CZ" b="1" dirty="0"/>
              <a:t>pravomocný rozsudek soudu, rozhodčí nález, notářský zápis</a:t>
            </a:r>
          </a:p>
          <a:p>
            <a:r>
              <a:rPr lang="cs-CZ" dirty="0"/>
              <a:t>již to není exekutorský zápis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8779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07951"/>
            <a:ext cx="7886700" cy="1325563"/>
          </a:xfrm>
        </p:spPr>
        <p:txBody>
          <a:bodyPr/>
          <a:lstStyle/>
          <a:p>
            <a:r>
              <a:rPr lang="cs-CZ" b="1" dirty="0" smtClean="0"/>
              <a:t>Co předchází zahájení exekuce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33513"/>
            <a:ext cx="8119814" cy="5210175"/>
          </a:xfrm>
        </p:spPr>
        <p:txBody>
          <a:bodyPr>
            <a:normAutofit/>
          </a:bodyPr>
          <a:lstStyle/>
          <a:p>
            <a:pPr marL="0" indent="0">
              <a:buClr>
                <a:schemeClr val="tx1"/>
              </a:buClr>
              <a:buNone/>
            </a:pPr>
            <a:r>
              <a:rPr lang="cs-CZ" dirty="0" smtClean="0"/>
              <a:t>1. </a:t>
            </a:r>
            <a:r>
              <a:rPr lang="cs-CZ" dirty="0" err="1" smtClean="0"/>
              <a:t>Předžalobní</a:t>
            </a:r>
            <a:r>
              <a:rPr lang="cs-CZ" dirty="0" smtClean="0"/>
              <a:t> upomínka – advokát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cs-CZ" dirty="0" smtClean="0"/>
              <a:t>2. Platební rozkaz – pouze formální, do 15 lze podat odpor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cs-CZ" dirty="0" smtClean="0"/>
              <a:t>3. Projednání věci soudem – předvolání účastníků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cs-CZ" dirty="0" smtClean="0"/>
              <a:t>4. Rozsudek – lze se většinou odvolat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cs-CZ" dirty="0" smtClean="0"/>
              <a:t>5. Zahájení exekuce</a:t>
            </a:r>
          </a:p>
          <a:p>
            <a:pPr marL="1097280" lvl="2" indent="-457200">
              <a:buFont typeface="+mj-lt"/>
              <a:buAutoNum type="arabicParenR"/>
            </a:pPr>
            <a:r>
              <a:rPr lang="cs-CZ" dirty="0" smtClean="0"/>
              <a:t>Návrh </a:t>
            </a:r>
            <a:r>
              <a:rPr lang="cs-CZ" dirty="0"/>
              <a:t>na provedení exekuce</a:t>
            </a:r>
          </a:p>
          <a:p>
            <a:pPr marL="1097280" lvl="2" indent="-457200">
              <a:buFont typeface="+mj-lt"/>
              <a:buAutoNum type="arabicParenR"/>
            </a:pPr>
            <a:r>
              <a:rPr lang="cs-CZ" dirty="0" smtClean="0"/>
              <a:t>Usnesení </a:t>
            </a:r>
            <a:r>
              <a:rPr lang="cs-CZ" dirty="0"/>
              <a:t>o nařízení exekuce</a:t>
            </a:r>
          </a:p>
          <a:p>
            <a:pPr marL="1097280" lvl="2" indent="-457200">
              <a:buFont typeface="+mj-lt"/>
              <a:buAutoNum type="arabicParenR"/>
            </a:pPr>
            <a:r>
              <a:rPr lang="cs-CZ" dirty="0" smtClean="0"/>
              <a:t>Vydání </a:t>
            </a:r>
            <a:r>
              <a:rPr lang="cs-CZ" dirty="0"/>
              <a:t>exekučního příkazu</a:t>
            </a:r>
          </a:p>
          <a:p>
            <a:pPr marL="1097280" lvl="2" indent="-457200">
              <a:buFont typeface="+mj-lt"/>
              <a:buAutoNum type="arabicParenR"/>
            </a:pPr>
            <a:r>
              <a:rPr lang="cs-CZ" dirty="0" smtClean="0"/>
              <a:t>Některá </a:t>
            </a:r>
            <a:r>
              <a:rPr lang="cs-CZ" dirty="0"/>
              <a:t>z forem obrany dlužníka proti exekuci</a:t>
            </a:r>
          </a:p>
          <a:p>
            <a:pPr marL="1097280" lvl="2" indent="-457200">
              <a:buFont typeface="+mj-lt"/>
              <a:buAutoNum type="arabicParenR"/>
            </a:pPr>
            <a:r>
              <a:rPr lang="cs-CZ" dirty="0" smtClean="0"/>
              <a:t>Samotné </a:t>
            </a:r>
            <a:r>
              <a:rPr lang="cs-CZ" dirty="0"/>
              <a:t>provádění exekuce poté co bylo zamítnuto odvolání, návrh na zastavení, či odklad a podobně</a:t>
            </a:r>
          </a:p>
          <a:p>
            <a:pPr marL="1097280" lvl="2" indent="-457200">
              <a:buFont typeface="+mj-lt"/>
              <a:buAutoNum type="arabicParenR"/>
            </a:pPr>
            <a:r>
              <a:rPr lang="cs-CZ" dirty="0" smtClean="0"/>
              <a:t>Vymožení </a:t>
            </a:r>
            <a:r>
              <a:rPr lang="cs-CZ" dirty="0"/>
              <a:t>nákladů exekuce</a:t>
            </a:r>
          </a:p>
          <a:p>
            <a:pPr marL="822960" lvl="1" indent="-457200">
              <a:buClrTx/>
              <a:buFont typeface="+mj-lt"/>
              <a:buAutoNum type="arabi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8075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Zásady exekučního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i="1" dirty="0" smtClean="0"/>
              <a:t>zásada </a:t>
            </a:r>
            <a:r>
              <a:rPr lang="cs-CZ" i="1" dirty="0"/>
              <a:t>přednosti</a:t>
            </a:r>
            <a:r>
              <a:rPr lang="cs-CZ" dirty="0"/>
              <a:t> – pokud se určité pohledávky uspokojují z výtěžku nebo z jeho určité části před ostatními</a:t>
            </a:r>
          </a:p>
          <a:p>
            <a:r>
              <a:rPr lang="cs-CZ" i="1" dirty="0"/>
              <a:t>zásada priority</a:t>
            </a:r>
            <a:r>
              <a:rPr lang="cs-CZ" dirty="0"/>
              <a:t> – uspokojení pohledávky v určitém, zákonem stanoveném pořadí</a:t>
            </a:r>
          </a:p>
          <a:p>
            <a:r>
              <a:rPr lang="cs-CZ" i="1" dirty="0"/>
              <a:t>zásada proporcionality</a:t>
            </a:r>
            <a:r>
              <a:rPr lang="cs-CZ" dirty="0"/>
              <a:t> – rozdělovaný výtěžek, který nestačí k uspokojení všech pohledávek, se přidělí jednotlivým pohledávkám podle poměru výšky těchto pohledávek  </a:t>
            </a:r>
          </a:p>
          <a:p>
            <a:r>
              <a:rPr lang="cs-CZ" i="1" dirty="0"/>
              <a:t>zásada ochrany a obrany povinného</a:t>
            </a:r>
            <a:r>
              <a:rPr lang="cs-CZ" dirty="0"/>
              <a:t> – výkon nesmí být prováděn ve větším rozsahu, než který stačí k uspokojení práva oprávněného</a:t>
            </a:r>
          </a:p>
          <a:p>
            <a:r>
              <a:rPr lang="cs-CZ" i="1" dirty="0"/>
              <a:t>zásada ochrany třetích osob </a:t>
            </a:r>
            <a:r>
              <a:rPr lang="cs-CZ" dirty="0"/>
              <a:t>– chráněny jsou třetí osoby, jejichž majetek nemůže být exekucí postižen, osoby se mohou bránit tzv. vylučovací žalobou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8115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Druhy a způsob exekucí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exekuce </a:t>
            </a:r>
            <a:r>
              <a:rPr lang="cs-CZ" b="1" dirty="0"/>
              <a:t>k uspokojení peněžitých práv</a:t>
            </a:r>
            <a:r>
              <a:rPr lang="cs-CZ" dirty="0"/>
              <a:t> – lze ji provést následujícími způsoby:</a:t>
            </a:r>
          </a:p>
          <a:p>
            <a:pPr lvl="1"/>
            <a:r>
              <a:rPr lang="cs-CZ" dirty="0"/>
              <a:t>srážkami ze mzdy</a:t>
            </a:r>
          </a:p>
          <a:p>
            <a:pPr lvl="1"/>
            <a:r>
              <a:rPr lang="cs-CZ" dirty="0"/>
              <a:t>přikázáním pohledávky</a:t>
            </a:r>
          </a:p>
          <a:p>
            <a:pPr lvl="1"/>
            <a:r>
              <a:rPr lang="cs-CZ" dirty="0"/>
              <a:t>prodejem movitých věcí</a:t>
            </a:r>
          </a:p>
          <a:p>
            <a:pPr lvl="1"/>
            <a:r>
              <a:rPr lang="cs-CZ" dirty="0"/>
              <a:t>prodejem nemovitostí</a:t>
            </a:r>
          </a:p>
          <a:p>
            <a:pPr lvl="1"/>
            <a:r>
              <a:rPr lang="cs-CZ" dirty="0"/>
              <a:t>zřízením soudcovského zástavního práva na nemovitostech</a:t>
            </a:r>
          </a:p>
          <a:p>
            <a:pPr lvl="0"/>
            <a:r>
              <a:rPr lang="cs-CZ" dirty="0"/>
              <a:t>exekuce, směřující k vymožení peněžité částky je vedena na majetek povinného, čímž se rozumí právo na mzdu nebo na jiné příjmy, jiné peněžité pohledávky a jiná majetková práva</a:t>
            </a:r>
          </a:p>
          <a:p>
            <a:r>
              <a:rPr lang="cs-CZ" dirty="0"/>
              <a:t>výkon rozhodnutí na movité a nemovité věci se provádí jejich prodejem v dražbě a uspokojením vymáhané pohledávky z výtěžku prodeje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5911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7467600" cy="5925272"/>
          </a:xfrm>
        </p:spPr>
        <p:txBody>
          <a:bodyPr>
            <a:normAutofit/>
          </a:bodyPr>
          <a:lstStyle/>
          <a:p>
            <a:r>
              <a:rPr lang="cs-CZ" dirty="0"/>
              <a:t>exekuce </a:t>
            </a:r>
            <a:r>
              <a:rPr lang="cs-CZ" b="1" dirty="0"/>
              <a:t>k uspokojení nepeněžitých práv</a:t>
            </a:r>
            <a:r>
              <a:rPr lang="cs-CZ" dirty="0"/>
              <a:t> – vynucení majetkových pohledávek nepeněžitého charakteru lze provést:</a:t>
            </a:r>
          </a:p>
          <a:p>
            <a:pPr lvl="1"/>
            <a:r>
              <a:rPr lang="cs-CZ" dirty="0"/>
              <a:t>vyklizením nemovitosti, bytu, části bytu, jiných nebytových prostor</a:t>
            </a:r>
          </a:p>
          <a:p>
            <a:pPr lvl="1"/>
            <a:r>
              <a:rPr lang="cs-CZ" dirty="0"/>
              <a:t>odebráním věci movité</a:t>
            </a:r>
          </a:p>
          <a:p>
            <a:pPr lvl="1"/>
            <a:r>
              <a:rPr lang="cs-CZ" dirty="0"/>
              <a:t>rozdělením společné věci movité i nemovité</a:t>
            </a:r>
          </a:p>
          <a:p>
            <a:pPr lvl="1"/>
            <a:r>
              <a:rPr lang="cs-CZ" dirty="0"/>
              <a:t>provedením prací a výkonů</a:t>
            </a:r>
          </a:p>
          <a:p>
            <a:endParaRPr lang="cs-CZ" dirty="0"/>
          </a:p>
          <a:p>
            <a:r>
              <a:rPr lang="cs-CZ" dirty="0"/>
              <a:t>exekuce </a:t>
            </a:r>
            <a:r>
              <a:rPr lang="cs-CZ" b="1" dirty="0"/>
              <a:t>o výchově nezletilých dětí a styku s nimi</a:t>
            </a:r>
            <a:r>
              <a:rPr lang="cs-CZ" dirty="0"/>
              <a:t> – tzv. personální exekuce, je speciální úprava, v jeho rámci se realizují rozhodnutí, která byla vydána ve věcech péče soudu o nezletilé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2592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Výpočet srážky ze mzdy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</a:t>
            </a:r>
            <a:r>
              <a:rPr lang="en-US" dirty="0" err="1"/>
              <a:t>ekcr.cz</a:t>
            </a:r>
            <a:r>
              <a:rPr lang="en-US" dirty="0"/>
              <a:t>/?p=kalkulacka_1</a:t>
            </a:r>
          </a:p>
        </p:txBody>
      </p:sp>
    </p:spTree>
    <p:extLst>
      <p:ext uri="{BB962C8B-B14F-4D97-AF65-F5344CB8AC3E}">
        <p14:creationId xmlns:p14="http://schemas.microsoft.com/office/powerpoint/2010/main" val="26649559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3662</TotalTime>
  <Words>1496</Words>
  <Application>Microsoft Office PowerPoint</Application>
  <PresentationFormat>Předvádění na obrazovce (4:3)</PresentationFormat>
  <Paragraphs>256</Paragraphs>
  <Slides>39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0" baseType="lpstr">
      <vt:lpstr>Arkýř</vt:lpstr>
      <vt:lpstr>Dluhy, exekuce, osobní bankrot   </vt:lpstr>
      <vt:lpstr>Kdo je exekutor?</vt:lpstr>
      <vt:lpstr>Exekuční (vykonávací) řízení</vt:lpstr>
      <vt:lpstr>Exekuční titul</vt:lpstr>
      <vt:lpstr>Co předchází zahájení exekuce</vt:lpstr>
      <vt:lpstr>Zásady exekučního řízení</vt:lpstr>
      <vt:lpstr>Druhy a způsob exekucí</vt:lpstr>
      <vt:lpstr>Prezentace aplikace PowerPoint</vt:lpstr>
      <vt:lpstr>Výpočet srážky ze mzdy</vt:lpstr>
      <vt:lpstr>Náklady řízení</vt:lpstr>
      <vt:lpstr>Funkce soudních poplatků</vt:lpstr>
      <vt:lpstr>Náklady řízení</vt:lpstr>
      <vt:lpstr>Rozhodčí (arbitrážní) řízení</vt:lpstr>
      <vt:lpstr>Výhody rozhodčího řízení</vt:lpstr>
      <vt:lpstr>Subjekty rozhodčího řízení</vt:lpstr>
      <vt:lpstr>Rozhodčí smlouva, doložka</vt:lpstr>
      <vt:lpstr>Exekuce v České republice</vt:lpstr>
      <vt:lpstr>Nárůst koncentrace nedobytných dluhů</vt:lpstr>
      <vt:lpstr>      50% exekučních řízení (tj. cca 2,35 mil. Je vedeno proti lidem, kteří mají minimálně 10 exekucí), 40% exekučních řízení je vedeno proti lidem, kteří mají 3-9 exekucí) </vt:lpstr>
      <vt:lpstr>Prezentace aplikace PowerPoint</vt:lpstr>
      <vt:lpstr>Co to znamená být v exekuci</vt:lpstr>
      <vt:lpstr>Dopady vysoké míry předlužení </vt:lpstr>
      <vt:lpstr>Přes 150 tisíc lidí čelí minimálně 10 exekucím</vt:lpstr>
      <vt:lpstr>Úspěšnost vymáhání</vt:lpstr>
      <vt:lpstr>Osobní bankrot - Insolvence</vt:lpstr>
      <vt:lpstr>Insolvenční správce</vt:lpstr>
      <vt:lpstr>Prezentace aplikace PowerPoint</vt:lpstr>
      <vt:lpstr>OSOBNÍ BANKROT</vt:lpstr>
      <vt:lpstr>Prezentace aplikace PowerPoint</vt:lpstr>
      <vt:lpstr>Prezentace aplikace PowerPoint</vt:lpstr>
      <vt:lpstr>Kalkulačka osobního bankrotu</vt:lpstr>
      <vt:lpstr>Má vlastně pro věřitele insolvenční řízení nějaké klady?  </vt:lpstr>
      <vt:lpstr>Novela insolvenčního zákona</vt:lpstr>
      <vt:lpstr>Nejčastější vznik dluhových problémů u mladých lidí</vt:lpstr>
      <vt:lpstr>Prezentace aplikace PowerPoint</vt:lpstr>
      <vt:lpstr>Přínosy prevence či řešení předlužení </vt:lpstr>
      <vt:lpstr>Startovací témata ve výuce finanční gramotnosti</vt:lpstr>
      <vt:lpstr>Na co studenty hlavně upozorňovat</vt:lpstr>
      <vt:lpstr>Některé příklady?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Hospodaření domácnosti</dc:title>
  <dc:creator>Kristyna</dc:creator>
  <cp:lastModifiedBy>Michal Škerle</cp:lastModifiedBy>
  <cp:revision>37</cp:revision>
  <dcterms:created xsi:type="dcterms:W3CDTF">2015-03-05T19:12:39Z</dcterms:created>
  <dcterms:modified xsi:type="dcterms:W3CDTF">2019-03-05T06:20:16Z</dcterms:modified>
</cp:coreProperties>
</file>