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4" r:id="rId3"/>
    <p:sldId id="286" r:id="rId4"/>
    <p:sldId id="258" r:id="rId5"/>
    <p:sldId id="279" r:id="rId6"/>
    <p:sldId id="278" r:id="rId7"/>
    <p:sldId id="260" r:id="rId8"/>
    <p:sldId id="259" r:id="rId9"/>
    <p:sldId id="299" r:id="rId10"/>
    <p:sldId id="262" r:id="rId11"/>
    <p:sldId id="292" r:id="rId12"/>
    <p:sldId id="267" r:id="rId13"/>
    <p:sldId id="280" r:id="rId14"/>
    <p:sldId id="268" r:id="rId15"/>
    <p:sldId id="276" r:id="rId16"/>
    <p:sldId id="293" r:id="rId17"/>
    <p:sldId id="263" r:id="rId18"/>
    <p:sldId id="301" r:id="rId19"/>
    <p:sldId id="302" r:id="rId20"/>
    <p:sldId id="303" r:id="rId21"/>
    <p:sldId id="304" r:id="rId22"/>
    <p:sldId id="306" r:id="rId23"/>
    <p:sldId id="307" r:id="rId24"/>
    <p:sldId id="308" r:id="rId25"/>
    <p:sldId id="309" r:id="rId26"/>
    <p:sldId id="277" r:id="rId27"/>
    <p:sldId id="291" r:id="rId28"/>
    <p:sldId id="294" r:id="rId29"/>
    <p:sldId id="285" r:id="rId30"/>
    <p:sldId id="281" r:id="rId31"/>
    <p:sldId id="296" r:id="rId32"/>
    <p:sldId id="297" r:id="rId33"/>
    <p:sldId id="298" r:id="rId34"/>
    <p:sldId id="295" r:id="rId35"/>
    <p:sldId id="283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E46B2-69D3-46AA-8930-7FF0694149B1}" type="datetimeFigureOut">
              <a:rPr lang="cs-CZ" smtClean="0"/>
              <a:pPr/>
              <a:t>30.03.2019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AB024-FD0C-4FCB-B395-B2FCD78E40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698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AB024-FD0C-4FCB-B395-B2FCD78E40F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21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B124-9C79-4A23-8DA9-488A0EDE8CFC}" type="datetimeFigureOut">
              <a:rPr lang="cs-CZ" smtClean="0"/>
              <a:pPr/>
              <a:t>30.03.2019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55D6-075D-4274-847C-C457EFCB07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B124-9C79-4A23-8DA9-488A0EDE8CFC}" type="datetimeFigureOut">
              <a:rPr lang="cs-CZ" smtClean="0"/>
              <a:pPr/>
              <a:t>30.03.2019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55D6-075D-4274-847C-C457EFCB07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B124-9C79-4A23-8DA9-488A0EDE8CFC}" type="datetimeFigureOut">
              <a:rPr lang="cs-CZ" smtClean="0"/>
              <a:pPr/>
              <a:t>30.03.2019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55D6-075D-4274-847C-C457EFCB07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B124-9C79-4A23-8DA9-488A0EDE8CFC}" type="datetimeFigureOut">
              <a:rPr lang="cs-CZ" smtClean="0"/>
              <a:pPr/>
              <a:t>30.03.2019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55D6-075D-4274-847C-C457EFCB07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B124-9C79-4A23-8DA9-488A0EDE8CFC}" type="datetimeFigureOut">
              <a:rPr lang="cs-CZ" smtClean="0"/>
              <a:pPr/>
              <a:t>30.03.2019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55D6-075D-4274-847C-C457EFCB07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B124-9C79-4A23-8DA9-488A0EDE8CFC}" type="datetimeFigureOut">
              <a:rPr lang="cs-CZ" smtClean="0"/>
              <a:pPr/>
              <a:t>30.03.2019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55D6-075D-4274-847C-C457EFCB07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B124-9C79-4A23-8DA9-488A0EDE8CFC}" type="datetimeFigureOut">
              <a:rPr lang="cs-CZ" smtClean="0"/>
              <a:pPr/>
              <a:t>30.03.2019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55D6-075D-4274-847C-C457EFCB07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B124-9C79-4A23-8DA9-488A0EDE8CFC}" type="datetimeFigureOut">
              <a:rPr lang="cs-CZ" smtClean="0"/>
              <a:pPr/>
              <a:t>30.03.2019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55D6-075D-4274-847C-C457EFCB07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B124-9C79-4A23-8DA9-488A0EDE8CFC}" type="datetimeFigureOut">
              <a:rPr lang="cs-CZ" smtClean="0"/>
              <a:pPr/>
              <a:t>30.03.2019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55D6-075D-4274-847C-C457EFCB07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B124-9C79-4A23-8DA9-488A0EDE8CFC}" type="datetimeFigureOut">
              <a:rPr lang="cs-CZ" smtClean="0"/>
              <a:pPr/>
              <a:t>30.03.2019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55D6-075D-4274-847C-C457EFCB07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B124-9C79-4A23-8DA9-488A0EDE8CFC}" type="datetimeFigureOut">
              <a:rPr lang="cs-CZ" smtClean="0"/>
              <a:pPr/>
              <a:t>30.03.2019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55D6-075D-4274-847C-C457EFCB07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1B124-9C79-4A23-8DA9-488A0EDE8CFC}" type="datetimeFigureOut">
              <a:rPr lang="cs-CZ" smtClean="0"/>
              <a:pPr/>
              <a:t>30.03.2019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E55D6-075D-4274-847C-C457EFCB07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302433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r>
              <a:rPr lang="pt-BR" b="1" dirty="0" smtClean="0"/>
              <a:t>Úvod </a:t>
            </a:r>
            <a:r>
              <a:rPr lang="pt-BR" b="1" dirty="0"/>
              <a:t>do sociální patologie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pt-BR" b="1" dirty="0" smtClean="0"/>
              <a:t>a </a:t>
            </a:r>
            <a:r>
              <a:rPr lang="pt-BR" b="1" dirty="0"/>
              <a:t>prevence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/>
              <a:t>NORMA, NORMALITA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NORMALITA </a:t>
            </a:r>
            <a:r>
              <a:rPr lang="cs-CZ" dirty="0" smtClean="0"/>
              <a:t>= stav společnosti, kdy jednotlivci, skupiny a instituce přijímají a respektují ustálené celospolečenské normy a hodnoty, vzorce chování, </a:t>
            </a:r>
            <a:r>
              <a:rPr lang="cs-CZ" dirty="0" err="1" smtClean="0"/>
              <a:t>soc</a:t>
            </a:r>
            <a:r>
              <a:rPr lang="cs-CZ" dirty="0" smtClean="0"/>
              <a:t>. role…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čas, místo (kultura)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vliv konkrétních okolností dané situace, osobnost hodnotitele a osobnost posuzovaného (jeho věk)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subjektivní norma každého člověka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Zamyslete se nad postavením následujících jevů ve společnosti a popište jejich funkci, vývoj a případnou proměnu.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otroctví</a:t>
            </a:r>
          </a:p>
          <a:p>
            <a:r>
              <a:rPr lang="cs-CZ" dirty="0" smtClean="0"/>
              <a:t>hrdelní zločiny</a:t>
            </a:r>
          </a:p>
          <a:p>
            <a:r>
              <a:rPr lang="cs-CZ" smtClean="0"/>
              <a:t>alkoholismus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panenka </a:t>
            </a:r>
            <a:r>
              <a:rPr lang="cs-CZ" dirty="0" err="1" smtClean="0"/>
              <a:t>Barbie</a:t>
            </a:r>
            <a:endParaRPr lang="cs-CZ" dirty="0" smtClean="0"/>
          </a:p>
          <a:p>
            <a:r>
              <a:rPr lang="cs-CZ" dirty="0" smtClean="0"/>
              <a:t>džíny</a:t>
            </a:r>
          </a:p>
          <a:p>
            <a:r>
              <a:rPr lang="cs-CZ" dirty="0" smtClean="0"/>
              <a:t>uniforma</a:t>
            </a:r>
          </a:p>
          <a:p>
            <a:r>
              <a:rPr lang="cs-CZ" dirty="0" smtClean="0"/>
              <a:t>svastika</a:t>
            </a:r>
          </a:p>
          <a:p>
            <a:r>
              <a:rPr lang="cs-CZ" dirty="0" smtClean="0"/>
              <a:t>drahé auto</a:t>
            </a:r>
          </a:p>
          <a:p>
            <a:r>
              <a:rPr lang="cs-CZ" dirty="0" smtClean="0"/>
              <a:t>chov exotických zvířat</a:t>
            </a:r>
          </a:p>
          <a:p>
            <a:r>
              <a:rPr lang="cs-CZ" dirty="0" smtClean="0"/>
              <a:t>opalování se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/>
              <a:t>sociální normy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/>
              <a:t>NORMA</a:t>
            </a:r>
          </a:p>
          <a:p>
            <a:r>
              <a:rPr lang="cs-CZ" dirty="0" smtClean="0"/>
              <a:t>konkretizace a </a:t>
            </a:r>
            <a:r>
              <a:rPr lang="cs-CZ" dirty="0" err="1" smtClean="0"/>
              <a:t>institucionalizace</a:t>
            </a:r>
            <a:r>
              <a:rPr lang="cs-CZ" dirty="0" smtClean="0"/>
              <a:t> hodnot společnosti</a:t>
            </a:r>
          </a:p>
          <a:p>
            <a:r>
              <a:rPr lang="cs-CZ" dirty="0" smtClean="0"/>
              <a:t>předpis pro chování v určité situaci</a:t>
            </a:r>
          </a:p>
          <a:p>
            <a:endParaRPr lang="cs-CZ" dirty="0" smtClean="0"/>
          </a:p>
          <a:p>
            <a:r>
              <a:rPr lang="cs-CZ" b="1" dirty="0" smtClean="0"/>
              <a:t>normativní řád </a:t>
            </a:r>
            <a:r>
              <a:rPr lang="cs-CZ" dirty="0" smtClean="0"/>
              <a:t>= soubor formálních předpisů a neformálních očekáváních vztahujících se k lidskému chování</a:t>
            </a:r>
          </a:p>
          <a:p>
            <a:r>
              <a:rPr lang="cs-CZ" dirty="0" smtClean="0"/>
              <a:t>obyčeje, zvyky, konvence, řády, nařízení, zákony, mezinárodní právní normy…</a:t>
            </a:r>
          </a:p>
          <a:p>
            <a:endParaRPr lang="cs-CZ" dirty="0" smtClean="0"/>
          </a:p>
          <a:p>
            <a:r>
              <a:rPr lang="cs-CZ" b="1" dirty="0" smtClean="0"/>
              <a:t>normativní konsenzus </a:t>
            </a:r>
            <a:r>
              <a:rPr lang="cs-CZ" dirty="0" smtClean="0"/>
              <a:t>(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vysokokonsenzuální</a:t>
            </a:r>
            <a:r>
              <a:rPr lang="cs-CZ" dirty="0" smtClean="0"/>
              <a:t> x </a:t>
            </a:r>
            <a:r>
              <a:rPr lang="cs-CZ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nízkokonsenzuální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normy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b="1" dirty="0" smtClean="0"/>
              <a:t>základní sociální normy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náboženské</a:t>
            </a:r>
          </a:p>
          <a:p>
            <a:r>
              <a:rPr lang="cs-CZ" dirty="0" smtClean="0"/>
              <a:t>právní (obecně závazné normy)</a:t>
            </a:r>
          </a:p>
          <a:p>
            <a:r>
              <a:rPr lang="cs-CZ" dirty="0" smtClean="0"/>
              <a:t>morální</a:t>
            </a:r>
          </a:p>
          <a:p>
            <a:r>
              <a:rPr lang="cs-CZ" dirty="0" smtClean="0"/>
              <a:t>zvykové</a:t>
            </a:r>
          </a:p>
          <a:p>
            <a:endParaRPr lang="cs-CZ" dirty="0" smtClean="0"/>
          </a:p>
          <a:p>
            <a:r>
              <a:rPr lang="cs-CZ" dirty="0" smtClean="0"/>
              <a:t>tabu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/>
              <a:t>východiska pojetí normality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statistické pojetí normality</a:t>
            </a:r>
          </a:p>
          <a:p>
            <a:r>
              <a:rPr lang="cs-CZ" dirty="0" err="1" smtClean="0"/>
              <a:t>sociokulturní</a:t>
            </a:r>
            <a:r>
              <a:rPr lang="cs-CZ" dirty="0" smtClean="0"/>
              <a:t> pojetí</a:t>
            </a:r>
          </a:p>
          <a:p>
            <a:r>
              <a:rPr lang="cs-CZ" dirty="0" smtClean="0"/>
              <a:t>norma skupiny</a:t>
            </a:r>
          </a:p>
          <a:p>
            <a:r>
              <a:rPr lang="cs-CZ" dirty="0" smtClean="0"/>
              <a:t>mediální norma</a:t>
            </a:r>
          </a:p>
          <a:p>
            <a:r>
              <a:rPr lang="cs-CZ" smtClean="0"/>
              <a:t>funkční </a:t>
            </a:r>
            <a:r>
              <a:rPr lang="cs-CZ" dirty="0" smtClean="0"/>
              <a:t>pojetí normy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314" name="Picture 2" descr="Výsledek obrázku pro gaussova křivka intelig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8105069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/>
              <a:t>INSTITUT SOCIÁLNÍ KONTROLY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/>
              <a:t>INSTITUT SOCIÁLNÍ KONTROLY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 smtClean="0"/>
              <a:t>= mechanismy zajišťující řád a stabilitu ve společnosti</a:t>
            </a:r>
          </a:p>
          <a:p>
            <a:r>
              <a:rPr lang="cs-CZ" b="1" dirty="0" smtClean="0"/>
              <a:t>má za úkol přimět členy společnosti myslet, jednat a chovat se žádoucím, společensky přijatelným způsobem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lnSpc>
                <a:spcPct val="120000"/>
              </a:lnSpc>
              <a:buNone/>
            </a:pPr>
            <a:r>
              <a:rPr lang="cs-CZ" sz="4000" b="1" dirty="0" smtClean="0">
                <a:solidFill>
                  <a:schemeClr val="accent3">
                    <a:lumMod val="75000"/>
                  </a:schemeClr>
                </a:solidFill>
              </a:rPr>
              <a:t>norma a normativní očekávání </a:t>
            </a:r>
          </a:p>
          <a:p>
            <a:pPr algn="ctr">
              <a:lnSpc>
                <a:spcPct val="120000"/>
              </a:lnSpc>
              <a:buNone/>
            </a:pPr>
            <a:r>
              <a:rPr lang="cs-CZ" sz="3400" b="1" dirty="0" smtClean="0">
                <a:solidFill>
                  <a:schemeClr val="accent3">
                    <a:lumMod val="75000"/>
                  </a:schemeClr>
                </a:solidFill>
              </a:rPr>
              <a:t>+ </a:t>
            </a:r>
          </a:p>
          <a:p>
            <a:pPr algn="ctr">
              <a:lnSpc>
                <a:spcPct val="120000"/>
              </a:lnSpc>
              <a:buNone/>
            </a:pPr>
            <a:r>
              <a:rPr lang="cs-CZ" sz="4000" b="1" dirty="0" smtClean="0">
                <a:solidFill>
                  <a:schemeClr val="accent3">
                    <a:lumMod val="75000"/>
                  </a:schemeClr>
                </a:solidFill>
              </a:rPr>
              <a:t>sankce </a:t>
            </a:r>
            <a:r>
              <a:rPr lang="cs-CZ" sz="4000" dirty="0" smtClean="0">
                <a:solidFill>
                  <a:schemeClr val="accent3">
                    <a:lumMod val="75000"/>
                  </a:schemeClr>
                </a:solidFill>
              </a:rPr>
              <a:t>(negativní a pozitivní)</a:t>
            </a:r>
          </a:p>
          <a:p>
            <a:pPr algn="ctr">
              <a:buNone/>
            </a:pPr>
            <a:r>
              <a:rPr lang="cs-CZ" dirty="0" smtClean="0"/>
              <a:t>(fyzické, psychické, ekonomické, politické…)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marL="514350" indent="-514350">
              <a:buFont typeface="+mj-lt"/>
              <a:buAutoNum type="arabicParenR"/>
            </a:pPr>
            <a:r>
              <a:rPr lang="cs-CZ" b="1" dirty="0" smtClean="0"/>
              <a:t>vnitřní kontrola </a:t>
            </a:r>
            <a:r>
              <a:rPr lang="cs-CZ" dirty="0" smtClean="0"/>
              <a:t>(jedinec kontroluje své chování sám)</a:t>
            </a:r>
            <a:endParaRPr lang="cs-CZ" b="1" dirty="0" smtClean="0"/>
          </a:p>
          <a:p>
            <a:pPr marL="514350" indent="-514350">
              <a:buFont typeface="+mj-lt"/>
              <a:buAutoNum type="arabicParenR"/>
            </a:pPr>
            <a:r>
              <a:rPr lang="cs-CZ" b="1" dirty="0" smtClean="0"/>
              <a:t>vnější kontrola</a:t>
            </a:r>
            <a:r>
              <a:rPr lang="cs-CZ" dirty="0" smtClean="0"/>
              <a:t> (chování jedince je regulováno vnějším okolím)</a:t>
            </a:r>
          </a:p>
          <a:p>
            <a:pPr marL="1074738" indent="-514350"/>
            <a:r>
              <a:rPr lang="cs-CZ" dirty="0" smtClean="0"/>
              <a:t>formální (funkce preventivní, odstrašující, resocializační)</a:t>
            </a:r>
          </a:p>
          <a:p>
            <a:pPr marL="1074738" indent="-514350"/>
            <a:r>
              <a:rPr lang="cs-CZ" dirty="0" smtClean="0"/>
              <a:t>neformální</a:t>
            </a:r>
          </a:p>
          <a:p>
            <a:pPr marL="1074738" indent="-514350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cs-CZ" sz="6000" b="1" dirty="0" smtClean="0"/>
          </a:p>
          <a:p>
            <a:pPr algn="ctr">
              <a:buNone/>
            </a:pPr>
            <a:r>
              <a:rPr lang="cs-CZ" sz="6000" b="1" dirty="0" smtClean="0"/>
              <a:t>PŘÍSTUPY K DEVIACI</a:t>
            </a:r>
          </a:p>
          <a:p>
            <a:pPr algn="ctr">
              <a:buNone/>
            </a:pPr>
            <a:r>
              <a:rPr lang="cs-CZ" sz="6000" b="1" dirty="0" smtClean="0"/>
              <a:t>(a jejich historická proměna)</a:t>
            </a:r>
            <a:endParaRPr lang="cs-CZ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/>
              <a:t>PŘÍSTUPY K DEVIACI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cs-CZ" dirty="0" smtClean="0"/>
              <a:t>4 historické pohledy na deviaci dle </a:t>
            </a:r>
            <a:r>
              <a:rPr lang="cs-CZ" dirty="0" err="1" smtClean="0"/>
              <a:t>Mühlpachra</a:t>
            </a:r>
            <a:r>
              <a:rPr lang="cs-CZ" dirty="0" smtClean="0"/>
              <a:t>:</a:t>
            </a:r>
          </a:p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r>
              <a:rPr lang="cs-CZ" dirty="0" smtClean="0"/>
              <a:t>Tradiční koncepce:</a:t>
            </a:r>
          </a:p>
          <a:p>
            <a:pPr marL="45720" indent="0">
              <a:buNone/>
            </a:pPr>
            <a:endParaRPr lang="cs-CZ" dirty="0" smtClean="0"/>
          </a:p>
          <a:p>
            <a:pPr marL="388620">
              <a:buFont typeface="+mj-lt"/>
              <a:buAutoNum type="alphaLcParenR"/>
            </a:pPr>
            <a:r>
              <a:rPr lang="cs-CZ" b="1" dirty="0" smtClean="0"/>
              <a:t>absolutistický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 smtClean="0"/>
              <a:t>historicky nejstarší pohled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společnost nastavuje zcela jasná, pro všechny srozumitelná pravidla a jakékoliv jiné chování považuje za nepřípustné, deviantní (bez ohledu na okolnosti, kontext)</a:t>
            </a:r>
          </a:p>
          <a:p>
            <a:pPr marL="365760" lvl="1" indent="0">
              <a:buNone/>
            </a:pPr>
            <a:endParaRPr lang="cs-CZ" dirty="0" smtClean="0"/>
          </a:p>
          <a:p>
            <a:pPr marL="388620">
              <a:buFont typeface="+mj-lt"/>
              <a:buAutoNum type="alphaLcParenR"/>
            </a:pPr>
            <a:r>
              <a:rPr lang="cs-CZ" b="1" dirty="0" smtClean="0"/>
              <a:t>morální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deviace jako nemravnost, asociálnost, obecná škodlivost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2 typy lidí: </a:t>
            </a:r>
            <a:r>
              <a:rPr lang="cs-CZ" b="1" i="1" dirty="0" smtClean="0"/>
              <a:t>morální </a:t>
            </a:r>
            <a:r>
              <a:rPr lang="cs-CZ" b="1" i="1" dirty="0" err="1" smtClean="0"/>
              <a:t>nedevianti</a:t>
            </a:r>
            <a:r>
              <a:rPr lang="cs-CZ" b="1" dirty="0" smtClean="0"/>
              <a:t> a </a:t>
            </a:r>
            <a:r>
              <a:rPr lang="cs-CZ" b="1" i="1" dirty="0" smtClean="0"/>
              <a:t>nemorální devianti</a:t>
            </a:r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/>
              <a:t>Sociologie jako výchozí bod oboru sociální patologie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 smtClean="0"/>
              <a:t>VZNIK SOCIOLOGIE</a:t>
            </a:r>
          </a:p>
          <a:p>
            <a:pPr>
              <a:buNone/>
            </a:pPr>
            <a:endParaRPr lang="cs-CZ" b="1" dirty="0" smtClean="0"/>
          </a:p>
          <a:p>
            <a:r>
              <a:rPr lang="cs-CZ" dirty="0" smtClean="0"/>
              <a:t>Auguste </a:t>
            </a:r>
            <a:r>
              <a:rPr lang="cs-CZ" dirty="0" err="1" smtClean="0"/>
              <a:t>Comte</a:t>
            </a:r>
            <a:r>
              <a:rPr lang="cs-CZ" dirty="0" smtClean="0"/>
              <a:t> zavedl a poprvé použil pojem sociologie (1837)</a:t>
            </a:r>
          </a:p>
          <a:p>
            <a:r>
              <a:rPr lang="cs-CZ" dirty="0" smtClean="0"/>
              <a:t>2. </a:t>
            </a:r>
            <a:r>
              <a:rPr lang="cs-CZ" dirty="0" err="1" smtClean="0"/>
              <a:t>pol</a:t>
            </a:r>
            <a:r>
              <a:rPr lang="cs-CZ" dirty="0" smtClean="0"/>
              <a:t>. 19. stol.</a:t>
            </a:r>
          </a:p>
          <a:p>
            <a:r>
              <a:rPr lang="cs-CZ" dirty="0" err="1" smtClean="0"/>
              <a:t>Durkheim</a:t>
            </a:r>
            <a:r>
              <a:rPr lang="cs-CZ" dirty="0" smtClean="0"/>
              <a:t>, Weber…</a:t>
            </a:r>
          </a:p>
          <a:p>
            <a:r>
              <a:rPr lang="cs-CZ" dirty="0" smtClean="0"/>
              <a:t>základ ve filozofii</a:t>
            </a:r>
          </a:p>
          <a:p>
            <a:r>
              <a:rPr lang="cs-CZ" dirty="0" smtClean="0"/>
              <a:t>počátek sociologie – pozitivismus </a:t>
            </a:r>
          </a:p>
          <a:p>
            <a:r>
              <a:rPr lang="cs-CZ" dirty="0" smtClean="0"/>
              <a:t>racionalita vědy</a:t>
            </a:r>
          </a:p>
          <a:p>
            <a:r>
              <a:rPr lang="cs-CZ" dirty="0" smtClean="0"/>
              <a:t>inspirace přírodními vědami</a:t>
            </a:r>
          </a:p>
          <a:p>
            <a:endParaRPr lang="cs-CZ" dirty="0" smtClean="0"/>
          </a:p>
          <a:p>
            <a:r>
              <a:rPr lang="cs-CZ" b="1" dirty="0" smtClean="0"/>
              <a:t>vliv převratných společenských změn v době nástupu modernity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786478"/>
          </a:xfrm>
        </p:spPr>
        <p:txBody>
          <a:bodyPr>
            <a:normAutofit fontScale="92500" lnSpcReduction="10000"/>
          </a:bodyPr>
          <a:lstStyle/>
          <a:p>
            <a:pPr marL="560070" indent="-514350">
              <a:buFont typeface="+mj-lt"/>
              <a:buAutoNum type="alphaLcParenR" startAt="3"/>
            </a:pPr>
            <a:r>
              <a:rPr lang="cs-CZ" b="1" dirty="0" smtClean="0"/>
              <a:t>medicínský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deviace je chápána jako příznak společenské nemoci, která narušuje fungování společnosti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paralela s medicínou – je-li organismus postižen nemocí, je ohrožen na svém vývoji a nemůže optimálně fungovat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je třeba léčit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560070" indent="-514350">
              <a:buFont typeface="+mj-lt"/>
              <a:buAutoNum type="alphaLcParenR" startAt="4"/>
            </a:pPr>
            <a:r>
              <a:rPr lang="cs-CZ" b="1" dirty="0" smtClean="0"/>
              <a:t>statistický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každá odchylka od statistické normy je považována za deviaci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/>
              <a:t>dále třeba právní pohled, náboženský…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42862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cs-CZ" sz="2400" b="1" dirty="0" smtClean="0"/>
              <a:t>Současné koncepce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642918"/>
            <a:ext cx="8929718" cy="621508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cs-CZ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NORMATIVNÍ KONCEPCE</a:t>
            </a:r>
          </a:p>
          <a:p>
            <a:pPr marL="265113" indent="-220663"/>
            <a:r>
              <a:rPr lang="cs-CZ" sz="1500" dirty="0" smtClean="0"/>
              <a:t>deviace jako porušení konkrétních norem dané kultury (tj. od norem uznávaných většinou členu dané společnosti)</a:t>
            </a:r>
          </a:p>
          <a:p>
            <a:pPr marL="265113" indent="-220663"/>
            <a:r>
              <a:rPr lang="cs-CZ" sz="1500" dirty="0" smtClean="0"/>
              <a:t>předpokládá se existence objektivní deviace</a:t>
            </a:r>
          </a:p>
          <a:p>
            <a:pPr marL="265113" indent="-220663"/>
            <a:r>
              <a:rPr lang="cs-CZ" sz="1500" dirty="0" smtClean="0"/>
              <a:t>předpoklad lidské racionality + odpovědnost člověka vůči potřebám celku</a:t>
            </a:r>
          </a:p>
          <a:p>
            <a:pPr marL="265113" indent="-220663"/>
            <a:r>
              <a:rPr lang="cs-CZ" sz="1500" dirty="0" smtClean="0"/>
              <a:t>podceňuje se vliv okolností + neřeší se reakce veřejnosti (</a:t>
            </a:r>
            <a:r>
              <a:rPr lang="cs-CZ" sz="1500" b="1" dirty="0" smtClean="0"/>
              <a:t>rozhodující je zda došlo k porušení normy, ne reakce okolí</a:t>
            </a:r>
            <a:r>
              <a:rPr lang="cs-CZ" sz="1500" dirty="0" smtClean="0"/>
              <a:t>)</a:t>
            </a:r>
          </a:p>
          <a:p>
            <a:pPr marL="265113" indent="-220663"/>
            <a:endParaRPr lang="cs-CZ" sz="1500" dirty="0" smtClean="0"/>
          </a:p>
          <a:p>
            <a:pPr marL="265113" indent="-220663">
              <a:buNone/>
            </a:pPr>
            <a:r>
              <a:rPr lang="cs-CZ" sz="15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REAKTIVNÍ KONCEPCE</a:t>
            </a:r>
          </a:p>
          <a:p>
            <a:pPr marL="265113" indent="-220663"/>
            <a:r>
              <a:rPr lang="cs-CZ" sz="1500" b="1" dirty="0" smtClean="0"/>
              <a:t>deviace je chování, které je takto okolím označkováno a člověku připsáno </a:t>
            </a:r>
            <a:r>
              <a:rPr lang="cs-CZ" sz="1500" dirty="0" smtClean="0"/>
              <a:t>(př. </a:t>
            </a:r>
            <a:r>
              <a:rPr lang="cs-CZ" sz="1500" dirty="0" err="1" smtClean="0"/>
              <a:t>Goffman</a:t>
            </a:r>
            <a:r>
              <a:rPr lang="cs-CZ" sz="1500" dirty="0" smtClean="0"/>
              <a:t>)</a:t>
            </a:r>
          </a:p>
          <a:p>
            <a:pPr marL="265113" indent="-220663"/>
            <a:r>
              <a:rPr lang="cs-CZ" sz="1500" dirty="0" smtClean="0"/>
              <a:t>pozorovatelnost chování + jeho odsouzení okolím</a:t>
            </a:r>
          </a:p>
          <a:p>
            <a:pPr>
              <a:buNone/>
            </a:pPr>
            <a:r>
              <a:rPr lang="cs-CZ" sz="1500" dirty="0" smtClean="0"/>
              <a:t>---------------------------------------------------------------------------------------------------------------------------------------------</a:t>
            </a:r>
          </a:p>
          <a:p>
            <a:pPr marL="265113" indent="-265113"/>
            <a:r>
              <a:rPr lang="cs-CZ" sz="1500" dirty="0" smtClean="0"/>
              <a:t>současný přístup k sociální deviaci označujeme za </a:t>
            </a:r>
            <a:r>
              <a:rPr lang="cs-CZ" sz="1500" b="1" dirty="0" smtClean="0">
                <a:solidFill>
                  <a:srgbClr val="FF0000"/>
                </a:solidFill>
              </a:rPr>
              <a:t>RELATIVISTICKÝ</a:t>
            </a:r>
          </a:p>
          <a:p>
            <a:pPr marL="265113" indent="-265113"/>
            <a:endParaRPr lang="cs-CZ" sz="800" dirty="0" smtClean="0"/>
          </a:p>
          <a:p>
            <a:pPr marL="265113" indent="-265113"/>
            <a:r>
              <a:rPr lang="cs-CZ" sz="1500" dirty="0" smtClean="0"/>
              <a:t>vychází z předpokladu, že chování, ideám, kulturním symbolům a dalším sociálním produktům je možné porozumět jen v kontextu té společnosti a kultury, ze které vycházejí</a:t>
            </a:r>
          </a:p>
          <a:p>
            <a:pPr marL="265113" indent="-265113">
              <a:buNone/>
            </a:pPr>
            <a:endParaRPr lang="cs-CZ" sz="800" dirty="0" smtClean="0"/>
          </a:p>
          <a:p>
            <a:pPr marL="265113" indent="-265113"/>
            <a:r>
              <a:rPr lang="cs-CZ" sz="1500" b="1" dirty="0" smtClean="0"/>
              <a:t>kulturní relativismus </a:t>
            </a:r>
            <a:r>
              <a:rPr lang="cs-CZ" sz="1500" dirty="0" smtClean="0"/>
              <a:t>– skutečnost a jev definován jako deviantní nemusí být deviantní vždy a za všech okolností → důraz na </a:t>
            </a:r>
            <a:r>
              <a:rPr lang="cs-CZ" sz="1500" b="1" u="sng" dirty="0" err="1" smtClean="0"/>
              <a:t>sociokulturní</a:t>
            </a:r>
            <a:r>
              <a:rPr lang="cs-CZ" sz="1500" b="1" u="sng" dirty="0" smtClean="0"/>
              <a:t> kontext</a:t>
            </a:r>
          </a:p>
          <a:p>
            <a:pPr marL="265113" indent="-265113"/>
            <a:endParaRPr lang="cs-CZ" sz="800" b="1" dirty="0" smtClean="0"/>
          </a:p>
          <a:p>
            <a:pPr marL="265113" indent="-265113"/>
            <a:r>
              <a:rPr lang="cs-CZ" sz="1500" dirty="0" smtClean="0"/>
              <a:t>při objektivizaci pohledu na deviaci musíme zohledňovat určité faktory, na základě kterých určujeme míru deviace a volbu adekvátních sankcí:</a:t>
            </a:r>
          </a:p>
          <a:p>
            <a:pPr lvl="1"/>
            <a:r>
              <a:rPr lang="cs-CZ" sz="1500" b="1" dirty="0" smtClean="0"/>
              <a:t>čas         prostředí          situace            sociální status</a:t>
            </a:r>
            <a:endParaRPr lang="cs-CZ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b="1" dirty="0" smtClean="0"/>
              <a:t>Teorie sociálních deviací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4104456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na přelomu 19. a 20. století převládaly </a:t>
            </a:r>
            <a:r>
              <a:rPr lang="cs-CZ" b="1" dirty="0" err="1" smtClean="0"/>
              <a:t>jednofaktorové</a:t>
            </a:r>
            <a:r>
              <a:rPr lang="cs-CZ" b="1" dirty="0" smtClean="0"/>
              <a:t> teorie</a:t>
            </a:r>
            <a:r>
              <a:rPr lang="cs-CZ" dirty="0" smtClean="0"/>
              <a:t> (deviace je ovlivněna pouze jedním faktorem)</a:t>
            </a:r>
          </a:p>
          <a:p>
            <a:r>
              <a:rPr lang="cs-CZ" dirty="0" smtClean="0"/>
              <a:t>postupem času převládal </a:t>
            </a:r>
            <a:r>
              <a:rPr lang="cs-CZ" b="1" dirty="0" smtClean="0"/>
              <a:t>multifaktoriální pohled</a:t>
            </a:r>
          </a:p>
          <a:p>
            <a:r>
              <a:rPr lang="cs-CZ" dirty="0" smtClean="0"/>
              <a:t> v současné době hovoříme o </a:t>
            </a:r>
            <a:r>
              <a:rPr lang="cs-CZ" b="1" dirty="0" smtClean="0"/>
              <a:t>interdisciplinárním přístupu</a:t>
            </a:r>
          </a:p>
          <a:p>
            <a:pPr marL="45720" indent="0">
              <a:buNone/>
            </a:pPr>
            <a:endParaRPr lang="cs-CZ" b="1" dirty="0" smtClean="0"/>
          </a:p>
          <a:p>
            <a:pPr marL="388620">
              <a:buAutoNum type="alphaUcParenR"/>
            </a:pP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Biologické teorie</a:t>
            </a:r>
          </a:p>
          <a:p>
            <a:r>
              <a:rPr lang="cs-CZ" dirty="0" smtClean="0"/>
              <a:t>nejstarší teorie, založená na dědičných predispozicích</a:t>
            </a:r>
          </a:p>
          <a:p>
            <a:r>
              <a:rPr lang="cs-CZ" dirty="0" smtClean="0"/>
              <a:t>deviace = odchylka od biologické normy</a:t>
            </a:r>
          </a:p>
          <a:p>
            <a:endParaRPr lang="cs-CZ" dirty="0" smtClean="0"/>
          </a:p>
          <a:p>
            <a:r>
              <a:rPr lang="cs-CZ" b="1" dirty="0" smtClean="0"/>
              <a:t>Italská pozitivistická kriminologie </a:t>
            </a:r>
            <a:r>
              <a:rPr lang="cs-CZ" dirty="0" smtClean="0"/>
              <a:t>(antropologická škola, 1. </a:t>
            </a:r>
            <a:r>
              <a:rPr lang="cs-CZ" dirty="0" err="1" smtClean="0"/>
              <a:t>pol</a:t>
            </a:r>
            <a:r>
              <a:rPr lang="cs-CZ" dirty="0" smtClean="0"/>
              <a:t>. 19.st.), která vychází z Darwinovy evoluční biologie</a:t>
            </a:r>
          </a:p>
          <a:p>
            <a:endParaRPr lang="cs-CZ" sz="1800" dirty="0" smtClean="0"/>
          </a:p>
          <a:p>
            <a:r>
              <a:rPr lang="cs-CZ" b="1" dirty="0" err="1" smtClean="0">
                <a:solidFill>
                  <a:srgbClr val="00B050"/>
                </a:solidFill>
              </a:rPr>
              <a:t>Caesare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Lombroso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smtClean="0"/>
              <a:t>(1876, Itálie) – „otec moderní kriminologie“</a:t>
            </a:r>
          </a:p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„teorie rodilého zločince“</a:t>
            </a:r>
          </a:p>
          <a:p>
            <a:r>
              <a:rPr lang="cs-CZ" dirty="0" smtClean="0"/>
              <a:t>fyzické a psychologické anomálie (specifický antropologický typ) - stigmata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5085184"/>
            <a:ext cx="17716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5085184"/>
            <a:ext cx="1905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5013176"/>
            <a:ext cx="2082552" cy="170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5013176"/>
            <a:ext cx="2743969" cy="172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Ernst </a:t>
            </a:r>
            <a:r>
              <a:rPr lang="cs-CZ" sz="3200" b="1" dirty="0" err="1" smtClean="0">
                <a:solidFill>
                  <a:srgbClr val="00B050"/>
                </a:solidFill>
              </a:rPr>
              <a:t>Kretschmer</a:t>
            </a:r>
            <a:r>
              <a:rPr lang="cs-CZ" sz="3200" dirty="0" smtClean="0">
                <a:solidFill>
                  <a:srgbClr val="00B050"/>
                </a:solidFill>
              </a:rPr>
              <a:t> </a:t>
            </a:r>
            <a:r>
              <a:rPr lang="cs-CZ" sz="3200" b="1" dirty="0" smtClean="0"/>
              <a:t>– konstituční typologie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1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určité typy osob páchají trestné činy ve stejném poměru, v jakém jsou zastoupeny v lidské populaci</a:t>
            </a:r>
          </a:p>
          <a:p>
            <a:r>
              <a:rPr lang="cs-CZ" b="1" dirty="0" smtClean="0"/>
              <a:t>vztah mezi stavbou těla a charakterem</a:t>
            </a:r>
          </a:p>
          <a:p>
            <a:endParaRPr lang="cs-CZ" sz="1500" b="1" dirty="0" smtClean="0"/>
          </a:p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pyknik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maniodeprese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→ typ </a:t>
            </a:r>
            <a:r>
              <a:rPr lang="cs-CZ" dirty="0" err="1" smtClean="0"/>
              <a:t>cyklonní</a:t>
            </a:r>
            <a:endParaRPr lang="cs-CZ" dirty="0" smtClean="0"/>
          </a:p>
          <a:p>
            <a:pPr>
              <a:buNone/>
            </a:pPr>
            <a:r>
              <a:rPr lang="cs-CZ" sz="1600" dirty="0" smtClean="0"/>
              <a:t>(společenský, extrovert x požitkářský, labilní, impulsivní)</a:t>
            </a:r>
          </a:p>
          <a:p>
            <a:pPr>
              <a:buNone/>
            </a:pPr>
            <a:endParaRPr lang="cs-CZ" sz="1600" dirty="0" smtClean="0"/>
          </a:p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astenik</a:t>
            </a:r>
            <a:r>
              <a:rPr lang="cs-CZ" dirty="0" smtClean="0"/>
              <a:t> (schizofrenie)</a:t>
            </a:r>
          </a:p>
          <a:p>
            <a:pPr>
              <a:buNone/>
            </a:pPr>
            <a:r>
              <a:rPr lang="cs-CZ" sz="1600" dirty="0" smtClean="0"/>
              <a:t>(dráždivý, pedant, lhostejný)</a:t>
            </a:r>
          </a:p>
          <a:p>
            <a:pPr>
              <a:buNone/>
            </a:pPr>
            <a:endParaRPr lang="cs-CZ" sz="1600" dirty="0" smtClean="0"/>
          </a:p>
          <a:p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atletik</a:t>
            </a:r>
            <a:r>
              <a:rPr lang="cs-CZ" b="1" dirty="0" smtClean="0"/>
              <a:t> </a:t>
            </a:r>
            <a:r>
              <a:rPr lang="cs-CZ" dirty="0" smtClean="0"/>
              <a:t>(násilná kriminalita)</a:t>
            </a:r>
          </a:p>
          <a:p>
            <a:pPr>
              <a:buNone/>
            </a:pPr>
            <a:r>
              <a:rPr lang="cs-CZ" dirty="0" smtClean="0"/>
              <a:t>→ typ </a:t>
            </a:r>
            <a:r>
              <a:rPr lang="cs-CZ" dirty="0" err="1" smtClean="0"/>
              <a:t>schizotimní</a:t>
            </a:r>
            <a:endParaRPr lang="cs-CZ" dirty="0" smtClean="0"/>
          </a:p>
          <a:p>
            <a:pPr>
              <a:buNone/>
            </a:pPr>
            <a:r>
              <a:rPr lang="cs-CZ" sz="1700" dirty="0" smtClean="0"/>
              <a:t>(citová chladnost, fanatismus, </a:t>
            </a:r>
            <a:r>
              <a:rPr lang="cs-CZ" sz="1700" dirty="0" err="1" smtClean="0"/>
              <a:t>sebestřednost</a:t>
            </a:r>
            <a:r>
              <a:rPr lang="cs-CZ" sz="1700" dirty="0" smtClean="0"/>
              <a:t>, puntičkářství)</a:t>
            </a:r>
          </a:p>
          <a:p>
            <a:endParaRPr lang="cs-CZ" dirty="0"/>
          </a:p>
        </p:txBody>
      </p:sp>
      <p:pic>
        <p:nvPicPr>
          <p:cNvPr id="36868" name="Picture 4" descr="Výsledek obrázku pro astenik, atletik, pikn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140968"/>
            <a:ext cx="3836425" cy="2650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40186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Psychologické teorie</a:t>
            </a:r>
          </a:p>
          <a:p>
            <a:r>
              <a:rPr lang="cs-CZ" dirty="0" smtClean="0"/>
              <a:t>jádro sociálních deviací leží v psychice</a:t>
            </a:r>
          </a:p>
          <a:p>
            <a:r>
              <a:rPr lang="cs-CZ" dirty="0" smtClean="0"/>
              <a:t>deviant = sociálně nezralá osobnost</a:t>
            </a:r>
          </a:p>
          <a:p>
            <a:pPr>
              <a:buNone/>
            </a:pPr>
            <a:endParaRPr lang="cs-CZ" dirty="0" smtClean="0"/>
          </a:p>
          <a:p>
            <a:pPr marL="45720" indent="0">
              <a:buNone/>
            </a:pPr>
            <a:r>
              <a:rPr lang="cs-CZ" b="1" dirty="0" smtClean="0">
                <a:solidFill>
                  <a:srgbClr val="00B050"/>
                </a:solidFill>
              </a:rPr>
              <a:t>Sigmund </a:t>
            </a:r>
            <a:r>
              <a:rPr lang="cs-CZ" b="1" dirty="0" err="1" smtClean="0">
                <a:solidFill>
                  <a:srgbClr val="00B050"/>
                </a:solidFill>
              </a:rPr>
              <a:t>Freud</a:t>
            </a:r>
            <a:r>
              <a:rPr lang="cs-CZ" b="1" dirty="0" smtClean="0"/>
              <a:t>: psychoanalýza</a:t>
            </a:r>
          </a:p>
          <a:p>
            <a:pPr marL="180975" indent="-180975"/>
            <a:r>
              <a:rPr lang="cs-CZ" dirty="0" smtClean="0"/>
              <a:t>deviace jako nemoc, kterou je třeba léčit</a:t>
            </a:r>
          </a:p>
          <a:p>
            <a:pPr marL="180975" indent="-180975"/>
            <a:r>
              <a:rPr lang="cs-CZ" dirty="0" smtClean="0"/>
              <a:t>pud života, pud smrti</a:t>
            </a:r>
          </a:p>
          <a:p>
            <a:pPr marL="180975" indent="-180975"/>
            <a:r>
              <a:rPr lang="cs-CZ" dirty="0" smtClean="0"/>
              <a:t>schopnost sebekontroly</a:t>
            </a:r>
          </a:p>
          <a:p>
            <a:pPr marL="180975" indent="-180975"/>
            <a:endParaRPr lang="cs-CZ" b="1" i="1" dirty="0" smtClean="0"/>
          </a:p>
          <a:p>
            <a:pPr marL="180975" indent="-180975">
              <a:buNone/>
            </a:pP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C) Sociálně-psychologické teorie</a:t>
            </a:r>
          </a:p>
          <a:p>
            <a:pPr>
              <a:buNone/>
            </a:pPr>
            <a:r>
              <a:rPr lang="cs-CZ" b="1" dirty="0" smtClean="0">
                <a:solidFill>
                  <a:srgbClr val="00B050"/>
                </a:solidFill>
              </a:rPr>
              <a:t>Bandura</a:t>
            </a:r>
            <a:r>
              <a:rPr lang="cs-CZ" b="1" dirty="0" smtClean="0"/>
              <a:t>: sociální učení </a:t>
            </a:r>
          </a:p>
          <a:p>
            <a:r>
              <a:rPr lang="cs-CZ" dirty="0" smtClean="0"/>
              <a:t>učení nápodobou (</a:t>
            </a:r>
            <a:r>
              <a:rPr lang="cs-CZ" i="1" dirty="0" smtClean="0"/>
              <a:t>imitace</a:t>
            </a:r>
            <a:r>
              <a:rPr lang="cs-CZ" dirty="0" smtClean="0"/>
              <a:t> + </a:t>
            </a:r>
            <a:r>
              <a:rPr lang="cs-CZ" i="1" dirty="0" smtClean="0"/>
              <a:t>identifikace</a:t>
            </a:r>
            <a:r>
              <a:rPr lang="cs-CZ" dirty="0" smtClean="0"/>
              <a:t> + </a:t>
            </a:r>
            <a:r>
              <a:rPr lang="cs-CZ" i="1" dirty="0" smtClean="0"/>
              <a:t>posilování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násilí v rodině</a:t>
            </a:r>
          </a:p>
          <a:p>
            <a:pPr lvl="1"/>
            <a:endParaRPr lang="cs-CZ" b="1" i="1" dirty="0" smtClean="0"/>
          </a:p>
          <a:p>
            <a:pPr lvl="1"/>
            <a:endParaRPr lang="cs-CZ" b="1" i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C) Sociologické teorie</a:t>
            </a:r>
          </a:p>
          <a:p>
            <a:r>
              <a:rPr lang="cs-CZ" sz="2400" dirty="0" smtClean="0"/>
              <a:t>sociální deviace je důsledek společenského selhání</a:t>
            </a:r>
          </a:p>
          <a:p>
            <a:r>
              <a:rPr lang="cs-CZ" sz="2400" dirty="0" smtClean="0"/>
              <a:t>jedinec se chová deviantně, protože je k tomu přinucen prostředím</a:t>
            </a:r>
          </a:p>
          <a:p>
            <a:endParaRPr lang="cs-CZ" sz="2400" dirty="0" smtClean="0"/>
          </a:p>
          <a:p>
            <a:pPr marL="180975" indent="-180975"/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/>
              <a:t>Teorie </a:t>
            </a:r>
            <a:r>
              <a:rPr lang="cs-CZ" sz="2400" b="1" dirty="0"/>
              <a:t>kulturního přenosu: </a:t>
            </a:r>
            <a:r>
              <a:rPr lang="cs-CZ" sz="2400" dirty="0" err="1" smtClean="0">
                <a:solidFill>
                  <a:srgbClr val="00B050"/>
                </a:solidFill>
              </a:rPr>
              <a:t>Sutherland</a:t>
            </a:r>
            <a:endParaRPr lang="cs-CZ" sz="2400" dirty="0" smtClean="0">
              <a:solidFill>
                <a:srgbClr val="00B050"/>
              </a:solidFill>
            </a:endParaRPr>
          </a:p>
          <a:p>
            <a:pPr marL="180975" indent="-180975"/>
            <a:r>
              <a:rPr lang="cs-CZ" sz="2400" dirty="0" smtClean="0"/>
              <a:t>kriminální jednání je naučené v procesu socializace</a:t>
            </a:r>
          </a:p>
          <a:p>
            <a:pPr marL="180975" indent="-180975"/>
            <a:endParaRPr lang="cs-CZ" sz="2400" dirty="0" smtClean="0"/>
          </a:p>
          <a:p>
            <a:pPr marL="0" indent="0">
              <a:buNone/>
            </a:pPr>
            <a:r>
              <a:rPr lang="cs-CZ" sz="2400" b="1" dirty="0" smtClean="0"/>
              <a:t>Teorie </a:t>
            </a:r>
            <a:r>
              <a:rPr lang="cs-CZ" sz="2400" b="1" dirty="0" err="1" smtClean="0"/>
              <a:t>soc</a:t>
            </a:r>
            <a:r>
              <a:rPr lang="cs-CZ" sz="2400" b="1" dirty="0" smtClean="0"/>
              <a:t>. dezorganizace </a:t>
            </a:r>
            <a:r>
              <a:rPr lang="cs-CZ" sz="2400" dirty="0" smtClean="0"/>
              <a:t>(</a:t>
            </a:r>
            <a:r>
              <a:rPr lang="cs-CZ" sz="2400" b="1" dirty="0" smtClean="0">
                <a:solidFill>
                  <a:srgbClr val="00B050"/>
                </a:solidFill>
              </a:rPr>
              <a:t>Park, </a:t>
            </a:r>
            <a:r>
              <a:rPr lang="cs-CZ" sz="2400" b="1" dirty="0" err="1" smtClean="0">
                <a:solidFill>
                  <a:srgbClr val="00B050"/>
                </a:solidFill>
              </a:rPr>
              <a:t>Burgess</a:t>
            </a:r>
            <a:r>
              <a:rPr lang="cs-CZ" sz="2400" dirty="0" smtClean="0"/>
              <a:t>)</a:t>
            </a:r>
          </a:p>
          <a:p>
            <a:pPr marL="0" indent="0">
              <a:buNone/>
            </a:pPr>
            <a:r>
              <a:rPr lang="cs-CZ" sz="2400" b="1" dirty="0" smtClean="0"/>
              <a:t>Teorie stigmatizace </a:t>
            </a:r>
            <a:r>
              <a:rPr lang="cs-CZ" sz="2400" dirty="0" smtClean="0"/>
              <a:t>(</a:t>
            </a:r>
            <a:r>
              <a:rPr lang="cs-CZ" sz="2400" b="1" dirty="0" err="1" smtClean="0">
                <a:solidFill>
                  <a:srgbClr val="00B050"/>
                </a:solidFill>
              </a:rPr>
              <a:t>Goffman</a:t>
            </a:r>
            <a:r>
              <a:rPr lang="cs-CZ" sz="2400" dirty="0" smtClean="0"/>
              <a:t>)</a:t>
            </a: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/>
              <a:t>Teorie anomie </a:t>
            </a:r>
            <a:r>
              <a:rPr lang="cs-CZ" sz="2400" dirty="0" smtClean="0"/>
              <a:t>(</a:t>
            </a:r>
            <a:r>
              <a:rPr lang="cs-CZ" sz="2400" b="1" dirty="0" err="1" smtClean="0">
                <a:solidFill>
                  <a:srgbClr val="00B050"/>
                </a:solidFill>
              </a:rPr>
              <a:t>Durkheim</a:t>
            </a:r>
            <a:r>
              <a:rPr lang="cs-CZ" sz="2400" b="1" dirty="0" smtClean="0">
                <a:solidFill>
                  <a:srgbClr val="00B050"/>
                </a:solidFill>
              </a:rPr>
              <a:t>, </a:t>
            </a:r>
            <a:r>
              <a:rPr lang="cs-CZ" sz="2400" b="1" dirty="0" err="1" smtClean="0">
                <a:solidFill>
                  <a:srgbClr val="00B050"/>
                </a:solidFill>
              </a:rPr>
              <a:t>Merton</a:t>
            </a:r>
            <a:r>
              <a:rPr lang="cs-CZ" sz="2400" dirty="0" smtClean="0"/>
              <a:t>)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3043230" cy="164305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/>
              <a:t>formy trestu</a:t>
            </a:r>
            <a:br>
              <a:rPr lang="cs-CZ" b="1" dirty="0" smtClean="0"/>
            </a:br>
            <a:r>
              <a:rPr lang="cs-CZ" b="1" dirty="0" smtClean="0"/>
              <a:t>a dohledu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285860"/>
            <a:ext cx="3143272" cy="5857916"/>
          </a:xfrm>
        </p:spPr>
        <p:txBody>
          <a:bodyPr>
            <a:normAutofit fontScale="700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násilný trest, teatrální popravy</a:t>
            </a:r>
          </a:p>
          <a:p>
            <a:r>
              <a:rPr lang="cs-CZ" b="1" dirty="0" smtClean="0"/>
              <a:t>žalář (temnota)</a:t>
            </a:r>
          </a:p>
          <a:p>
            <a:endParaRPr lang="cs-CZ" b="1" dirty="0" smtClean="0"/>
          </a:p>
          <a:p>
            <a:r>
              <a:rPr lang="cs-CZ" b="1" dirty="0" smtClean="0"/>
              <a:t>18./19.st., </a:t>
            </a:r>
          </a:p>
          <a:p>
            <a:pPr>
              <a:buNone/>
            </a:pPr>
            <a:r>
              <a:rPr lang="cs-CZ" b="1" dirty="0" smtClean="0"/>
              <a:t>rozvoj vězeňství    </a:t>
            </a:r>
          </a:p>
          <a:p>
            <a:pPr marL="0" indent="0">
              <a:buNone/>
            </a:pPr>
            <a:r>
              <a:rPr lang="cs-CZ" b="1" dirty="0" smtClean="0"/>
              <a:t>převýchova vězňů, (neustálý dohled)</a:t>
            </a:r>
          </a:p>
          <a:p>
            <a:pPr>
              <a:buNone/>
            </a:pPr>
            <a:r>
              <a:rPr lang="cs-CZ" b="1" dirty="0" smtClean="0"/>
              <a:t>     → </a:t>
            </a:r>
            <a:r>
              <a:rPr lang="cs-CZ" b="1" dirty="0" err="1" smtClean="0">
                <a:solidFill>
                  <a:srgbClr val="00B050"/>
                </a:solidFill>
              </a:rPr>
              <a:t>panopticon</a:t>
            </a:r>
            <a:endParaRPr lang="cs-CZ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cs-CZ" dirty="0" smtClean="0"/>
              <a:t>(</a:t>
            </a:r>
            <a:r>
              <a:rPr lang="cs-CZ" dirty="0" err="1" smtClean="0"/>
              <a:t>Bentham</a:t>
            </a:r>
            <a:r>
              <a:rPr lang="cs-CZ" dirty="0" smtClean="0"/>
              <a:t>, </a:t>
            </a:r>
            <a:r>
              <a:rPr lang="cs-CZ" dirty="0" err="1" smtClean="0"/>
              <a:t>Foucault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Žijeme dnes ve společnosti dohledu??</a:t>
            </a:r>
          </a:p>
          <a:p>
            <a:endParaRPr lang="cs-CZ" dirty="0" smtClean="0"/>
          </a:p>
          <a:p>
            <a:r>
              <a:rPr lang="cs-CZ" b="1" dirty="0" err="1" smtClean="0">
                <a:solidFill>
                  <a:srgbClr val="00B050"/>
                </a:solidFill>
              </a:rPr>
              <a:t>synopticon</a:t>
            </a:r>
            <a:endParaRPr lang="cs-CZ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cs-CZ" sz="3100" dirty="0" smtClean="0"/>
              <a:t>(</a:t>
            </a:r>
            <a:r>
              <a:rPr lang="cs-CZ" sz="3100" dirty="0" err="1" smtClean="0"/>
              <a:t>Mathiessen</a:t>
            </a:r>
            <a:r>
              <a:rPr lang="cs-CZ" sz="3100" dirty="0" smtClean="0"/>
              <a:t>)</a:t>
            </a:r>
          </a:p>
        </p:txBody>
      </p:sp>
      <p:pic>
        <p:nvPicPr>
          <p:cNvPr id="1026" name="Picture 2" descr="Výsledek obrázku pro panopt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124" y="0"/>
            <a:ext cx="57578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cs-CZ" sz="5400" b="1" dirty="0" smtClean="0"/>
          </a:p>
          <a:p>
            <a:pPr algn="ctr">
              <a:buNone/>
            </a:pPr>
            <a:endParaRPr lang="cs-CZ" sz="5400" b="1" dirty="0" smtClean="0"/>
          </a:p>
          <a:p>
            <a:pPr algn="ctr">
              <a:buNone/>
            </a:pPr>
            <a:r>
              <a:rPr lang="cs-CZ" sz="5400" b="1" dirty="0" smtClean="0"/>
              <a:t>Teorie sociální anomie</a:t>
            </a:r>
            <a:endParaRPr lang="cs-CZ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/>
              <a:t>Anomie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z řečtiny – stav </a:t>
            </a:r>
            <a:r>
              <a:rPr lang="cs-CZ" dirty="0" err="1" smtClean="0"/>
              <a:t>bezzákonosti</a:t>
            </a:r>
            <a:endParaRPr lang="cs-CZ" dirty="0" smtClean="0"/>
          </a:p>
          <a:p>
            <a:endParaRPr lang="cs-CZ" dirty="0" smtClean="0"/>
          </a:p>
          <a:p>
            <a:pPr algn="just">
              <a:buNone/>
            </a:pPr>
            <a:r>
              <a:rPr lang="cs-CZ" dirty="0" smtClean="0"/>
              <a:t>užší pojetí: </a:t>
            </a:r>
          </a:p>
          <a:p>
            <a:pPr algn="just"/>
            <a:r>
              <a:rPr lang="cs-CZ" b="1" dirty="0" smtClean="0"/>
              <a:t>Stav společnosti, kdy přestávají platit zákony jako jasné, přesné a adekvátně nastavené právní normy. V důsledku toho bývá společnost ohrožena chaosem a třeba i zvýšenou mírou kriminality.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širší pojetí: </a:t>
            </a:r>
          </a:p>
          <a:p>
            <a:pPr algn="just"/>
            <a:r>
              <a:rPr lang="cs-CZ" b="1" dirty="0" smtClean="0"/>
              <a:t>1. stav bezzákonnosti nejen v právním, ale hlavně v morálním slova smyslu; stav, kdy přestávají platit jakoby samozřejmá a obecně uznávaná pravidla soužití;</a:t>
            </a:r>
          </a:p>
          <a:p>
            <a:pPr algn="just"/>
            <a:r>
              <a:rPr lang="cs-CZ" b="1" dirty="0" smtClean="0"/>
              <a:t>2. rozpad tradičních referenčních skupin, oslabení jejich soudržnosti, rozpad orientačních hodnotových a normativních systémů.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→ rovina sociální a psychologická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příčiny anomie</a:t>
            </a:r>
          </a:p>
          <a:p>
            <a:r>
              <a:rPr lang="cs-CZ" dirty="0" smtClean="0"/>
              <a:t>důsledky anomie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b="1" dirty="0" smtClean="0"/>
              <a:t>E. </a:t>
            </a:r>
            <a:r>
              <a:rPr lang="cs-CZ" b="1" dirty="0" err="1" smtClean="0"/>
              <a:t>Durkheim</a:t>
            </a:r>
            <a:r>
              <a:rPr lang="cs-CZ" b="1" dirty="0" smtClean="0"/>
              <a:t> </a:t>
            </a:r>
            <a:r>
              <a:rPr lang="cs-CZ" dirty="0" smtClean="0"/>
              <a:t>(Francie, 1858–1917)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214422"/>
            <a:ext cx="4286280" cy="535785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zasloužil se o definitivní ustavení sociologie jako samostatné vědní disciplíny</a:t>
            </a:r>
          </a:p>
          <a:p>
            <a:endParaRPr lang="cs-CZ" dirty="0" smtClean="0"/>
          </a:p>
          <a:p>
            <a:r>
              <a:rPr lang="cs-CZ" b="1" dirty="0" smtClean="0"/>
              <a:t>sociální fakta</a:t>
            </a:r>
          </a:p>
          <a:p>
            <a:endParaRPr lang="cs-CZ" dirty="0" smtClean="0"/>
          </a:p>
          <a:p>
            <a:r>
              <a:rPr lang="cs-CZ" dirty="0" smtClean="0"/>
              <a:t>nastupující </a:t>
            </a:r>
            <a:r>
              <a:rPr lang="cs-CZ" b="1" dirty="0" smtClean="0"/>
              <a:t>moderní doba </a:t>
            </a:r>
            <a:r>
              <a:rPr lang="cs-CZ" dirty="0" smtClean="0"/>
              <a:t> – období změn, narušení sociální solidarity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anomie</a:t>
            </a:r>
            <a:r>
              <a:rPr lang="cs-CZ" dirty="0" smtClean="0"/>
              <a:t> = stav </a:t>
            </a:r>
            <a:r>
              <a:rPr lang="cs-CZ" dirty="0" err="1" smtClean="0"/>
              <a:t>bezzákonosti</a:t>
            </a:r>
            <a:r>
              <a:rPr lang="cs-CZ" dirty="0" smtClean="0"/>
              <a:t>, </a:t>
            </a:r>
            <a:r>
              <a:rPr lang="cs-CZ" dirty="0" err="1" smtClean="0"/>
              <a:t>beznormovosti</a:t>
            </a:r>
            <a:r>
              <a:rPr lang="cs-CZ" dirty="0" smtClean="0"/>
              <a:t> společnosti</a:t>
            </a:r>
          </a:p>
          <a:p>
            <a:r>
              <a:rPr lang="cs-CZ" dirty="0" smtClean="0"/>
              <a:t>při velkých společenských změnách → hrozba chaosu, egoismus…</a:t>
            </a:r>
          </a:p>
          <a:p>
            <a:endParaRPr lang="cs-CZ" dirty="0" smtClean="0"/>
          </a:p>
          <a:p>
            <a:r>
              <a:rPr lang="cs-CZ" b="1" dirty="0" smtClean="0"/>
              <a:t>sebevražda</a:t>
            </a:r>
            <a:r>
              <a:rPr lang="cs-CZ" dirty="0" smtClean="0"/>
              <a:t> (anomická, egoistická, altruistická, fatalistická)</a:t>
            </a:r>
          </a:p>
          <a:p>
            <a:endParaRPr lang="cs-CZ" dirty="0" smtClean="0"/>
          </a:p>
          <a:p>
            <a:r>
              <a:rPr lang="cs-CZ" dirty="0" smtClean="0"/>
              <a:t>zločin</a:t>
            </a:r>
          </a:p>
          <a:p>
            <a:endParaRPr lang="cs-CZ" dirty="0"/>
          </a:p>
        </p:txBody>
      </p:sp>
      <p:pic>
        <p:nvPicPr>
          <p:cNvPr id="26626" name="Picture 2" descr="Výsledek obrázku pro Durkhe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00174"/>
            <a:ext cx="374049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cs-CZ" b="1" dirty="0" smtClean="0"/>
              <a:t>transformace společnosti: </a:t>
            </a:r>
            <a:br>
              <a:rPr lang="cs-CZ" b="1" dirty="0" smtClean="0"/>
            </a:br>
            <a:r>
              <a:rPr lang="cs-CZ" b="1" dirty="0" smtClean="0"/>
              <a:t>DOBA MODERNÍ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zrod a šíření se </a:t>
            </a:r>
            <a:r>
              <a:rPr lang="cs-CZ" b="1" dirty="0" smtClean="0"/>
              <a:t>industrialismu</a:t>
            </a:r>
            <a:r>
              <a:rPr lang="cs-CZ" dirty="0" smtClean="0"/>
              <a:t> (průmyslová revoluce, Anglie, </a:t>
            </a:r>
            <a:r>
              <a:rPr lang="cs-CZ" b="1" dirty="0" smtClean="0"/>
              <a:t>18. stol</a:t>
            </a:r>
            <a:r>
              <a:rPr lang="cs-CZ" dirty="0" smtClean="0"/>
              <a:t>.)</a:t>
            </a:r>
          </a:p>
          <a:p>
            <a:endParaRPr lang="cs-CZ" dirty="0" smtClean="0"/>
          </a:p>
          <a:p>
            <a:r>
              <a:rPr lang="cs-CZ" dirty="0" smtClean="0"/>
              <a:t>technický, ekonomický a vědecký růst</a:t>
            </a:r>
          </a:p>
          <a:p>
            <a:r>
              <a:rPr lang="cs-CZ" dirty="0" smtClean="0"/>
              <a:t>průmyslová společnost (továrny, úřady)</a:t>
            </a:r>
          </a:p>
          <a:p>
            <a:r>
              <a:rPr lang="cs-CZ" dirty="0" smtClean="0"/>
              <a:t>vize nekončícího pokroku</a:t>
            </a:r>
          </a:p>
          <a:p>
            <a:endParaRPr lang="cs-CZ" dirty="0" smtClean="0"/>
          </a:p>
          <a:p>
            <a:r>
              <a:rPr lang="cs-CZ" dirty="0" smtClean="0"/>
              <a:t>urbanizace, mobilita, neustálá změna</a:t>
            </a:r>
          </a:p>
          <a:p>
            <a:r>
              <a:rPr lang="cs-CZ" dirty="0" err="1" smtClean="0"/>
              <a:t>anonymizace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komplexnější politické systémy</a:t>
            </a:r>
          </a:p>
          <a:p>
            <a:r>
              <a:rPr lang="cs-CZ" dirty="0" smtClean="0"/>
              <a:t>masmédia</a:t>
            </a:r>
          </a:p>
          <a:p>
            <a:r>
              <a:rPr lang="cs-CZ" dirty="0" smtClean="0"/>
              <a:t>první národní státy</a:t>
            </a:r>
          </a:p>
          <a:p>
            <a:endParaRPr lang="cs-CZ" dirty="0" smtClean="0"/>
          </a:p>
          <a:p>
            <a:r>
              <a:rPr lang="cs-CZ" dirty="0" smtClean="0"/>
              <a:t>sekularizace společnosti</a:t>
            </a:r>
          </a:p>
          <a:p>
            <a:r>
              <a:rPr lang="cs-CZ" dirty="0" err="1" smtClean="0"/>
              <a:t>exo</a:t>
            </a:r>
            <a:r>
              <a:rPr lang="cs-CZ" dirty="0" smtClean="0"/>
              <a:t>-výchovná společnost, všeobecná gramotnost a vzdělávání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b="1" dirty="0" smtClean="0"/>
              <a:t>R. K. </a:t>
            </a:r>
            <a:r>
              <a:rPr lang="cs-CZ" b="1" dirty="0" err="1" smtClean="0"/>
              <a:t>Merton</a:t>
            </a:r>
            <a:r>
              <a:rPr lang="cs-CZ" b="1" dirty="0" smtClean="0"/>
              <a:t> </a:t>
            </a:r>
            <a:r>
              <a:rPr lang="cs-CZ" dirty="0" smtClean="0"/>
              <a:t>(1910-2003, USA)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00174"/>
            <a:ext cx="5500726" cy="53578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Proč některé spol. mají vyšší míru zločinu než jiné??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>
                <a:solidFill>
                  <a:srgbClr val="00B050"/>
                </a:solidFill>
              </a:rPr>
              <a:t>R. K. </a:t>
            </a:r>
            <a:r>
              <a:rPr lang="cs-CZ" b="1" dirty="0" err="1" smtClean="0">
                <a:solidFill>
                  <a:srgbClr val="00B050"/>
                </a:solidFill>
              </a:rPr>
              <a:t>Merton</a:t>
            </a:r>
            <a:r>
              <a:rPr lang="cs-CZ" b="1" dirty="0" smtClean="0"/>
              <a:t> </a:t>
            </a:r>
            <a:r>
              <a:rPr lang="cs-CZ" dirty="0" smtClean="0"/>
              <a:t>(80. léta 20.st.)</a:t>
            </a:r>
            <a:endParaRPr lang="cs-CZ" b="1" dirty="0" smtClean="0"/>
          </a:p>
          <a:p>
            <a:r>
              <a:rPr lang="cs-CZ" sz="3600" b="1" dirty="0" smtClean="0"/>
              <a:t>deviace není výsledkem patologické osobnosti, ale je produktem struktury společnosti a její kultury</a:t>
            </a:r>
            <a:endParaRPr lang="cs-CZ" sz="3300" i="1" dirty="0" smtClean="0"/>
          </a:p>
          <a:p>
            <a:endParaRPr lang="cs-CZ" sz="3300" i="1" dirty="0" smtClean="0"/>
          </a:p>
          <a:p>
            <a:r>
              <a:rPr lang="cs-CZ" b="1" dirty="0" smtClean="0"/>
              <a:t>mýtus amerického snu</a:t>
            </a:r>
          </a:p>
          <a:p>
            <a:r>
              <a:rPr lang="cs-CZ" b="1" dirty="0" smtClean="0"/>
              <a:t>kulturní cíle + institucionalizované způsoby </a:t>
            </a:r>
            <a:r>
              <a:rPr lang="cs-CZ" dirty="0" smtClean="0"/>
              <a:t>jejich dosahování (normy)</a:t>
            </a:r>
            <a:endParaRPr lang="cs-CZ" sz="3300" i="1" dirty="0" smtClean="0"/>
          </a:p>
          <a:p>
            <a:r>
              <a:rPr lang="cs-CZ" sz="3300" i="1" dirty="0" smtClean="0"/>
              <a:t>chudoba</a:t>
            </a:r>
            <a:r>
              <a:rPr lang="cs-CZ" sz="3300" dirty="0" smtClean="0"/>
              <a:t> (sama o sobě nevede k deviaci)</a:t>
            </a:r>
            <a:endParaRPr lang="cs-CZ" dirty="0"/>
          </a:p>
        </p:txBody>
      </p:sp>
      <p:pic>
        <p:nvPicPr>
          <p:cNvPr id="8194" name="Picture 2" descr="VÃ½sledek obrÃ¡zku pro robert king mert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928802"/>
            <a:ext cx="2809880" cy="3933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cs-CZ" sz="2800" b="1" dirty="0" err="1" smtClean="0"/>
              <a:t>Merton</a:t>
            </a:r>
            <a:r>
              <a:rPr lang="cs-CZ" sz="2800" b="1" dirty="0" smtClean="0"/>
              <a:t>: Sociální struktura a anomie (s. 132-177)</a:t>
            </a:r>
            <a:br>
              <a:rPr lang="cs-CZ" sz="2800" b="1" dirty="0" smtClean="0"/>
            </a:br>
            <a:r>
              <a:rPr lang="cs-CZ" sz="2800" b="1" dirty="0" smtClean="0"/>
              <a:t>Otázky k četbě:</a:t>
            </a:r>
            <a:endParaRPr lang="cs-CZ" sz="2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txBody>
          <a:bodyPr/>
          <a:lstStyle/>
          <a:p>
            <a:r>
              <a:rPr lang="cs-CZ" dirty="0" smtClean="0"/>
              <a:t>Vysvětlete, co to jsou podle </a:t>
            </a:r>
            <a:r>
              <a:rPr lang="cs-CZ" dirty="0" err="1" smtClean="0"/>
              <a:t>Mertona</a:t>
            </a:r>
            <a:r>
              <a:rPr lang="cs-CZ" dirty="0" smtClean="0"/>
              <a:t> kulturně definované cíle.</a:t>
            </a:r>
          </a:p>
          <a:p>
            <a:r>
              <a:rPr lang="cs-CZ" dirty="0" smtClean="0"/>
              <a:t>Vysvětlete, co to jsou podle </a:t>
            </a:r>
            <a:r>
              <a:rPr lang="cs-CZ" dirty="0" err="1" smtClean="0"/>
              <a:t>Mertona</a:t>
            </a:r>
            <a:r>
              <a:rPr lang="cs-CZ" dirty="0" smtClean="0"/>
              <a:t> institucionalizované normy a způsoby chování?</a:t>
            </a:r>
          </a:p>
          <a:p>
            <a:r>
              <a:rPr lang="cs-CZ" dirty="0" smtClean="0"/>
              <a:t>Jak </a:t>
            </a:r>
            <a:r>
              <a:rPr lang="cs-CZ" dirty="0" err="1" smtClean="0"/>
              <a:t>Merton</a:t>
            </a:r>
            <a:r>
              <a:rPr lang="cs-CZ" dirty="0" smtClean="0"/>
              <a:t> popisuje stabilní společnosti?</a:t>
            </a:r>
          </a:p>
          <a:p>
            <a:r>
              <a:rPr lang="cs-CZ" dirty="0" smtClean="0"/>
              <a:t>Co podle </a:t>
            </a:r>
            <a:r>
              <a:rPr lang="cs-CZ" dirty="0" err="1" smtClean="0"/>
              <a:t>Mertona</a:t>
            </a:r>
            <a:r>
              <a:rPr lang="cs-CZ" dirty="0" smtClean="0"/>
              <a:t> vede k deviantnímu chování?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Popište, jak </a:t>
            </a:r>
            <a:r>
              <a:rPr lang="cs-CZ" dirty="0" err="1" smtClean="0"/>
              <a:t>Merton</a:t>
            </a:r>
            <a:r>
              <a:rPr lang="cs-CZ" dirty="0" smtClean="0"/>
              <a:t> charakterizuje tzv. americký sen.</a:t>
            </a:r>
          </a:p>
          <a:p>
            <a:pPr lvl="0"/>
            <a:r>
              <a:rPr lang="cs-CZ" dirty="0" smtClean="0"/>
              <a:t>Co je hlavním cílem v rámci vize amerického snu?</a:t>
            </a:r>
          </a:p>
          <a:p>
            <a:pPr lvl="0"/>
            <a:r>
              <a:rPr lang="cs-CZ" dirty="0" smtClean="0"/>
              <a:t>Je americký sen dosažitelný pro všechny?</a:t>
            </a:r>
          </a:p>
          <a:p>
            <a:pPr lvl="0"/>
            <a:r>
              <a:rPr lang="cs-CZ" dirty="0" smtClean="0"/>
              <a:t>Jaké povinnosti americký sen lidem klade?</a:t>
            </a:r>
          </a:p>
          <a:p>
            <a:pPr lvl="0"/>
            <a:r>
              <a:rPr lang="cs-CZ" dirty="0" smtClean="0"/>
              <a:t>Jaké problémy z amerického snu vyplívají?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dirty="0" smtClean="0"/>
              <a:t>V jakém kontextu </a:t>
            </a:r>
            <a:r>
              <a:rPr lang="cs-CZ" dirty="0" err="1" smtClean="0"/>
              <a:t>Meton</a:t>
            </a:r>
            <a:r>
              <a:rPr lang="cs-CZ" dirty="0" smtClean="0"/>
              <a:t> hovoří o tzv. individuálních typech adaptace?</a:t>
            </a:r>
          </a:p>
          <a:p>
            <a:pPr lvl="0"/>
            <a:r>
              <a:rPr lang="cs-CZ" dirty="0" smtClean="0"/>
              <a:t>Jaké typy individuální adaptace </a:t>
            </a:r>
            <a:r>
              <a:rPr lang="cs-CZ" dirty="0" err="1" smtClean="0"/>
              <a:t>Merton</a:t>
            </a:r>
            <a:r>
              <a:rPr lang="cs-CZ" dirty="0" smtClean="0"/>
              <a:t> popisuje? Vyjmenujte je.</a:t>
            </a:r>
          </a:p>
          <a:p>
            <a:pPr lvl="0"/>
            <a:r>
              <a:rPr lang="cs-CZ" dirty="0" smtClean="0"/>
              <a:t>Který typ adaptace je nejběžnější?</a:t>
            </a:r>
          </a:p>
          <a:p>
            <a:r>
              <a:rPr lang="cs-CZ" dirty="0" smtClean="0"/>
              <a:t>Který typ adaptace je nejméně běžný?</a:t>
            </a:r>
          </a:p>
          <a:p>
            <a:pPr lvl="0"/>
            <a:r>
              <a:rPr lang="cs-CZ" dirty="0" smtClean="0"/>
              <a:t>Vysvětlete tyto typy adaptace: </a:t>
            </a:r>
            <a:r>
              <a:rPr lang="cs-CZ" u="sng" dirty="0" smtClean="0"/>
              <a:t>konformita</a:t>
            </a:r>
            <a:r>
              <a:rPr lang="cs-CZ" dirty="0" smtClean="0"/>
              <a:t>, </a:t>
            </a:r>
            <a:r>
              <a:rPr lang="cs-CZ" u="sng" dirty="0" smtClean="0"/>
              <a:t>inovace, </a:t>
            </a:r>
            <a:r>
              <a:rPr lang="cs-CZ" u="sng" dirty="0" err="1" smtClean="0"/>
              <a:t>ritualismus</a:t>
            </a:r>
            <a:r>
              <a:rPr lang="cs-CZ" smtClean="0"/>
              <a:t>, </a:t>
            </a:r>
            <a:r>
              <a:rPr lang="cs-CZ" u="sng" smtClean="0"/>
              <a:t>únik</a:t>
            </a:r>
            <a:r>
              <a:rPr lang="cs-CZ" smtClean="0"/>
              <a:t>, </a:t>
            </a:r>
            <a:r>
              <a:rPr lang="cs-CZ" u="sng" smtClean="0"/>
              <a:t>rebelie.</a:t>
            </a:r>
            <a:endParaRPr lang="cs-CZ" dirty="0" smtClean="0"/>
          </a:p>
          <a:p>
            <a:pPr lvl="0"/>
            <a:r>
              <a:rPr lang="cs-CZ" dirty="0" smtClean="0"/>
              <a:t>Uveďte reálné příklady náležející k těmto typům adaptace.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„mýtus amerického snu“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/>
              <a:t> </a:t>
            </a:r>
            <a:r>
              <a:rPr lang="cs-CZ" dirty="0" smtClean="0"/>
              <a:t>všichni mají stejnou možnost dosáhnout bohatství a úspěchu </a:t>
            </a:r>
          </a:p>
          <a:p>
            <a:r>
              <a:rPr lang="cs-CZ" dirty="0" smtClean="0"/>
              <a:t>pokud jej někteří nedosáhnou jde jen o zastávku na cestě k úspěchu</a:t>
            </a:r>
          </a:p>
          <a:p>
            <a:r>
              <a:rPr lang="cs-CZ" dirty="0" smtClean="0"/>
              <a:t>neúspěchem je slevit ze svých cílů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→ při neúspěchu dochází k frustraci a potenciálně i k deviantnímu chování</a:t>
            </a:r>
          </a:p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vliv médií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kulturní cíle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+ 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</a:rPr>
              <a:t>institucionalizované způsoby 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</a:rPr>
              <a:t>jejich dosahování </a:t>
            </a:r>
            <a:r>
              <a:rPr lang="cs-CZ" dirty="0" smtClean="0"/>
              <a:t>(normy)</a:t>
            </a:r>
          </a:p>
          <a:p>
            <a:endParaRPr lang="cs-CZ" dirty="0" smtClean="0"/>
          </a:p>
          <a:p>
            <a:r>
              <a:rPr lang="cs-CZ" b="1" dirty="0" smtClean="0"/>
              <a:t>Konformita</a:t>
            </a:r>
            <a:r>
              <a:rPr lang="cs-CZ" dirty="0" smtClean="0"/>
              <a:t> (++)</a:t>
            </a:r>
          </a:p>
          <a:p>
            <a:r>
              <a:rPr lang="cs-CZ" b="1" dirty="0" smtClean="0"/>
              <a:t>Inovace</a:t>
            </a:r>
            <a:r>
              <a:rPr lang="cs-CZ" dirty="0" smtClean="0"/>
              <a:t> (+-) …“účel světí prostředky“</a:t>
            </a:r>
          </a:p>
          <a:p>
            <a:r>
              <a:rPr lang="cs-CZ" b="1" dirty="0" err="1" smtClean="0"/>
              <a:t>Ritualismus</a:t>
            </a:r>
            <a:r>
              <a:rPr lang="cs-CZ" dirty="0" smtClean="0"/>
              <a:t> (-+)  … akutní </a:t>
            </a:r>
            <a:r>
              <a:rPr lang="cs-CZ" dirty="0" err="1" smtClean="0"/>
              <a:t>statusová</a:t>
            </a:r>
            <a:r>
              <a:rPr lang="cs-CZ" dirty="0" smtClean="0"/>
              <a:t> úzkost → snížení aspirací</a:t>
            </a:r>
          </a:p>
          <a:p>
            <a:r>
              <a:rPr lang="cs-CZ" b="1" dirty="0" smtClean="0"/>
              <a:t>Únik</a:t>
            </a:r>
            <a:r>
              <a:rPr lang="cs-CZ" dirty="0" smtClean="0"/>
              <a:t> (--)   … individuální způsob adaptace</a:t>
            </a:r>
          </a:p>
          <a:p>
            <a:r>
              <a:rPr lang="cs-CZ" b="1" dirty="0" smtClean="0"/>
              <a:t>Rebelie</a:t>
            </a:r>
            <a:r>
              <a:rPr lang="cs-CZ" dirty="0" smtClean="0"/>
              <a:t> (--) … kolektivní způsob adaptace</a:t>
            </a:r>
          </a:p>
          <a:p>
            <a:endParaRPr lang="cs-CZ" dirty="0" smtClean="0"/>
          </a:p>
          <a:p>
            <a:r>
              <a:rPr lang="cs-CZ" dirty="0" smtClean="0"/>
              <a:t>Socializace v rodině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dirty="0" smtClean="0"/>
              <a:t>SOCIÁLNÍ PATOLOGIE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1)</a:t>
            </a:r>
            <a:r>
              <a:rPr lang="cs-CZ" b="1" dirty="0" smtClean="0"/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multidisciplinární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vědní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disciplína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cs-CZ" dirty="0"/>
              <a:t>zabývá se </a:t>
            </a:r>
            <a:r>
              <a:rPr lang="cs-CZ" b="1" i="1" dirty="0"/>
              <a:t>zkoumáním</a:t>
            </a:r>
            <a:r>
              <a:rPr lang="cs-CZ" dirty="0"/>
              <a:t> a </a:t>
            </a:r>
            <a:r>
              <a:rPr lang="cs-CZ" b="1" i="1" dirty="0"/>
              <a:t>popisem</a:t>
            </a:r>
            <a:r>
              <a:rPr lang="cs-CZ" dirty="0"/>
              <a:t> nežádoucích společenských jevů, </a:t>
            </a:r>
            <a:endParaRPr lang="cs-CZ" dirty="0" smtClean="0"/>
          </a:p>
          <a:p>
            <a:pPr lvl="0" indent="-76200">
              <a:buNone/>
            </a:pPr>
            <a:r>
              <a:rPr lang="cs-CZ" dirty="0" smtClean="0"/>
              <a:t>jejich </a:t>
            </a:r>
            <a:r>
              <a:rPr lang="cs-CZ" dirty="0"/>
              <a:t>příčin, následků </a:t>
            </a:r>
            <a:endParaRPr lang="cs-CZ" dirty="0" smtClean="0"/>
          </a:p>
          <a:p>
            <a:pPr lvl="0" indent="-76200">
              <a:buNone/>
            </a:pPr>
            <a:r>
              <a:rPr lang="cs-CZ" dirty="0" smtClean="0"/>
              <a:t>i </a:t>
            </a:r>
            <a:r>
              <a:rPr lang="cs-CZ" b="1" i="1" dirty="0"/>
              <a:t>řešením</a:t>
            </a:r>
            <a:r>
              <a:rPr lang="cs-CZ" dirty="0"/>
              <a:t> a </a:t>
            </a:r>
            <a:endParaRPr lang="cs-CZ" dirty="0" smtClean="0"/>
          </a:p>
          <a:p>
            <a:pPr lvl="0" indent="-76200">
              <a:buNone/>
            </a:pPr>
            <a:r>
              <a:rPr lang="cs-CZ" b="1" i="1" dirty="0" smtClean="0"/>
              <a:t>předcházením</a:t>
            </a:r>
            <a:r>
              <a:rPr lang="cs-CZ" dirty="0" smtClean="0"/>
              <a:t> vzniku</a:t>
            </a:r>
          </a:p>
          <a:p>
            <a:pPr lvl="0"/>
            <a:endParaRPr lang="cs-CZ" sz="1400" dirty="0"/>
          </a:p>
          <a:p>
            <a:pPr lvl="0"/>
            <a:r>
              <a:rPr lang="cs-CZ" dirty="0"/>
              <a:t>vychází ze </a:t>
            </a:r>
            <a:r>
              <a:rPr lang="cs-CZ" i="1" dirty="0" smtClean="0"/>
              <a:t>sociologie </a:t>
            </a:r>
          </a:p>
          <a:p>
            <a:pPr lvl="0"/>
            <a:r>
              <a:rPr lang="cs-CZ" dirty="0" smtClean="0"/>
              <a:t>zavedení pojmu: </a:t>
            </a:r>
            <a:r>
              <a:rPr lang="cs-CZ" b="1" dirty="0"/>
              <a:t>H. </a:t>
            </a:r>
            <a:r>
              <a:rPr lang="cs-CZ" b="1" dirty="0" err="1" smtClean="0"/>
              <a:t>Spencer</a:t>
            </a:r>
            <a:endParaRPr lang="cs-CZ" b="1" dirty="0" smtClean="0"/>
          </a:p>
          <a:p>
            <a:pPr lvl="0" indent="19050">
              <a:buNone/>
            </a:pPr>
            <a:r>
              <a:rPr lang="cs-CZ" sz="1900" dirty="0" smtClean="0"/>
              <a:t>(sociolog, *1820, Anglie)</a:t>
            </a:r>
            <a:endParaRPr lang="cs-CZ" sz="1900" dirty="0"/>
          </a:p>
          <a:p>
            <a:endParaRPr lang="cs-CZ" dirty="0" smtClean="0"/>
          </a:p>
          <a:p>
            <a:endParaRPr lang="cs-CZ" b="1" dirty="0" smtClean="0"/>
          </a:p>
        </p:txBody>
      </p:sp>
      <p:pic>
        <p:nvPicPr>
          <p:cNvPr id="21506" name="Picture 2" descr="Výsledek obrázku pro herbert spenc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492896"/>
            <a:ext cx="3025641" cy="4202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vztah k ostatním vědním disciplinám: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psychologie, </a:t>
            </a:r>
          </a:p>
          <a:p>
            <a:r>
              <a:rPr lang="cs-CZ" dirty="0" smtClean="0"/>
              <a:t>sociologie,</a:t>
            </a:r>
          </a:p>
          <a:p>
            <a:r>
              <a:rPr lang="cs-CZ" dirty="0" smtClean="0"/>
              <a:t>biologie, </a:t>
            </a:r>
          </a:p>
          <a:p>
            <a:r>
              <a:rPr lang="cs-CZ" dirty="0" smtClean="0"/>
              <a:t>kriminologie, </a:t>
            </a:r>
          </a:p>
          <a:p>
            <a:r>
              <a:rPr lang="cs-CZ" dirty="0" err="1" smtClean="0"/>
              <a:t>soc</a:t>
            </a:r>
            <a:r>
              <a:rPr lang="cs-CZ" dirty="0" smtClean="0"/>
              <a:t>. práce, </a:t>
            </a:r>
          </a:p>
          <a:p>
            <a:r>
              <a:rPr lang="cs-CZ" dirty="0" err="1" smtClean="0"/>
              <a:t>soc</a:t>
            </a:r>
            <a:r>
              <a:rPr lang="cs-CZ" dirty="0" smtClean="0"/>
              <a:t>. pedagogika…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2)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shrnující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pojem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pro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nezdravé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nenormální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obecně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nežádoucí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společenské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jevy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dirty="0" smtClean="0"/>
              <a:t>z lat.</a:t>
            </a:r>
            <a:r>
              <a:rPr lang="cs-CZ" dirty="0" err="1" smtClean="0"/>
              <a:t>pathos</a:t>
            </a:r>
            <a:r>
              <a:rPr lang="cs-CZ" dirty="0" smtClean="0"/>
              <a:t> = </a:t>
            </a:r>
            <a:r>
              <a:rPr lang="cs-CZ" b="1" dirty="0" smtClean="0"/>
              <a:t>utrpení, choroba</a:t>
            </a:r>
          </a:p>
          <a:p>
            <a:endParaRPr lang="cs-CZ" b="1" dirty="0" smtClean="0"/>
          </a:p>
          <a:p>
            <a:r>
              <a:rPr lang="cs-CZ" dirty="0" smtClean="0"/>
              <a:t>chování individua, které je charakteristické </a:t>
            </a:r>
            <a:r>
              <a:rPr lang="cs-CZ" b="1" dirty="0" smtClean="0"/>
              <a:t>nezdravým životním stylem </a:t>
            </a:r>
            <a:r>
              <a:rPr lang="cs-CZ" dirty="0" smtClean="0"/>
              <a:t>+ </a:t>
            </a:r>
            <a:r>
              <a:rPr lang="cs-CZ" b="1" dirty="0" smtClean="0"/>
              <a:t>nedodržováním a porušováním </a:t>
            </a:r>
            <a:r>
              <a:rPr lang="cs-CZ" b="1" dirty="0" err="1" smtClean="0"/>
              <a:t>soc</a:t>
            </a:r>
            <a:r>
              <a:rPr lang="cs-CZ" b="1" dirty="0" smtClean="0"/>
              <a:t>. norem/zákonů/předpisů a etických hodnot</a:t>
            </a:r>
          </a:p>
          <a:p>
            <a:endParaRPr lang="cs-CZ" b="1" dirty="0" smtClean="0"/>
          </a:p>
          <a:p>
            <a:r>
              <a:rPr lang="cs-CZ" dirty="0" smtClean="0"/>
              <a:t>Jde o chování, které poškozuje jedince i jeho okolí a celou společnost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dirty="0" smtClean="0"/>
              <a:t>Sociálně patologické jevy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Autofit/>
          </a:bodyPr>
          <a:lstStyle/>
          <a:p>
            <a:endParaRPr lang="cs-CZ" sz="1600" dirty="0" smtClean="0"/>
          </a:p>
          <a:p>
            <a:pPr marL="388620"/>
            <a:r>
              <a:rPr lang="cs-CZ" sz="2400" dirty="0" smtClean="0"/>
              <a:t>Závislost</a:t>
            </a:r>
          </a:p>
          <a:p>
            <a:pPr marL="388620"/>
            <a:r>
              <a:rPr lang="cs-CZ" sz="2400" dirty="0" smtClean="0"/>
              <a:t>Vandalismus</a:t>
            </a:r>
          </a:p>
          <a:p>
            <a:pPr marL="388620"/>
            <a:r>
              <a:rPr lang="cs-CZ" sz="2400" dirty="0" smtClean="0"/>
              <a:t>Kriminalita</a:t>
            </a:r>
          </a:p>
          <a:p>
            <a:pPr marL="388620"/>
            <a:r>
              <a:rPr lang="cs-CZ" sz="2400" dirty="0" smtClean="0"/>
              <a:t>Extremismus</a:t>
            </a:r>
          </a:p>
          <a:p>
            <a:pPr marL="388620"/>
            <a:r>
              <a:rPr lang="cs-CZ" sz="2400" dirty="0" smtClean="0"/>
              <a:t>Záškoláctví</a:t>
            </a:r>
          </a:p>
          <a:p>
            <a:pPr marL="388620"/>
            <a:r>
              <a:rPr lang="cs-CZ" sz="2400" dirty="0" smtClean="0"/>
              <a:t>Lhaní</a:t>
            </a:r>
          </a:p>
          <a:p>
            <a:pPr marL="388620"/>
            <a:r>
              <a:rPr lang="cs-CZ" sz="2400" dirty="0" smtClean="0"/>
              <a:t>Šikana</a:t>
            </a:r>
          </a:p>
          <a:p>
            <a:pPr marL="388620"/>
            <a:r>
              <a:rPr lang="cs-CZ" sz="2400" dirty="0" smtClean="0"/>
              <a:t>Týrání, zanedbávání, zneužívání dětí, dospělých, seniorů, zvířat</a:t>
            </a:r>
          </a:p>
          <a:p>
            <a:pPr marL="388620"/>
            <a:r>
              <a:rPr lang="cs-CZ" sz="2400" dirty="0" smtClean="0"/>
              <a:t>Prostituce a další...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cs-CZ" b="1" dirty="0"/>
              <a:t>SOCIÁLNÍ </a:t>
            </a:r>
            <a:r>
              <a:rPr lang="cs-CZ" b="1" dirty="0" smtClean="0"/>
              <a:t>DEVIACE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z lat.</a:t>
            </a:r>
            <a:r>
              <a:rPr lang="cs-CZ" dirty="0" err="1"/>
              <a:t>deviatio</a:t>
            </a:r>
            <a:r>
              <a:rPr lang="cs-CZ" dirty="0"/>
              <a:t>= odchylka, úchylka („z cesty“)</a:t>
            </a:r>
          </a:p>
          <a:p>
            <a:pPr lvl="0"/>
            <a:r>
              <a:rPr lang="cs-CZ" dirty="0"/>
              <a:t>obecně definována jako kterákoliv odchylka od normální struktury, </a:t>
            </a:r>
            <a:r>
              <a:rPr lang="cs-CZ" dirty="0" smtClean="0"/>
              <a:t>funkce</a:t>
            </a:r>
          </a:p>
          <a:p>
            <a:r>
              <a:rPr lang="cs-CZ" dirty="0" smtClean="0"/>
              <a:t>na </a:t>
            </a:r>
            <a:r>
              <a:rPr lang="cs-CZ" dirty="0"/>
              <a:t>rozdíl od </a:t>
            </a:r>
            <a:r>
              <a:rPr lang="cs-CZ" dirty="0" err="1"/>
              <a:t>soc</a:t>
            </a:r>
            <a:r>
              <a:rPr lang="cs-CZ" dirty="0" smtClean="0"/>
              <a:t>. patologie </a:t>
            </a:r>
            <a:r>
              <a:rPr lang="cs-CZ" dirty="0"/>
              <a:t>je tento </a:t>
            </a:r>
            <a:r>
              <a:rPr lang="cs-CZ" u="sng" dirty="0"/>
              <a:t>pojem hodnotově, emocionálně </a:t>
            </a:r>
            <a:r>
              <a:rPr lang="cs-CZ" u="sng" dirty="0" smtClean="0"/>
              <a:t>neutrální</a:t>
            </a:r>
          </a:p>
          <a:p>
            <a:endParaRPr lang="cs-CZ" u="sng" dirty="0" smtClean="0"/>
          </a:p>
          <a:p>
            <a:pPr lvl="0"/>
            <a:r>
              <a:rPr lang="cs-CZ" b="1" dirty="0" smtClean="0"/>
              <a:t>Negativní</a:t>
            </a:r>
            <a:r>
              <a:rPr lang="cs-CZ" dirty="0" smtClean="0"/>
              <a:t> x </a:t>
            </a:r>
            <a:r>
              <a:rPr lang="cs-CZ" b="1" dirty="0" smtClean="0"/>
              <a:t>pozitivní deviace</a:t>
            </a:r>
          </a:p>
          <a:p>
            <a:pPr lvl="0"/>
            <a:endParaRPr lang="cs-CZ" b="1" dirty="0" smtClean="0"/>
          </a:p>
          <a:p>
            <a:pPr lvl="0"/>
            <a:r>
              <a:rPr lang="cs-CZ" b="1" dirty="0" smtClean="0"/>
              <a:t>Konformita, </a:t>
            </a:r>
            <a:r>
              <a:rPr lang="cs-CZ" b="1" dirty="0" err="1" smtClean="0"/>
              <a:t>nonkonformita</a:t>
            </a:r>
            <a:endParaRPr lang="cs-CZ" b="1" dirty="0" smtClean="0"/>
          </a:p>
          <a:p>
            <a:endParaRPr lang="cs-CZ" dirty="0"/>
          </a:p>
          <a:p>
            <a:pPr lvl="0"/>
            <a:r>
              <a:rPr lang="cs-CZ" dirty="0" err="1"/>
              <a:t>soc.deviace</a:t>
            </a:r>
            <a:r>
              <a:rPr lang="cs-CZ" dirty="0"/>
              <a:t>, </a:t>
            </a:r>
            <a:r>
              <a:rPr lang="cs-CZ" dirty="0" err="1"/>
              <a:t>soc.patologie</a:t>
            </a:r>
            <a:r>
              <a:rPr lang="cs-CZ" dirty="0"/>
              <a:t> – relativní </a:t>
            </a:r>
            <a:r>
              <a:rPr lang="cs-CZ" dirty="0" smtClean="0"/>
              <a:t>pojmy (</a:t>
            </a:r>
            <a:r>
              <a:rPr lang="cs-CZ" b="1" dirty="0" smtClean="0"/>
              <a:t>toleranční limit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cs-CZ" b="1" dirty="0" smtClean="0"/>
              <a:t>PŘÍČINY VZNIKU DEVIACE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genetické dispozice</a:t>
            </a:r>
          </a:p>
          <a:p>
            <a:r>
              <a:rPr lang="cs-CZ" dirty="0" smtClean="0"/>
              <a:t>poruchy v ontogenetickém vývoji jedince a jeho osobnosti</a:t>
            </a:r>
          </a:p>
          <a:p>
            <a:r>
              <a:rPr lang="cs-CZ" dirty="0" smtClean="0"/>
              <a:t>rodina (</a:t>
            </a:r>
            <a:r>
              <a:rPr lang="cs-CZ" i="1" dirty="0" smtClean="0"/>
              <a:t>funkční-problémová-dysfunkční-</a:t>
            </a:r>
            <a:r>
              <a:rPr lang="cs-CZ" i="1" dirty="0" err="1" smtClean="0"/>
              <a:t>afunkční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soc</a:t>
            </a:r>
            <a:r>
              <a:rPr lang="cs-CZ" dirty="0" smtClean="0"/>
              <a:t>. skupiny, etnikum</a:t>
            </a:r>
          </a:p>
          <a:p>
            <a:r>
              <a:rPr lang="cs-CZ" dirty="0" smtClean="0"/>
              <a:t>vrstevnické skupiny, party</a:t>
            </a:r>
          </a:p>
          <a:p>
            <a:r>
              <a:rPr lang="cs-CZ" dirty="0" smtClean="0"/>
              <a:t>sociální, socioekonomické problémy</a:t>
            </a:r>
          </a:p>
          <a:p>
            <a:r>
              <a:rPr lang="cs-CZ" dirty="0" smtClean="0"/>
              <a:t>školní a institucionální prostředí</a:t>
            </a:r>
          </a:p>
          <a:p>
            <a:r>
              <a:rPr lang="cs-CZ" dirty="0" smtClean="0"/>
              <a:t>volný čas</a:t>
            </a:r>
          </a:p>
          <a:p>
            <a:endParaRPr lang="cs-CZ" dirty="0" smtClean="0"/>
          </a:p>
          <a:p>
            <a:pPr marL="354013" indent="-354013"/>
            <a:r>
              <a:rPr lang="cs-CZ" b="1" dirty="0" smtClean="0"/>
              <a:t>endogenní x exogenní faktory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1676</Words>
  <Application>Microsoft Office PowerPoint</Application>
  <PresentationFormat>Předvádění na obrazovce (4:3)</PresentationFormat>
  <Paragraphs>332</Paragraphs>
  <Slides>35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8" baseType="lpstr">
      <vt:lpstr>Arial</vt:lpstr>
      <vt:lpstr>Calibri</vt:lpstr>
      <vt:lpstr>Motiv sady Office</vt:lpstr>
      <vt:lpstr> Úvod do sociální patologie  a prevence </vt:lpstr>
      <vt:lpstr>Sociologie jako výchozí bod oboru sociální patologie</vt:lpstr>
      <vt:lpstr>transformace společnosti:  DOBA MODERNÍ</vt:lpstr>
      <vt:lpstr>SOCIÁLNÍ PATOLOGIE</vt:lpstr>
      <vt:lpstr>vztah k ostatním vědním disciplinám: </vt:lpstr>
      <vt:lpstr>Prezentace aplikace PowerPoint</vt:lpstr>
      <vt:lpstr>Sociálně patologické jevy</vt:lpstr>
      <vt:lpstr>SOCIÁLNÍ DEVIACE</vt:lpstr>
      <vt:lpstr>PŘÍČINY VZNIKU DEVIACE</vt:lpstr>
      <vt:lpstr>NORMA, NORMALITA</vt:lpstr>
      <vt:lpstr>Zamyslete se nad postavením následujících jevů ve společnosti a popište jejich funkci, vývoj a případnou proměnu.</vt:lpstr>
      <vt:lpstr>sociální normy</vt:lpstr>
      <vt:lpstr>základní sociální normy</vt:lpstr>
      <vt:lpstr>východiska pojetí normality</vt:lpstr>
      <vt:lpstr>Prezentace aplikace PowerPoint</vt:lpstr>
      <vt:lpstr>INSTITUT SOCIÁLNÍ KONTROLY</vt:lpstr>
      <vt:lpstr>INSTITUT SOCIÁLNÍ KONTROLY</vt:lpstr>
      <vt:lpstr>Prezentace aplikace PowerPoint</vt:lpstr>
      <vt:lpstr>PŘÍSTUPY K DEVIACI</vt:lpstr>
      <vt:lpstr>Prezentace aplikace PowerPoint</vt:lpstr>
      <vt:lpstr>Současné koncepce</vt:lpstr>
      <vt:lpstr>Teorie sociálních deviací</vt:lpstr>
      <vt:lpstr>Ernst Kretschmer – konstituční typologie</vt:lpstr>
      <vt:lpstr>Prezentace aplikace PowerPoint</vt:lpstr>
      <vt:lpstr>Prezentace aplikace PowerPoint</vt:lpstr>
      <vt:lpstr>formy trestu a dohledu</vt:lpstr>
      <vt:lpstr>Prezentace aplikace PowerPoint</vt:lpstr>
      <vt:lpstr>Anomie</vt:lpstr>
      <vt:lpstr>E. Durkheim (Francie, 1858–1917)</vt:lpstr>
      <vt:lpstr>R. K. Merton (1910-2003, USA)</vt:lpstr>
      <vt:lpstr>Merton: Sociální struktura a anomie (s. 132-177) Otázky k četbě:</vt:lpstr>
      <vt:lpstr>Prezentace aplikace PowerPoint</vt:lpstr>
      <vt:lpstr>Prezentace aplikace PowerPoint</vt:lpstr>
      <vt:lpstr>„mýtus amerického snu“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SV4BP_SPAT Úvod do sociální patologie a prevence </dc:title>
  <dc:creator>Ja</dc:creator>
  <cp:lastModifiedBy>lektor</cp:lastModifiedBy>
  <cp:revision>189</cp:revision>
  <dcterms:created xsi:type="dcterms:W3CDTF">2015-09-20T12:37:42Z</dcterms:created>
  <dcterms:modified xsi:type="dcterms:W3CDTF">2019-03-30T11:16:09Z</dcterms:modified>
</cp:coreProperties>
</file>