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79" r:id="rId4"/>
    <p:sldId id="280" r:id="rId5"/>
    <p:sldId id="275" r:id="rId6"/>
    <p:sldId id="276" r:id="rId7"/>
    <p:sldId id="277" r:id="rId8"/>
    <p:sldId id="281" r:id="rId9"/>
    <p:sldId id="282" r:id="rId10"/>
    <p:sldId id="256" r:id="rId11"/>
    <p:sldId id="257" r:id="rId12"/>
    <p:sldId id="264" r:id="rId13"/>
    <p:sldId id="265" r:id="rId14"/>
    <p:sldId id="267" r:id="rId15"/>
    <p:sldId id="268" r:id="rId16"/>
    <p:sldId id="269" r:id="rId17"/>
    <p:sldId id="270" r:id="rId18"/>
    <p:sldId id="258" r:id="rId19"/>
    <p:sldId id="259" r:id="rId20"/>
    <p:sldId id="260" r:id="rId21"/>
    <p:sldId id="283" r:id="rId22"/>
    <p:sldId id="271" r:id="rId23"/>
    <p:sldId id="262" r:id="rId24"/>
    <p:sldId id="284" r:id="rId25"/>
    <p:sldId id="28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0279-9845-44FD-9D53-A55ADB89D203}" type="datetimeFigureOut">
              <a:rPr lang="cs-CZ" smtClean="0"/>
              <a:pPr/>
              <a:t>12.3.2019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9626-617B-4933-9468-F809E6F621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cs-CZ" sz="5400" b="1" dirty="0" smtClean="0"/>
          </a:p>
          <a:p>
            <a:pPr algn="ctr">
              <a:buNone/>
            </a:pPr>
            <a:endParaRPr lang="cs-CZ" sz="5400" b="1" dirty="0" smtClean="0"/>
          </a:p>
          <a:p>
            <a:pPr algn="ctr">
              <a:buNone/>
            </a:pPr>
            <a:r>
              <a:rPr lang="cs-CZ" sz="5400" b="1" dirty="0" smtClean="0"/>
              <a:t>Teorie sociální anomie</a:t>
            </a:r>
            <a:endParaRPr lang="cs-CZ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SOCIALIZACE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= proces začleňování člověka do </a:t>
            </a:r>
            <a:r>
              <a:rPr lang="cs-CZ" dirty="0" smtClean="0"/>
              <a:t>společnosti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celoživotní proces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PRIMÁRNÍ SOCIALIZACE</a:t>
            </a:r>
          </a:p>
          <a:p>
            <a:r>
              <a:rPr lang="cs-CZ" dirty="0" smtClean="0"/>
              <a:t>období dětství (do 3 </a:t>
            </a:r>
            <a:r>
              <a:rPr lang="cs-CZ" dirty="0" smtClean="0"/>
              <a:t>let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b="1" dirty="0" smtClean="0"/>
              <a:t>významní druzí</a:t>
            </a:r>
            <a:r>
              <a:rPr lang="cs-CZ" b="1" dirty="0" smtClean="0"/>
              <a:t>“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základní poznatky o světě</a:t>
            </a:r>
          </a:p>
          <a:p>
            <a:r>
              <a:rPr lang="cs-CZ" dirty="0" smtClean="0"/>
              <a:t>osvojování </a:t>
            </a:r>
            <a:r>
              <a:rPr lang="cs-CZ" dirty="0" smtClean="0"/>
              <a:t>si všeobecných kulturních </a:t>
            </a:r>
            <a:r>
              <a:rPr lang="cs-CZ" b="1" dirty="0" smtClean="0"/>
              <a:t>norem</a:t>
            </a:r>
            <a:r>
              <a:rPr lang="cs-CZ" dirty="0" smtClean="0"/>
              <a:t>, </a:t>
            </a:r>
            <a:r>
              <a:rPr lang="cs-CZ" b="1" dirty="0" smtClean="0"/>
              <a:t>hodnot</a:t>
            </a:r>
            <a:r>
              <a:rPr lang="cs-CZ" dirty="0" smtClean="0"/>
              <a:t>, </a:t>
            </a:r>
            <a:r>
              <a:rPr lang="cs-CZ" b="1" dirty="0" smtClean="0"/>
              <a:t>základních kulturních návyků</a:t>
            </a:r>
          </a:p>
          <a:p>
            <a:r>
              <a:rPr lang="cs-CZ" b="1" dirty="0" err="1" smtClean="0"/>
              <a:t>soc</a:t>
            </a:r>
            <a:r>
              <a:rPr lang="cs-CZ" b="1" dirty="0" smtClean="0"/>
              <a:t>. role </a:t>
            </a:r>
            <a:r>
              <a:rPr lang="cs-CZ" dirty="0" smtClean="0"/>
              <a:t>(gender, spol. status, věk…)</a:t>
            </a:r>
          </a:p>
          <a:p>
            <a:r>
              <a:rPr lang="cs-CZ" b="1" dirty="0" smtClean="0"/>
              <a:t>identita</a:t>
            </a:r>
          </a:p>
          <a:p>
            <a:r>
              <a:rPr lang="cs-CZ" b="1" dirty="0" smtClean="0"/>
              <a:t>mateřský jazyk</a:t>
            </a:r>
          </a:p>
          <a:p>
            <a:r>
              <a:rPr lang="cs-CZ" b="1" dirty="0" smtClean="0"/>
              <a:t>sebekontrola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b="1" dirty="0" err="1" smtClean="0"/>
              <a:t>prosociální</a:t>
            </a:r>
            <a:r>
              <a:rPr lang="cs-CZ" b="1" dirty="0" smtClean="0"/>
              <a:t> chování</a:t>
            </a:r>
          </a:p>
          <a:p>
            <a:endParaRPr lang="cs-CZ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Genderová socializace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= osvojování si genderových rolí prostřednictvím sociálních faktorů (rodina, média, škola… společnost)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(co je to gender??)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Genderová role </a:t>
            </a:r>
            <a:r>
              <a:rPr lang="cs-CZ" dirty="0" smtClean="0"/>
              <a:t>= komplex rozdílných očekávání kladených na příslušníky obou pohlaví</a:t>
            </a: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 proces rozvíjení genderové identity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Dítě získává svůj gender už před narozením</a:t>
            </a:r>
            <a:endParaRPr lang="cs-CZ" b="1" dirty="0"/>
          </a:p>
        </p:txBody>
      </p:sp>
      <p:pic>
        <p:nvPicPr>
          <p:cNvPr id="3" name="Obrázek 2" descr="985-kocarek-monodi-nr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96819"/>
            <a:ext cx="3795886" cy="5061181"/>
          </a:xfrm>
          <a:prstGeom prst="rect">
            <a:avLst/>
          </a:prstGeom>
        </p:spPr>
      </p:pic>
      <p:pic>
        <p:nvPicPr>
          <p:cNvPr id="4" name="Obrázek 3" descr="pfwrdrBXz01_s6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0" y="2000250"/>
            <a:ext cx="485775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8316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8782" y="1"/>
            <a:ext cx="102511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5583" y="0"/>
            <a:ext cx="1009516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Jiná výchova dívek a chlapců</a:t>
            </a:r>
            <a:endParaRPr lang="cs-CZ" b="1" dirty="0"/>
          </a:p>
        </p:txBody>
      </p:sp>
      <p:pic>
        <p:nvPicPr>
          <p:cNvPr id="3" name="Obrázek 2" descr="_vyr_2447ME0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644008" cy="4644008"/>
          </a:xfrm>
          <a:prstGeom prst="rect">
            <a:avLst/>
          </a:prstGeom>
        </p:spPr>
      </p:pic>
      <p:pic>
        <p:nvPicPr>
          <p:cNvPr id="4" name="Obrázek 3" descr="_vyr_1692155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8393" y="1673424"/>
            <a:ext cx="4745607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SEKUNDÁRNÍ SOCIALIZACE</a:t>
            </a:r>
          </a:p>
          <a:p>
            <a:r>
              <a:rPr lang="cs-CZ" dirty="0" smtClean="0"/>
              <a:t>následný proces, který uvádí jedince do nových oblastí objektivního světa společnosti</a:t>
            </a:r>
          </a:p>
          <a:p>
            <a:r>
              <a:rPr lang="cs-CZ" b="1" dirty="0" smtClean="0"/>
              <a:t>„</a:t>
            </a:r>
            <a:r>
              <a:rPr lang="cs-CZ" b="1" dirty="0" smtClean="0"/>
              <a:t>zobecnělý druhý“</a:t>
            </a:r>
          </a:p>
          <a:p>
            <a:r>
              <a:rPr lang="cs-CZ" b="1" dirty="0" smtClean="0"/>
              <a:t>zpřesňuje </a:t>
            </a:r>
            <a:r>
              <a:rPr lang="cs-CZ" b="1" dirty="0" smtClean="0"/>
              <a:t>se pojetí světa</a:t>
            </a:r>
          </a:p>
          <a:p>
            <a:r>
              <a:rPr lang="cs-CZ" dirty="0" smtClean="0"/>
              <a:t>internalizace </a:t>
            </a:r>
            <a:r>
              <a:rPr lang="cs-CZ" b="1" dirty="0" smtClean="0"/>
              <a:t>specializovaného </a:t>
            </a:r>
            <a:r>
              <a:rPr lang="cs-CZ" b="1" dirty="0" smtClean="0"/>
              <a:t>vědění</a:t>
            </a:r>
            <a:endParaRPr lang="cs-CZ" dirty="0" smtClean="0"/>
          </a:p>
          <a:p>
            <a:r>
              <a:rPr lang="cs-CZ" dirty="0" smtClean="0"/>
              <a:t>rodina, škola, vrstevníci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TERCIÁLNÍ SOCIALIZACE</a:t>
            </a:r>
          </a:p>
          <a:p>
            <a:r>
              <a:rPr lang="cs-CZ" dirty="0" smtClean="0"/>
              <a:t>adaptace člověka na nové životní </a:t>
            </a:r>
            <a:r>
              <a:rPr lang="cs-CZ" dirty="0" smtClean="0"/>
              <a:t>okolnosti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Činitelé procesu 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26" name="AutoShape 2" descr="data:image/jpeg;base64,/9j/4AAQSkZJRgABAQAAAQABAAD/2wCEAAkGBxMHBhQRBwgWFRUXFx4ZGBgYGSAfGhwaHB0dFyEYGB0ZHyskIBsxHRgXLTEtJTUrLy4uGyE1ODUuOiotLjcBCgoKDg0OGg8QGjYdHx0tNys1LS0tNS01NTcrLS8tLS0tLTUrLS0tMC0tLisrNy0tNy0tLS8uLS0wLS8vLS03N//AABEIAMIBAwMBIgACEQEDEQH/xAAaAAEAAgMBAAAAAAAAAAAAAAAAAwQBAgUG/8QAOxAAAgIBAgMFBAgGAQUBAAAAAQIAAxEEEgUhMRMiQVFhFDKRklNicYGhsdHSBhUjNEJyMyVSk6LBJP/EABcBAQEBAQAAAAAAAAAAAAAAAAABAgX/xAAeEQEBAQEAAQUBAAAAAAAAAAAAARECEiEiMUFRE//aAAwDAQACEQMRAD8A5sRE6jBERAREQEREBERAREQEREBERAREQEREBERAREQEREBERAREQEREBERAREQEREBERAREQE6ycFH9IXcSqR7VVlVhZ0f3clUIGZygNxwD18+n3z0XF+OLTxdvYNJQ3Z4Su0qWbFYChhltnhkHHlMdW/EHCv0r0WutlRyhIblyBU7Tz8szS2pqcdtWVyMjIIyPMZ8J6XTcUCa7TVvrBsWss2W7hvcPaDb4HFjJ16EH1kmg1Xs4rTi2tR7e1axS1gdUIqZV3uCQN1hQ4zy2gnEnnfxXlrKmqYC2sgnmAQRyPiMw9LV2bXqYN5EEHn05T0/DdS1GqVeI8RW2wV2NWDYO5a21QO2yQGKhiOeAceJm3tmNZUKra+0qrc4e/du7QhTV22QAwUsQQeRJGcx51MeVsQ1uRYhBHUEYP3gzPZN2W7sztzjdjlnyz0zOl/EdgbVoK9SXC1gYLhyhJLGrtF98Anr648J1LrhXwcq2tUBagiNXYpFqsQTW9BJKuNzd7AwVz5S+XpB5k1MKtxrO3ON2DjPlnpmYNZFQYodp5A45E+QPSeq12qFd2pa7Wq2nes101pYGypKhMVg9zaoydwHeHmY1jm3ibC3itY09lqItYdSvYBgQ2M4rCqo64JJI85PNcebt0jJcy1ZfaASVU4GRnnkZGDkc/KS6fhxu0yWNcqq1hrGcnG1Q5bCg90AjpPU8N1q26uu19YAll7W2E3rWEYucKaxh2O1V5kkc/AZlFdanswK2oGGnucAMBi3U2bNvXkRWQT5Ac5PO/A82aHCbmpYDrnBx8ZiypqwDZWQCMjIIyPMZ6ietLdgKtOeMIaiym23t63yRzCIpY7agQBkjBPMjAxJV1tZFQ4jauW1W9la8XbdqNtLEd0KXYZxywOfkH9L+GPGWVmoDtEIyMjIxkeYz4TNlTVHFtZU4zzGOXnz8J6XQalqOIU/zjiSWHc9m1nVlSzYQhawZC5bHIchgEypx/VbtDXU5Bfezn+t2zLkBdpfpzxnAJ6c+s1OruI4URE2EREBERAREQEREBERAREQEREBERAREQEREBERAREQEREBERAREQEREBERAREQEREBERAREQEREBERAREQEREBERAREQEREBERAREQEREBERAREQEREBERAREQEREBERAREQEREBERAREQEREBERAREv8MRdRTdU1YLFN9ZxzDV98qD6pv5eJCyW4KSIXcBFJJOAB1JPLA9ZhlKMQwwRyI9fKehqqT+ZLohWqttWvtQO+uozu3bhz2h22EeSg9QJCtlR019uj0q4qFaV71B7rFgbrARhnJA65A3geAmfIcOJ3tPWms0dtmt06U/0VIdU5E9sqb1RfdJ5qduByPmZP7JVRw9LKFW0pp3cZTAZu37Pc6n3gqk9eXdHhyjzHmonotD2es0tb62itS9jUblRVGGQEWbVAAZHK8wBybBkem4aO10+n1VYViWuvJwCtY/wLHoNqMefLvrHmODE638QaYJal1VaKtq5K1spRXXuuqlCRj3W9N4nJmpdmhERKEREBERAREQEREBERAREQEREBERAREQEREBERATei5tPcHpcqynII6gjxE0iBKmoavUixLCHDbg3juznP25mdJqn0du7S2lTjHLxB8D5j0MhiMFm/X26hmN2oZt4AbJ6gEED7AQMD0mtWtspZDVewKZCEHG0EkkD0JJz9pmrD/8ynH+Tfkv6mRSZBPq9ZZrWB1VxbAwM9APIAch90zZrrLbne3UMWcbXJPNhy5H07q/CV4jIJO2bsNm87d27HhuIAz9uAPgJHEShERAREQEREBERAREQERECzw3SHX69KlfG5sZ8h1Jx44GZfXRV6rTb9Lo9QqhlAsbvIwLBSGKoAjcwepHh5GczTXtpdStlDYZSGB9Rzl3+arWreycOrrL43EFzkBls2qGYhRuVfh4TPW76DocQ4Kmm1nZjQWqvbCsWG9GyN+3OxawQSPXl6yLV8CFV9w09hZQoNLeZNyUlX5e8CzA48QD0Mq38US3VG1OGoths7TcGc97dvPItjBP5zUcYsGlvrAG25tx81beHyh8M7Vz/qPKZk6FluH0Wa59Np+07Rd4FhYbWasEkbNuVU7WwdxI5ZmlqaZOHV2jR3d93XHbLy2Cs5/4eee09MYmlnGSzO6aNFtcENYN2e8MMyrnarEE5IHicYzKVmpL6JKiowjOwPj3wgOf/GPiZZKrrfyequ9O01BZLrEWjaQGKMw3O/I42g7cf9+fBTHFeELpdHY50l1JVwq9qwIsBJB2jYpBAGfEYnOTiDK1BCD+h7vr/UNve+9vDwlZ7N95faMkk9OXM58Yku/KNIku0W+5yPken3E/kfj4SMjacMMGbGIiICIiAiIgSt/aL/s35JIpK39ov+zfkkikgREShERAREQEREBERAREQEREBERAREQEREBERAREQEkWzIxaMjw8x9h8vQ/hI5ulRcZUcvM8h8TA2NPdyrAr0ySBzPgcnryPwPWa9n9dPnX9Zs6oaCptOdwOQvLkGGOZB/y9Okh9nT6ZvkH75i2r6JOz+unzr+sdn9dPnX9ZH7On0zfIP3x7On0zfIP3xvRkSdn9dPnX9Y7P66fOv6yP2dPpm+Qfvj2dPpm+QfvjejItGwnRiv8ApcmLbty7uYA25z7vKQ9n9dPnX9ZH7On0zfIP3x7On0zfIP3xvX4ZEnZ/XT51/WOz+unzr+sj9nT6ZvkH749nT6ZvkH743oyJOz+unzr+sWMleA7HJGSVIYDmRjAPkB4+Mj9nT6ZvkH75izREYNWSCM5ICgcyMEk48PPxkvXSyRINre5ePsOQf0/GbChiO4ufVeY+K5kA0mP+S5R6DJP4DH4zdaUU9WPwX93/AMiXoyE7VvCUp4alr16ht1W/clYNYPMYZs+nP7ZzDqSUIwPLvZY/dvJwfUYm+t1h1VdYxtCVivr1wWOf/b8Jq7WXT4rwVdBSxFOpO1Qd/ZDsskA+/npk4mNf/D/smuZRqNydlY4cD/KtC7Iw8DkD7mB8ZX4lxGrXszNpLFdlA/5hsBChQdvZZxy6Z++TH+ICb9QTpwVuVhtLe4zIa96nHXazA9Mg+gmffisLwmsatdPdqnF7bR7o7NXcAqjHdn/IAkDAJ6HGZqmi0/8AKzbbbcGV1rZQqe+VZuXe93uH1heLp7St9ujLXqFw2/uFlACuybc7hhejAEj7RKQ1n/TmpK53WLZuz/2q64xjx35z6S50i3fwpaaGu7c9hsDVtjmznIFWPBgytu8gufES1xDgSUG9aLLc0gks6AVtghcKwbqd3LlzxORZqu04YtOz3Xd85671RcY9Nn4ybi3FH4lq3ex2Cs24IWJVfQeH4RnQoxETYyBk8hOxbwA18Urp9pBD5G8DkGQsrpjPMhlI9QQfGc/hupGj16WWV7th3AfWAyufTdtJ9BOpof4hNbI2sqDNXZ2iFFRPeUqwO1QDnuHPXuzHXl9CjZoF0qp/MdQyMw3FFTcyKRlS+WXDHl3eoHM45CWtVwZKdVZXTrmZq62sbNQUYVQ4APaHrn7vWU9XrvbdCo1QLWpyFhOSyHntfPMkHofIkeAli3iwfiN1oqOLKjWBnplAmT8I9w0t4V2etsQ6juJX2u/HvIVDIQM9WLoOvIt6SdODVjVvVfr2VkQ2cqgwKioXHmbBzxkY9Bz58q93E+04OKez73JWfPWtSzqmP9nP3KnlN7OKh+JWWio4ek14z0Jp7HPx5x7lY0fChrRadNqDheSbkwbG2s+wAMcHaj+J6DznPSosuSQB5np93ifuzOjpeNPodNUuhRQUY2MWRWy5IwRuUlQFVRyweso6x1t1btpq9qFiVU/4gnO37pZu+qMblT3F3HzPT7h+vwmjubD32z5enoPITWJoIiICIiAiIgTGkDRizthkuV2c84AB3Z6Y5485DJW/tF/2b8kkUkCIiUIiICIiAiIgIiICIiAiIgIiICIiAiIgIiICIiAiIgIiICIiAiIgSt/aL/s35JIpK39qv+zfkkikgREShERAREQEREBERAREQEREBERAREQEREBERAREQEREBERAsaDSNrtYtVJALHAJ6dM88A+UuV8De519m1VTqzFdysdqkKXw2VBHdVscj0kPA9Uui4tXZf7qkk8s+BHT75a4Zxpq9dWdVtWtCzbUrVRuKMgJVFG48wOeeWZjry+hXbhLsqnSWpcGcVjsyeTtkgEOFIzg8+nIzFvCmWotRqK7dpAYVsSVLHaM5AyMkDK5GSOfOX9JxwLVU16gNVZkqiqi2IwKlsIAosAJAOOYPpzr02UcPosFOpa02KEwFKYTersSTnv4QAYyBknPhJvStL+FNSpVtZSdj7Xwx/ps3d7/AHeYyuMruHKSfyBu3rRddSxsAKgM/NTk7udfTun9JNxTXV6jROH1fbuSOzZqgtiAHJ7Szq3d5Yywzz5YmNNxOurimlsLHFVIRuWe8A/h4jvCN6waXcFF+oQcI1K2IzrXuLcw7ZI3DaCBgHmAfdPTpK9fCe21CJptfS7O20BS3LkTk5QcuXrOhw3jS5oOtIQ1Xq5FaBVdfFitYA3rzwfEN8c0cRSriFNmo4ktgR8kLQEIGCM91Rnw5esm9QUauDl7q9mpSxHtSstW2dpc4GQwBGRnBxjkZzrl2XMAOhI658fPAz+E7PDtXTwootWpNmbqXdthUKlTbuWTksc/h6zjXtvuYr0JJ+Jm5uo0iImgiIgIiICIiAiIgIiICIiAiIgIiICIiAiIgIiICIiAiIgIiICIiAiIgIiIC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xMHBhQRBwgWFRUXFx4ZGBgYGSAfGhwaHB0dFyEYGB0ZHyskIBsxHRgXLTEtJTUrLy4uGyE1ODUuOiotLjcBCgoKDg0OGg8QGjYdHx0tNys1LS0tNS01NTcrLS8tLS0tLTUrLS0tMC0tLisrNy0tNy0tLS8uLS0wLS8vLS03N//AABEIAMIBAwMBIgACEQEDEQH/xAAaAAEAAgMBAAAAAAAAAAAAAAAAAwQBAgUG/8QAOxAAAgIBAgMFBAgGAQUBAAAAAQIAAxEEEgUhMRMiQVFhFDKRklNicYGhsdHSBhUjNEJyMyVSk6LBJP/EABcBAQEBAQAAAAAAAAAAAAAAAAABAgX/xAAeEQEBAQEAAQUBAAAAAAAAAAAAARECEiEiMUFRE//aAAwDAQACEQMRAD8A5sRE6jBERAREQEREBERAREQEREBERAREQEREBERAREQEREBERAREQEREBERAREQEREBERAREQE6ycFH9IXcSqR7VVlVhZ0f3clUIGZygNxwD18+n3z0XF+OLTxdvYNJQ3Z4Su0qWbFYChhltnhkHHlMdW/EHCv0r0WutlRyhIblyBU7Tz8szS2pqcdtWVyMjIIyPMZ8J6XTcUCa7TVvrBsWss2W7hvcPaDb4HFjJ16EH1kmg1Xs4rTi2tR7e1axS1gdUIqZV3uCQN1hQ4zy2gnEnnfxXlrKmqYC2sgnmAQRyPiMw9LV2bXqYN5EEHn05T0/DdS1GqVeI8RW2wV2NWDYO5a21QO2yQGKhiOeAceJm3tmNZUKra+0qrc4e/du7QhTV22QAwUsQQeRJGcx51MeVsQ1uRYhBHUEYP3gzPZN2W7sztzjdjlnyz0zOl/EdgbVoK9SXC1gYLhyhJLGrtF98Anr648J1LrhXwcq2tUBagiNXYpFqsQTW9BJKuNzd7AwVz5S+XpB5k1MKtxrO3ON2DjPlnpmYNZFQYodp5A45E+QPSeq12qFd2pa7Wq2nes101pYGypKhMVg9zaoydwHeHmY1jm3ibC3itY09lqItYdSvYBgQ2M4rCqo64JJI85PNcebt0jJcy1ZfaASVU4GRnnkZGDkc/KS6fhxu0yWNcqq1hrGcnG1Q5bCg90AjpPU8N1q26uu19YAll7W2E3rWEYucKaxh2O1V5kkc/AZlFdanswK2oGGnucAMBi3U2bNvXkRWQT5Ac5PO/A82aHCbmpYDrnBx8ZiypqwDZWQCMjIIyPMZ6ietLdgKtOeMIaiym23t63yRzCIpY7agQBkjBPMjAxJV1tZFQ4jauW1W9la8XbdqNtLEd0KXYZxywOfkH9L+GPGWVmoDtEIyMjIxkeYz4TNlTVHFtZU4zzGOXnz8J6XQalqOIU/zjiSWHc9m1nVlSzYQhawZC5bHIchgEypx/VbtDXU5Bfezn+t2zLkBdpfpzxnAJ6c+s1OruI4URE2EREBERAREQEREBERAREQEREBERAREQEREBERAREQEREBERAREQEREBERAREQEREBERAREQEREBERAREQEREBERAREQEREBERAREQEREBERAREQEREBERAREQEREBERAREQEREBERAREQEREBERAREv8MRdRTdU1YLFN9ZxzDV98qD6pv5eJCyW4KSIXcBFJJOAB1JPLA9ZhlKMQwwRyI9fKehqqT+ZLohWqttWvtQO+uozu3bhz2h22EeSg9QJCtlR019uj0q4qFaV71B7rFgbrARhnJA65A3geAmfIcOJ3tPWms0dtmt06U/0VIdU5E9sqb1RfdJ5qduByPmZP7JVRw9LKFW0pp3cZTAZu37Pc6n3gqk9eXdHhyjzHmonotD2es0tb62itS9jUblRVGGQEWbVAAZHK8wBybBkem4aO10+n1VYViWuvJwCtY/wLHoNqMefLvrHmODE638QaYJal1VaKtq5K1spRXXuuqlCRj3W9N4nJmpdmhERKEREBERAREQEREBERAREQEREBERAREQEREBERATei5tPcHpcqynII6gjxE0iBKmoavUixLCHDbg3juznP25mdJqn0du7S2lTjHLxB8D5j0MhiMFm/X26hmN2oZt4AbJ6gEED7AQMD0mtWtspZDVewKZCEHG0EkkD0JJz9pmrD/8ynH+Tfkv6mRSZBPq9ZZrWB1VxbAwM9APIAch90zZrrLbne3UMWcbXJPNhy5H07q/CV4jIJO2bsNm87d27HhuIAz9uAPgJHEShERAREQEREBERAREQERECzw3SHX69KlfG5sZ8h1Jx44GZfXRV6rTb9Lo9QqhlAsbvIwLBSGKoAjcwepHh5GczTXtpdStlDYZSGB9Rzl3+arWreycOrrL43EFzkBls2qGYhRuVfh4TPW76DocQ4Kmm1nZjQWqvbCsWG9GyN+3OxawQSPXl6yLV8CFV9w09hZQoNLeZNyUlX5e8CzA48QD0Mq38US3VG1OGoths7TcGc97dvPItjBP5zUcYsGlvrAG25tx81beHyh8M7Vz/qPKZk6FluH0Wa59Np+07Rd4FhYbWasEkbNuVU7WwdxI5ZmlqaZOHV2jR3d93XHbLy2Cs5/4eee09MYmlnGSzO6aNFtcENYN2e8MMyrnarEE5IHicYzKVmpL6JKiowjOwPj3wgOf/GPiZZKrrfyequ9O01BZLrEWjaQGKMw3O/I42g7cf9+fBTHFeELpdHY50l1JVwq9qwIsBJB2jYpBAGfEYnOTiDK1BCD+h7vr/UNve+9vDwlZ7N95faMkk9OXM58Yku/KNIku0W+5yPken3E/kfj4SMjacMMGbGIiICIiAiIgSt/aL/s35JIpK39ov+zfkkikgREShERAREQEREBERAREQEREBERAREQEREBERAREQEkWzIxaMjw8x9h8vQ/hI5ulRcZUcvM8h8TA2NPdyrAr0ySBzPgcnryPwPWa9n9dPnX9Zs6oaCptOdwOQvLkGGOZB/y9Okh9nT6ZvkH75i2r6JOz+unzr+sdn9dPnX9ZH7On0zfIP3x7On0zfIP3xvRkSdn9dPnX9Y7P66fOv6yP2dPpm+Qfvj2dPpm+QfvjejItGwnRiv8ApcmLbty7uYA25z7vKQ9n9dPnX9ZH7On0zfIP3x7On0zfIP3xvX4ZEnZ/XT51/WOz+unzr+sj9nT6ZvkH749nT6ZvkH743oyJOz+unzr+sWMleA7HJGSVIYDmRjAPkB4+Mj9nT6ZvkH75izREYNWSCM5ICgcyMEk48PPxkvXSyRINre5ePsOQf0/GbChiO4ufVeY+K5kA0mP+S5R6DJP4DH4zdaUU9WPwX93/AMiXoyE7VvCUp4alr16ht1W/clYNYPMYZs+nP7ZzDqSUIwPLvZY/dvJwfUYm+t1h1VdYxtCVivr1wWOf/b8Jq7WXT4rwVdBSxFOpO1Qd/ZDsskA+/npk4mNf/D/smuZRqNydlY4cD/KtC7Iw8DkD7mB8ZX4lxGrXszNpLFdlA/5hsBChQdvZZxy6Z++TH+ICb9QTpwVuVhtLe4zIa96nHXazA9Mg+gmffisLwmsatdPdqnF7bR7o7NXcAqjHdn/IAkDAJ6HGZqmi0/8AKzbbbcGV1rZQqe+VZuXe93uH1heLp7St9ujLXqFw2/uFlACuybc7hhejAEj7RKQ1n/TmpK53WLZuz/2q64xjx35z6S50i3fwpaaGu7c9hsDVtjmznIFWPBgytu8gufES1xDgSUG9aLLc0gks6AVtghcKwbqd3LlzxORZqu04YtOz3Xd85671RcY9Nn4ybi3FH4lq3ex2Cs24IWJVfQeH4RnQoxETYyBk8hOxbwA18Urp9pBD5G8DkGQsrpjPMhlI9QQfGc/hupGj16WWV7th3AfWAyufTdtJ9BOpof4hNbI2sqDNXZ2iFFRPeUqwO1QDnuHPXuzHXl9CjZoF0qp/MdQyMw3FFTcyKRlS+WXDHl3eoHM45CWtVwZKdVZXTrmZq62sbNQUYVQ4APaHrn7vWU9XrvbdCo1QLWpyFhOSyHntfPMkHofIkeAli3iwfiN1oqOLKjWBnplAmT8I9w0t4V2etsQ6juJX2u/HvIVDIQM9WLoOvIt6SdODVjVvVfr2VkQ2cqgwKioXHmbBzxkY9Bz58q93E+04OKez73JWfPWtSzqmP9nP3KnlN7OKh+JWWio4ek14z0Jp7HPx5x7lY0fChrRadNqDheSbkwbG2s+wAMcHaj+J6DznPSosuSQB5np93ifuzOjpeNPodNUuhRQUY2MWRWy5IwRuUlQFVRyweso6x1t1btpq9qFiVU/4gnO37pZu+qMblT3F3HzPT7h+vwmjubD32z5enoPITWJoIiICIiAiIgTGkDRizthkuV2c84AB3Z6Y5485DJW/tF/2b8kkUkCIiUIiICIiAiIgIiICIiAiIgIiICIiAiIgIiICIiAiIgIiICIiAiIgSt/aL/s35JIpK39qv+zfkkikgREShERAREQEREBERAREQEREBERAREQEREBERAREQEREBERAsaDSNrtYtVJALHAJ6dM88A+UuV8De519m1VTqzFdysdqkKXw2VBHdVscj0kPA9Uui4tXZf7qkk8s+BHT75a4Zxpq9dWdVtWtCzbUrVRuKMgJVFG48wOeeWZjry+hXbhLsqnSWpcGcVjsyeTtkgEOFIzg8+nIzFvCmWotRqK7dpAYVsSVLHaM5AyMkDK5GSOfOX9JxwLVU16gNVZkqiqi2IwKlsIAosAJAOOYPpzr02UcPosFOpa02KEwFKYTersSTnv4QAYyBknPhJvStL+FNSpVtZSdj7Xwx/ps3d7/AHeYyuMruHKSfyBu3rRddSxsAKgM/NTk7udfTun9JNxTXV6jROH1fbuSOzZqgtiAHJ7Szq3d5Yywzz5YmNNxOurimlsLHFVIRuWe8A/h4jvCN6waXcFF+oQcI1K2IzrXuLcw7ZI3DaCBgHmAfdPTpK9fCe21CJptfS7O20BS3LkTk5QcuXrOhw3jS5oOtIQ1Xq5FaBVdfFitYA3rzwfEN8c0cRSriFNmo4ktgR8kLQEIGCM91Rnw5esm9QUauDl7q9mpSxHtSstW2dpc4GQwBGRnBxjkZzrl2XMAOhI658fPAz+E7PDtXTwootWpNmbqXdthUKlTbuWTksc/h6zjXtvuYr0JJ+Jm5uo0iImgiIgIiICIiAiIgIiICIiAiIgIiICIiAiIgIiICIiAiIgIiICIiAiIgIiICIiAiIgIiICIiAiIgIiICIi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images.slideplayer.cz/11/3306089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 err="1" smtClean="0"/>
              <a:t>Merton</a:t>
            </a:r>
            <a:r>
              <a:rPr lang="cs-CZ" sz="2800" b="1" dirty="0" smtClean="0"/>
              <a:t>: Sociální struktura a anomie (s. 132-177)</a:t>
            </a:r>
            <a:br>
              <a:rPr lang="cs-CZ" sz="2800" b="1" dirty="0" smtClean="0"/>
            </a:br>
            <a:r>
              <a:rPr lang="cs-CZ" sz="2800" b="1" dirty="0" smtClean="0"/>
              <a:t>Otázky k četbě: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/>
          <a:lstStyle/>
          <a:p>
            <a:r>
              <a:rPr lang="cs-CZ" dirty="0" smtClean="0"/>
              <a:t>Vysvětlete, co to jsou podle </a:t>
            </a:r>
            <a:r>
              <a:rPr lang="cs-CZ" dirty="0" err="1" smtClean="0"/>
              <a:t>Mertona</a:t>
            </a:r>
            <a:r>
              <a:rPr lang="cs-CZ" dirty="0" smtClean="0"/>
              <a:t> kulturně definované cíle.</a:t>
            </a:r>
          </a:p>
          <a:p>
            <a:r>
              <a:rPr lang="cs-CZ" dirty="0" smtClean="0"/>
              <a:t>Vysvětlete, co to jsou podle </a:t>
            </a:r>
            <a:r>
              <a:rPr lang="cs-CZ" dirty="0" err="1" smtClean="0"/>
              <a:t>Mertona</a:t>
            </a:r>
            <a:r>
              <a:rPr lang="cs-CZ" dirty="0" smtClean="0"/>
              <a:t> institucionalizované normy a způsoby chování?</a:t>
            </a:r>
          </a:p>
          <a:p>
            <a:r>
              <a:rPr lang="cs-CZ" dirty="0" smtClean="0"/>
              <a:t>Jak </a:t>
            </a:r>
            <a:r>
              <a:rPr lang="cs-CZ" dirty="0" err="1" smtClean="0"/>
              <a:t>Merton</a:t>
            </a:r>
            <a:r>
              <a:rPr lang="cs-CZ" dirty="0" smtClean="0"/>
              <a:t> popisuje stabilní společnosti?</a:t>
            </a:r>
          </a:p>
          <a:p>
            <a:r>
              <a:rPr lang="cs-CZ" dirty="0" smtClean="0"/>
              <a:t>Co podle </a:t>
            </a:r>
            <a:r>
              <a:rPr lang="cs-CZ" dirty="0" err="1" smtClean="0"/>
              <a:t>Mertona</a:t>
            </a:r>
            <a:r>
              <a:rPr lang="cs-CZ" dirty="0" smtClean="0"/>
              <a:t> vede k deviantnímu chování?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I. Bláha: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„sociální dědičnost“</a:t>
            </a:r>
          </a:p>
          <a:p>
            <a:endParaRPr lang="cs-CZ" sz="3800" dirty="0"/>
          </a:p>
          <a:p>
            <a:r>
              <a:rPr lang="cs-CZ" b="1" i="1" dirty="0" smtClean="0"/>
              <a:t>nesocializované děti </a:t>
            </a:r>
            <a:r>
              <a:rPr lang="cs-CZ" dirty="0" smtClean="0"/>
              <a:t>(„vlčí děti“) – příklady extrémní izolace</a:t>
            </a:r>
          </a:p>
          <a:p>
            <a:endParaRPr lang="cs-CZ" sz="4200" dirty="0" smtClean="0"/>
          </a:p>
          <a:p>
            <a:pPr marL="514350" indent="-514350">
              <a:buFont typeface="+mj-lt"/>
              <a:buAutoNum type="arabicParenR" startAt="2"/>
            </a:pPr>
            <a:endParaRPr lang="cs-CZ" dirty="0"/>
          </a:p>
        </p:txBody>
      </p:sp>
      <p:sp>
        <p:nvSpPr>
          <p:cNvPr id="15362" name="AutoShape 2" descr="Amala a Kamala - prvnÃ­ &quot;vlÄÃ­ dÄt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4" name="Picture 4" descr="DÃ­vky se nikdy neusmÃ¡ly a jedinou emoci, kterou projevovaly byl strach z lidÃ­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357430"/>
            <a:ext cx="4063947" cy="4300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FÁZE 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fáze sociability</a:t>
            </a:r>
          </a:p>
          <a:p>
            <a:r>
              <a:rPr lang="cs-CZ" dirty="0" smtClean="0"/>
              <a:t>personalizace</a:t>
            </a:r>
          </a:p>
          <a:p>
            <a:r>
              <a:rPr lang="cs-CZ" dirty="0" smtClean="0"/>
              <a:t>profesionalizace</a:t>
            </a:r>
          </a:p>
          <a:p>
            <a:r>
              <a:rPr lang="cs-CZ" dirty="0" smtClean="0"/>
              <a:t>společenská angažovanost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PORUCHY 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708660" lvl="1" indent="-342900">
              <a:buFont typeface="+mj-lt"/>
              <a:buAutoNum type="arabicPeriod"/>
            </a:pPr>
            <a:r>
              <a:rPr lang="cs-CZ" b="1" dirty="0" err="1" smtClean="0"/>
              <a:t>disociální</a:t>
            </a:r>
            <a:r>
              <a:rPr lang="cs-CZ" b="1" dirty="0" smtClean="0"/>
              <a:t> chování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b="1" dirty="0" smtClean="0"/>
              <a:t>asociální </a:t>
            </a:r>
            <a:r>
              <a:rPr lang="cs-CZ" b="1" smtClean="0"/>
              <a:t>chování </a:t>
            </a:r>
            <a:endParaRPr lang="cs-CZ" b="1" smtClean="0"/>
          </a:p>
          <a:p>
            <a:pPr marL="708660" lvl="1" indent="-342900">
              <a:buFont typeface="+mj-lt"/>
              <a:buAutoNum type="arabicPeriod"/>
            </a:pPr>
            <a:r>
              <a:rPr lang="cs-CZ" b="1" smtClean="0"/>
              <a:t>antisociální </a:t>
            </a:r>
            <a:r>
              <a:rPr lang="cs-CZ" b="1" dirty="0" smtClean="0"/>
              <a:t>chování </a:t>
            </a:r>
            <a:r>
              <a:rPr lang="cs-CZ" dirty="0" smtClean="0"/>
              <a:t>(kriminální 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RESOCIALIZACE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254000">
              <a:buNone/>
            </a:pPr>
            <a:r>
              <a:rPr lang="cs-CZ" b="1" dirty="0" smtClean="0"/>
              <a:t>= proces nápravy, změna vadné socializace, </a:t>
            </a:r>
            <a:r>
              <a:rPr lang="cs-CZ" b="1" dirty="0" err="1" smtClean="0"/>
              <a:t>znovuzapojení</a:t>
            </a:r>
            <a:r>
              <a:rPr lang="cs-CZ" b="1" dirty="0" smtClean="0"/>
              <a:t> člověka do společnosti</a:t>
            </a:r>
          </a:p>
          <a:p>
            <a:r>
              <a:rPr lang="cs-CZ" dirty="0" smtClean="0"/>
              <a:t>rozpad dosud přijímaných hodnot a vzorců chování, po němž následuje přijetí odlišných nových hodnot a vzorců chování</a:t>
            </a:r>
          </a:p>
          <a:p>
            <a:endParaRPr lang="cs-CZ" dirty="0"/>
          </a:p>
          <a:p>
            <a:r>
              <a:rPr lang="cs-CZ" dirty="0" smtClean="0"/>
              <a:t>součástí je </a:t>
            </a:r>
            <a:r>
              <a:rPr lang="cs-CZ" b="1" dirty="0" smtClean="0"/>
              <a:t>REEDUKACE</a:t>
            </a:r>
            <a:r>
              <a:rPr lang="cs-CZ" dirty="0" smtClean="0"/>
              <a:t> (převýchova)</a:t>
            </a:r>
          </a:p>
          <a:p>
            <a:pPr>
              <a:buNone/>
            </a:pPr>
            <a:r>
              <a:rPr lang="cs-CZ" dirty="0" smtClean="0"/>
              <a:t>= snaha pomocí pedagogických metod měnit a rozvíjet osobnost člověka společensky žádoucím směrem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5400" b="1" dirty="0" smtClean="0"/>
              <a:t>Kým je utvářena sociální realita??</a:t>
            </a:r>
            <a:endParaRPr lang="cs-CZ" sz="5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Sociální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konstruktivisus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Peter Berger a Thomas </a:t>
            </a:r>
            <a:r>
              <a:rPr lang="cs-CZ" b="1" dirty="0" err="1" smtClean="0"/>
              <a:t>Luckmann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8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1967 </a:t>
            </a:r>
            <a:r>
              <a:rPr lang="cs-CZ" i="1" dirty="0" smtClean="0"/>
              <a:t>Sociální konstrukce reality</a:t>
            </a:r>
          </a:p>
          <a:p>
            <a:endParaRPr lang="cs-CZ" sz="1800" dirty="0" smtClean="0"/>
          </a:p>
          <a:p>
            <a:r>
              <a:rPr lang="cs-CZ" b="1" dirty="0" smtClean="0"/>
              <a:t>Sociální konstrukce reality</a:t>
            </a:r>
            <a:r>
              <a:rPr lang="cs-CZ" dirty="0" smtClean="0"/>
              <a:t>: čl. není jen interpretem </a:t>
            </a:r>
            <a:r>
              <a:rPr lang="cs-CZ" dirty="0" err="1" smtClean="0"/>
              <a:t>soc</a:t>
            </a:r>
            <a:r>
              <a:rPr lang="cs-CZ" dirty="0" smtClean="0"/>
              <a:t>. skutečnosti, ale také jeho tvůrcem</a:t>
            </a:r>
          </a:p>
          <a:p>
            <a:r>
              <a:rPr lang="cs-CZ" b="1" dirty="0" err="1" smtClean="0"/>
              <a:t>externalizace</a:t>
            </a:r>
            <a:r>
              <a:rPr lang="cs-CZ" b="1" dirty="0" smtClean="0"/>
              <a:t>   </a:t>
            </a:r>
            <a:r>
              <a:rPr lang="cs-CZ" b="1" dirty="0" smtClean="0"/>
              <a:t>- </a:t>
            </a:r>
            <a:r>
              <a:rPr lang="cs-CZ" b="1" dirty="0" smtClean="0"/>
              <a:t>objektivizace  </a:t>
            </a:r>
            <a:r>
              <a:rPr lang="cs-CZ" b="1" dirty="0" smtClean="0"/>
              <a:t>-  </a:t>
            </a:r>
            <a:r>
              <a:rPr lang="cs-CZ" b="1" dirty="0" smtClean="0"/>
              <a:t>internalizace </a:t>
            </a:r>
          </a:p>
          <a:p>
            <a:endParaRPr lang="cs-CZ" sz="1400" dirty="0" smtClean="0"/>
          </a:p>
          <a:p>
            <a:r>
              <a:rPr lang="cs-CZ" dirty="0" smtClean="0"/>
              <a:t>zájem o každodenní život a jeho aktéry</a:t>
            </a:r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14752"/>
            <a:ext cx="2214578" cy="2910588"/>
          </a:xfrm>
          <a:prstGeom prst="rect">
            <a:avLst/>
          </a:prstGeom>
          <a:noFill/>
        </p:spPr>
      </p:pic>
      <p:pic>
        <p:nvPicPr>
          <p:cNvPr id="5" name="Picture 6" descr="Výsledek obrázku pro Luckm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224997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Popište, jak </a:t>
            </a:r>
            <a:r>
              <a:rPr lang="cs-CZ" dirty="0" err="1" smtClean="0"/>
              <a:t>Merton</a:t>
            </a:r>
            <a:r>
              <a:rPr lang="cs-CZ" dirty="0" smtClean="0"/>
              <a:t> charakterizuje tzv. </a:t>
            </a:r>
            <a:r>
              <a:rPr lang="cs-CZ" b="1" dirty="0" smtClean="0"/>
              <a:t>americký sen.</a:t>
            </a:r>
          </a:p>
          <a:p>
            <a:pPr lvl="0"/>
            <a:r>
              <a:rPr lang="cs-CZ" dirty="0" smtClean="0"/>
              <a:t>Co je hlavním cílem v rámci vize amerického snu?</a:t>
            </a:r>
          </a:p>
          <a:p>
            <a:pPr lvl="0"/>
            <a:r>
              <a:rPr lang="cs-CZ" dirty="0" smtClean="0"/>
              <a:t>Je americký sen dosažitelný pro všechny?</a:t>
            </a:r>
          </a:p>
          <a:p>
            <a:pPr lvl="0"/>
            <a:r>
              <a:rPr lang="cs-CZ" dirty="0" smtClean="0"/>
              <a:t>Jaké povinnosti americký sen lidem klade?</a:t>
            </a:r>
          </a:p>
          <a:p>
            <a:pPr lvl="0"/>
            <a:r>
              <a:rPr lang="cs-CZ" dirty="0" smtClean="0"/>
              <a:t>Jaké problémy z amerického snu vyplívají?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V jakém kontextu </a:t>
            </a:r>
            <a:r>
              <a:rPr lang="cs-CZ" dirty="0" err="1" smtClean="0"/>
              <a:t>Meton</a:t>
            </a:r>
            <a:r>
              <a:rPr lang="cs-CZ" dirty="0" smtClean="0"/>
              <a:t> hovoří o tzv. individuálních typech adaptace?</a:t>
            </a:r>
          </a:p>
          <a:p>
            <a:pPr lvl="0"/>
            <a:r>
              <a:rPr lang="cs-CZ" dirty="0" smtClean="0"/>
              <a:t>Jaké typy individuální adaptace </a:t>
            </a:r>
            <a:r>
              <a:rPr lang="cs-CZ" dirty="0" err="1" smtClean="0"/>
              <a:t>Merton</a:t>
            </a:r>
            <a:r>
              <a:rPr lang="cs-CZ" dirty="0" smtClean="0"/>
              <a:t> popisuje? Vyjmenujte je.</a:t>
            </a:r>
          </a:p>
          <a:p>
            <a:pPr lvl="0"/>
            <a:r>
              <a:rPr lang="cs-CZ" dirty="0" smtClean="0"/>
              <a:t>Který typ adaptace je nejběžnější?</a:t>
            </a:r>
          </a:p>
          <a:p>
            <a:r>
              <a:rPr lang="cs-CZ" dirty="0" smtClean="0"/>
              <a:t>Který typ adaptace je nejméně běžný?</a:t>
            </a:r>
          </a:p>
          <a:p>
            <a:pPr lvl="0"/>
            <a:r>
              <a:rPr lang="cs-CZ" dirty="0" smtClean="0"/>
              <a:t>Vysvětlete tyto typy adaptace: </a:t>
            </a:r>
            <a:r>
              <a:rPr lang="cs-CZ" u="sng" dirty="0" smtClean="0"/>
              <a:t>konformita</a:t>
            </a:r>
            <a:r>
              <a:rPr lang="cs-CZ" dirty="0" smtClean="0"/>
              <a:t>, </a:t>
            </a:r>
            <a:r>
              <a:rPr lang="cs-CZ" u="sng" dirty="0" smtClean="0"/>
              <a:t>inovace, </a:t>
            </a:r>
            <a:r>
              <a:rPr lang="cs-CZ" u="sng" dirty="0" err="1" smtClean="0"/>
              <a:t>ritualismus</a:t>
            </a:r>
            <a:r>
              <a:rPr lang="cs-CZ" dirty="0" smtClean="0"/>
              <a:t>, </a:t>
            </a:r>
            <a:r>
              <a:rPr lang="cs-CZ" u="sng" dirty="0" smtClean="0"/>
              <a:t>únik</a:t>
            </a:r>
            <a:r>
              <a:rPr lang="cs-CZ" dirty="0" smtClean="0"/>
              <a:t>, </a:t>
            </a:r>
            <a:r>
              <a:rPr lang="cs-CZ" u="sng" dirty="0" smtClean="0"/>
              <a:t>rebelie.</a:t>
            </a:r>
            <a:endParaRPr lang="cs-CZ" dirty="0" smtClean="0"/>
          </a:p>
          <a:p>
            <a:pPr lvl="0"/>
            <a:r>
              <a:rPr lang="cs-CZ" dirty="0" smtClean="0"/>
              <a:t>Uveďte reálné příklady náležející k těmto typům adaptace.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Anomie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 řečtiny – stav </a:t>
            </a:r>
            <a:r>
              <a:rPr lang="cs-CZ" dirty="0" err="1" smtClean="0"/>
              <a:t>bezzákonosti</a:t>
            </a:r>
            <a:endParaRPr lang="cs-CZ" dirty="0" smtClean="0"/>
          </a:p>
          <a:p>
            <a:endParaRPr lang="cs-CZ" dirty="0" smtClean="0"/>
          </a:p>
          <a:p>
            <a:pPr algn="just">
              <a:buNone/>
            </a:pPr>
            <a:r>
              <a:rPr lang="cs-CZ" dirty="0" smtClean="0"/>
              <a:t>užší pojetí: </a:t>
            </a:r>
          </a:p>
          <a:p>
            <a:pPr algn="just"/>
            <a:r>
              <a:rPr lang="cs-CZ" b="1" dirty="0" smtClean="0"/>
              <a:t>Stav společnosti, kdy přestávají platit zákony jako jasné, přesné a adekvátně nastavené právní normy. V důsledku toho bývá společnost ohrožena chaosem a třeba i zvýšenou mírou kriminality.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širší pojetí: </a:t>
            </a:r>
          </a:p>
          <a:p>
            <a:pPr algn="just"/>
            <a:r>
              <a:rPr lang="cs-CZ" b="1" dirty="0" smtClean="0"/>
              <a:t>1. stav bezzákonnosti nejen v právním, ale hlavně v morálním slova smyslu; stav, kdy přestávají platit jakoby samozřejmá a obecně uznávaná pravidla soužití;</a:t>
            </a:r>
          </a:p>
          <a:p>
            <a:pPr algn="just"/>
            <a:r>
              <a:rPr lang="cs-CZ" b="1" dirty="0" smtClean="0"/>
              <a:t>2. rozpad tradičních referenčních skupin, oslabení jejich soudržnosti, rozpad orientačních hodnotových a normativních systémů.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→ rovina sociální a psychologická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příčiny anomie</a:t>
            </a:r>
          </a:p>
          <a:p>
            <a:r>
              <a:rPr lang="cs-CZ" dirty="0" smtClean="0"/>
              <a:t>důsledky anomie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E. </a:t>
            </a:r>
            <a:r>
              <a:rPr lang="cs-CZ" b="1" dirty="0" err="1" smtClean="0"/>
              <a:t>Durkheim</a:t>
            </a:r>
            <a:r>
              <a:rPr lang="cs-CZ" b="1" dirty="0" smtClean="0"/>
              <a:t> </a:t>
            </a:r>
            <a:r>
              <a:rPr lang="cs-CZ" dirty="0" smtClean="0"/>
              <a:t>(Francie, 1858–1917)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4286280" cy="535785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zasloužil se o definitivní ustavení sociologie jako samostatné vědní disciplíny</a:t>
            </a:r>
          </a:p>
          <a:p>
            <a:endParaRPr lang="cs-CZ" dirty="0" smtClean="0"/>
          </a:p>
          <a:p>
            <a:r>
              <a:rPr lang="cs-CZ" b="1" dirty="0" smtClean="0"/>
              <a:t>sociální fakta</a:t>
            </a:r>
          </a:p>
          <a:p>
            <a:endParaRPr lang="cs-CZ" dirty="0" smtClean="0"/>
          </a:p>
          <a:p>
            <a:r>
              <a:rPr lang="cs-CZ" dirty="0" smtClean="0"/>
              <a:t>nastupující </a:t>
            </a:r>
            <a:r>
              <a:rPr lang="cs-CZ" b="1" dirty="0" smtClean="0"/>
              <a:t>moderní doba </a:t>
            </a:r>
            <a:r>
              <a:rPr lang="cs-CZ" dirty="0" smtClean="0"/>
              <a:t> – období změn, narušení sociální solidarity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anomie</a:t>
            </a:r>
            <a:r>
              <a:rPr lang="cs-CZ" dirty="0" smtClean="0"/>
              <a:t> = stav </a:t>
            </a:r>
            <a:r>
              <a:rPr lang="cs-CZ" dirty="0" err="1" smtClean="0"/>
              <a:t>bezzákonosti</a:t>
            </a:r>
            <a:r>
              <a:rPr lang="cs-CZ" dirty="0" smtClean="0"/>
              <a:t>, </a:t>
            </a:r>
            <a:r>
              <a:rPr lang="cs-CZ" dirty="0" err="1" smtClean="0"/>
              <a:t>beznormovosti</a:t>
            </a:r>
            <a:r>
              <a:rPr lang="cs-CZ" dirty="0" smtClean="0"/>
              <a:t> společnosti</a:t>
            </a:r>
          </a:p>
          <a:p>
            <a:r>
              <a:rPr lang="cs-CZ" dirty="0" smtClean="0"/>
              <a:t>při velkých společenských změnách → hrozba chaosu, egoismus…</a:t>
            </a:r>
          </a:p>
          <a:p>
            <a:endParaRPr lang="cs-CZ" dirty="0" smtClean="0"/>
          </a:p>
          <a:p>
            <a:r>
              <a:rPr lang="cs-CZ" b="1" dirty="0" smtClean="0"/>
              <a:t>sebevražda</a:t>
            </a:r>
            <a:r>
              <a:rPr lang="cs-CZ" dirty="0" smtClean="0"/>
              <a:t> (anomická, egoistická, altruistická, fatalistická)</a:t>
            </a:r>
          </a:p>
          <a:p>
            <a:endParaRPr lang="cs-CZ" dirty="0" smtClean="0"/>
          </a:p>
          <a:p>
            <a:r>
              <a:rPr lang="cs-CZ" dirty="0" smtClean="0"/>
              <a:t>zločin</a:t>
            </a:r>
          </a:p>
          <a:p>
            <a:endParaRPr lang="cs-CZ" dirty="0"/>
          </a:p>
        </p:txBody>
      </p:sp>
      <p:pic>
        <p:nvPicPr>
          <p:cNvPr id="26626" name="Picture 2" descr="Výsledek obrázku pro Durkhe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374049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R. K. </a:t>
            </a:r>
            <a:r>
              <a:rPr lang="cs-CZ" b="1" dirty="0" err="1" smtClean="0"/>
              <a:t>Merton</a:t>
            </a:r>
            <a:r>
              <a:rPr lang="cs-CZ" b="1" dirty="0" smtClean="0"/>
              <a:t> </a:t>
            </a:r>
            <a:r>
              <a:rPr lang="cs-CZ" dirty="0" smtClean="0"/>
              <a:t>(1910-2003, USA)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5500726" cy="53578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Proč některé spol. mají vyšší míru zločinu než jiné??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R. K. </a:t>
            </a:r>
            <a:r>
              <a:rPr lang="cs-CZ" b="1" dirty="0" err="1" smtClean="0">
                <a:solidFill>
                  <a:srgbClr val="00B050"/>
                </a:solidFill>
              </a:rPr>
              <a:t>Merton</a:t>
            </a:r>
            <a:r>
              <a:rPr lang="cs-CZ" b="1" dirty="0" smtClean="0"/>
              <a:t> </a:t>
            </a:r>
            <a:r>
              <a:rPr lang="cs-CZ" dirty="0" smtClean="0"/>
              <a:t>(80. léta 20.st.)</a:t>
            </a:r>
            <a:endParaRPr lang="cs-CZ" b="1" dirty="0" smtClean="0"/>
          </a:p>
          <a:p>
            <a:r>
              <a:rPr lang="cs-CZ" sz="3600" b="1" dirty="0" smtClean="0"/>
              <a:t>deviace není výsledkem patologické osobnosti, ale je produktem struktury společnosti a její kultury</a:t>
            </a:r>
            <a:endParaRPr lang="cs-CZ" sz="3300" i="1" dirty="0" smtClean="0"/>
          </a:p>
          <a:p>
            <a:endParaRPr lang="cs-CZ" sz="3300" i="1" dirty="0" smtClean="0"/>
          </a:p>
          <a:p>
            <a:r>
              <a:rPr lang="cs-CZ" b="1" dirty="0" smtClean="0"/>
              <a:t>mýtus amerického snu</a:t>
            </a:r>
          </a:p>
          <a:p>
            <a:r>
              <a:rPr lang="cs-CZ" b="1" dirty="0" smtClean="0"/>
              <a:t>kulturní cíle + institucionalizované způsoby </a:t>
            </a:r>
            <a:r>
              <a:rPr lang="cs-CZ" dirty="0" smtClean="0"/>
              <a:t>jejich dosahování (normy)</a:t>
            </a:r>
            <a:endParaRPr lang="cs-CZ" sz="3300" i="1" dirty="0" smtClean="0"/>
          </a:p>
          <a:p>
            <a:r>
              <a:rPr lang="cs-CZ" sz="3300" i="1" dirty="0" smtClean="0"/>
              <a:t>chudoba</a:t>
            </a:r>
            <a:r>
              <a:rPr lang="cs-CZ" sz="3300" dirty="0" smtClean="0"/>
              <a:t> (sama o sobě nevede k deviaci)</a:t>
            </a:r>
            <a:endParaRPr lang="cs-CZ" dirty="0"/>
          </a:p>
        </p:txBody>
      </p:sp>
      <p:pic>
        <p:nvPicPr>
          <p:cNvPr id="8194" name="Picture 2" descr="VÃ½sledek obrÃ¡zku pro robert king mer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928802"/>
            <a:ext cx="2809880" cy="3933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„mýtus amerického snu“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 </a:t>
            </a:r>
            <a:r>
              <a:rPr lang="cs-CZ" dirty="0" smtClean="0"/>
              <a:t>všichni mají stejnou možnost dosáhnout bohatství a úspěchu </a:t>
            </a:r>
          </a:p>
          <a:p>
            <a:r>
              <a:rPr lang="cs-CZ" dirty="0" smtClean="0"/>
              <a:t>pokud jej někteří nedosáhnou jde jen o zastávku na cestě k úspěchu</a:t>
            </a:r>
          </a:p>
          <a:p>
            <a:r>
              <a:rPr lang="cs-CZ" dirty="0" smtClean="0"/>
              <a:t>neúspěchem je slevit ze svých cílů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→ při neúspěchu dochází k frustraci a potenciálně i k deviantnímu chování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vliv médií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kulturní cíle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institucionalizované způsoby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jejich dosahování </a:t>
            </a:r>
            <a:r>
              <a:rPr lang="cs-CZ" dirty="0" smtClean="0"/>
              <a:t>(normy)</a:t>
            </a:r>
          </a:p>
          <a:p>
            <a:endParaRPr lang="cs-CZ" dirty="0" smtClean="0"/>
          </a:p>
          <a:p>
            <a:r>
              <a:rPr lang="cs-CZ" b="1" dirty="0" smtClean="0"/>
              <a:t>Konformita</a:t>
            </a:r>
            <a:r>
              <a:rPr lang="cs-CZ" dirty="0" smtClean="0"/>
              <a:t> (++)</a:t>
            </a:r>
          </a:p>
          <a:p>
            <a:r>
              <a:rPr lang="cs-CZ" b="1" dirty="0" smtClean="0"/>
              <a:t>Inovace</a:t>
            </a:r>
            <a:r>
              <a:rPr lang="cs-CZ" dirty="0" smtClean="0"/>
              <a:t> (+-) …“účel světí prostředky“</a:t>
            </a:r>
          </a:p>
          <a:p>
            <a:r>
              <a:rPr lang="cs-CZ" b="1" dirty="0" err="1" smtClean="0"/>
              <a:t>Ritualismus</a:t>
            </a:r>
            <a:r>
              <a:rPr lang="cs-CZ" dirty="0" smtClean="0"/>
              <a:t> (-+)  … akutní </a:t>
            </a:r>
            <a:r>
              <a:rPr lang="cs-CZ" dirty="0" err="1" smtClean="0"/>
              <a:t>statusová</a:t>
            </a:r>
            <a:r>
              <a:rPr lang="cs-CZ" dirty="0" smtClean="0"/>
              <a:t> úzkost → snížení aspirací</a:t>
            </a:r>
          </a:p>
          <a:p>
            <a:r>
              <a:rPr lang="cs-CZ" b="1" dirty="0" smtClean="0"/>
              <a:t>Únik</a:t>
            </a:r>
            <a:r>
              <a:rPr lang="cs-CZ" dirty="0" smtClean="0"/>
              <a:t> (--)   … individuální způsob adaptace</a:t>
            </a:r>
          </a:p>
          <a:p>
            <a:r>
              <a:rPr lang="cs-CZ" b="1" dirty="0" smtClean="0"/>
              <a:t>Rebelie</a:t>
            </a:r>
            <a:r>
              <a:rPr lang="cs-CZ" dirty="0" smtClean="0"/>
              <a:t> (--) … kolektivní způsob adaptace</a:t>
            </a:r>
          </a:p>
          <a:p>
            <a:endParaRPr lang="cs-CZ" dirty="0" smtClean="0"/>
          </a:p>
          <a:p>
            <a:r>
              <a:rPr lang="cs-CZ" dirty="0" smtClean="0"/>
              <a:t>Socializace v rodině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747</Words>
  <Application>Microsoft Office PowerPoint</Application>
  <PresentationFormat>Předvádění na obrazovce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Merton: Sociální struktura a anomie (s. 132-177) Otázky k četbě:</vt:lpstr>
      <vt:lpstr>Snímek 3</vt:lpstr>
      <vt:lpstr>Snímek 4</vt:lpstr>
      <vt:lpstr>Anomie</vt:lpstr>
      <vt:lpstr>E. Durkheim (Francie, 1858–1917)</vt:lpstr>
      <vt:lpstr>R. K. Merton (1910-2003, USA)</vt:lpstr>
      <vt:lpstr>„mýtus amerického snu“ </vt:lpstr>
      <vt:lpstr>Snímek 9</vt:lpstr>
      <vt:lpstr>SOCIALIZACE</vt:lpstr>
      <vt:lpstr>SOCIALIZACE</vt:lpstr>
      <vt:lpstr>Genderová socializace</vt:lpstr>
      <vt:lpstr>Dítě získává svůj gender už před narozením</vt:lpstr>
      <vt:lpstr>Snímek 14</vt:lpstr>
      <vt:lpstr>Snímek 15</vt:lpstr>
      <vt:lpstr>Snímek 16</vt:lpstr>
      <vt:lpstr>Jiná výchova dívek a chlapců</vt:lpstr>
      <vt:lpstr>Snímek 18</vt:lpstr>
      <vt:lpstr>Činitelé procesu socializace</vt:lpstr>
      <vt:lpstr>Snímek 20</vt:lpstr>
      <vt:lpstr>FÁZE SOCIALIZACE</vt:lpstr>
      <vt:lpstr>PORUCHY SOCIALIZACE</vt:lpstr>
      <vt:lpstr>RESOCIALIZACE</vt:lpstr>
      <vt:lpstr>Snímek 24</vt:lpstr>
      <vt:lpstr>Sociální konstruktivisus:  Peter Berger a Thomas Luckmann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lenovo</cp:lastModifiedBy>
  <cp:revision>32</cp:revision>
  <dcterms:created xsi:type="dcterms:W3CDTF">2016-04-22T06:58:25Z</dcterms:created>
  <dcterms:modified xsi:type="dcterms:W3CDTF">2019-03-12T18:06:13Z</dcterms:modified>
</cp:coreProperties>
</file>