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1%8B%D0%BB%D0%B8%D0%BD%D1%8B" TargetMode="External"/><Relationship Id="rId7" Type="http://schemas.openxmlformats.org/officeDocument/2006/relationships/hyperlink" Target="https://ru.wikipedia.org/wiki/%D0%A0%D1%83%D1%81%D1%81%D0%BA%D0%B0%D1%8F_%D0%BF%D0%BB%D1%8F%D1%81%D0%BA%D0%B0" TargetMode="External"/><Relationship Id="rId2" Type="http://schemas.openxmlformats.org/officeDocument/2006/relationships/hyperlink" Target="https://ru.wikipedia.org/wiki/%D0%9E%D0%B1%D1%80%D1%8F%D0%B4%D0%BE%D0%B2%D0%B0%D1%8F_%D0%BF%D0%BE%D1%8D%D0%B7%D0%B8%D1%8F_%D1%81%D0%BB%D0%B0%D0%B2%D1%8F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E%D1%80%D0%BE%D0%B2%D0%BE%D0%B4" TargetMode="External"/><Relationship Id="rId5" Type="http://schemas.openxmlformats.org/officeDocument/2006/relationships/hyperlink" Target="https://ru.wikipedia.org/wiki/%D0%94%D1%83%D1%85%D0%BE%D0%B2%D0%BD%D1%8B%D0%B5_%D1%81%D1%82%D0%B8%D1%85%D0%B8" TargetMode="External"/><Relationship Id="rId4" Type="http://schemas.openxmlformats.org/officeDocument/2006/relationships/hyperlink" Target="https://ru.wikipedia.org/wiki/%D0%98%D1%81%D1%82%D0%BE%D1%80%D0%B8%D1%87%D0%B5%D1%81%D0%BA%D0%B8%D0%B5_%D0%BF%D0%B5%D1%81%D0%BD%D0%B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-JoScBPbH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Rl8oUJKVq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auKPp8Ww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youtu.be/y6hDsAN2X1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IR6pbv6oHk" TargetMode="External"/><Relationship Id="rId6" Type="http://schemas.openxmlformats.org/officeDocument/2006/relationships/hyperlink" Target="https://youtu.be/ybg0euioIb0" TargetMode="External"/><Relationship Id="rId5" Type="http://schemas.openxmlformats.org/officeDocument/2006/relationships/hyperlink" Target="https://youtu.be/iQ5i7aOb9mk" TargetMode="External"/><Relationship Id="rId4" Type="http://schemas.openxmlformats.org/officeDocument/2006/relationships/hyperlink" Target="https://youtu.be/nLaUNJydRSE?t=26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музыкальный фольклор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1351129"/>
            <a:ext cx="10178322" cy="55068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припевки </a:t>
            </a:r>
            <a:r>
              <a:rPr lang="ru-RU" sz="2800" b="1" dirty="0">
                <a:solidFill>
                  <a:schemeClr val="tx1"/>
                </a:solidFill>
              </a:rPr>
              <a:t>и 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2" tooltip="Обрядовая поэзия славян"/>
              </a:rPr>
              <a:t>обрядовый </a:t>
            </a:r>
            <a:r>
              <a:rPr lang="ru-RU" sz="2800" b="1" dirty="0">
                <a:solidFill>
                  <a:schemeClr val="tx1"/>
                </a:solidFill>
                <a:hlinkClick r:id="rId2" tooltip="Обрядовая поэзия славян"/>
              </a:rPr>
              <a:t>фольклор</a:t>
            </a:r>
            <a:r>
              <a:rPr lang="ru-RU" sz="2800" b="1" dirty="0">
                <a:solidFill>
                  <a:schemeClr val="tx1"/>
                </a:solidFill>
              </a:rPr>
              <a:t> (календарно-земледельческий и семейно-бытовой),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 </a:t>
            </a:r>
            <a:r>
              <a:rPr lang="ru-RU" sz="2800" b="1" dirty="0">
                <a:solidFill>
                  <a:schemeClr val="tx1"/>
                </a:solidFill>
              </a:rPr>
              <a:t>жанры (</a:t>
            </a:r>
            <a:r>
              <a:rPr lang="ru-RU" sz="2800" b="1" dirty="0">
                <a:solidFill>
                  <a:schemeClr val="tx1"/>
                </a:solidFill>
                <a:hlinkClick r:id="rId3" tooltip="Былины"/>
              </a:rPr>
              <a:t>былины</a:t>
            </a:r>
            <a:r>
              <a:rPr lang="ru-RU" sz="2800" b="1" dirty="0">
                <a:solidFill>
                  <a:schemeClr val="tx1"/>
                </a:solidFill>
              </a:rPr>
              <a:t>, </a:t>
            </a:r>
            <a:r>
              <a:rPr lang="ru-RU" sz="2800" b="1" dirty="0">
                <a:solidFill>
                  <a:schemeClr val="tx1"/>
                </a:solidFill>
                <a:hlinkClick r:id="rId4" tooltip="Исторические песни"/>
              </a:rPr>
              <a:t>исторические песни</a:t>
            </a:r>
            <a:r>
              <a:rPr lang="ru-RU" sz="2800" b="1" dirty="0">
                <a:solidFill>
                  <a:schemeClr val="tx1"/>
                </a:solidFill>
              </a:rPr>
              <a:t>),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5" tooltip="Духовные стихи"/>
              </a:rPr>
              <a:t>духовные </a:t>
            </a:r>
            <a:r>
              <a:rPr lang="ru-RU" sz="2800" b="1" dirty="0">
                <a:solidFill>
                  <a:schemeClr val="tx1"/>
                </a:solidFill>
                <a:hlinkClick r:id="rId5" tooltip="Духовные стихи"/>
              </a:rPr>
              <a:t>стихи</a:t>
            </a:r>
            <a:r>
              <a:rPr lang="ru-RU" sz="2800" b="1" dirty="0">
                <a:solidFill>
                  <a:schemeClr val="tx1"/>
                </a:solidFill>
              </a:rPr>
              <a:t>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  <a:hlinkClick r:id="rId6" tooltip="Хоровод"/>
              </a:rPr>
              <a:t>хороводы</a:t>
            </a:r>
            <a:r>
              <a:rPr lang="ru-RU" sz="2800" b="1" dirty="0">
                <a:solidFill>
                  <a:schemeClr val="tx1"/>
                </a:solidFill>
              </a:rPr>
              <a:t> и </a:t>
            </a:r>
            <a:r>
              <a:rPr lang="ru-RU" sz="2800" b="1" dirty="0">
                <a:solidFill>
                  <a:schemeClr val="tx1"/>
                </a:solidFill>
                <a:hlinkClick r:id="rId7" tooltip="Русская пляска"/>
              </a:rPr>
              <a:t>пляски</a:t>
            </a:r>
            <a:r>
              <a:rPr lang="ru-RU" sz="2800" b="1" dirty="0">
                <a:solidFill>
                  <a:schemeClr val="tx1"/>
                </a:solidFill>
              </a:rPr>
              <a:t> с песнями,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</a:t>
            </a:r>
            <a:r>
              <a:rPr lang="ru-RU" sz="2800" b="1" dirty="0">
                <a:solidFill>
                  <a:schemeClr val="tx1"/>
                </a:solidFill>
              </a:rPr>
              <a:t>песни крестьянской традиции,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городские </a:t>
            </a:r>
            <a:r>
              <a:rPr lang="ru-RU" sz="2800" b="1" dirty="0">
                <a:solidFill>
                  <a:schemeClr val="tx1"/>
                </a:solidFill>
              </a:rPr>
              <a:t>лирические песни,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инструментальная </a:t>
            </a:r>
            <a:r>
              <a:rPr lang="ru-RU" sz="2800" b="1" dirty="0">
                <a:solidFill>
                  <a:schemeClr val="tx1"/>
                </a:solidFill>
              </a:rPr>
              <a:t>музыка.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Песенные жанры: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9358" y="2245058"/>
            <a:ext cx="4302962" cy="359359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обрядовые </a:t>
            </a:r>
            <a:r>
              <a:rPr lang="ru-RU" sz="2800" b="1" dirty="0">
                <a:solidFill>
                  <a:schemeClr val="tx1"/>
                </a:solidFill>
              </a:rPr>
              <a:t>песни, 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свадебные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эпические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т</a:t>
            </a:r>
            <a:r>
              <a:rPr lang="ru-RU" sz="2800" b="1" dirty="0" smtClean="0">
                <a:solidFill>
                  <a:schemeClr val="tx1"/>
                </a:solidFill>
              </a:rPr>
              <a:t>анцевальные,</a:t>
            </a:r>
          </a:p>
          <a:p>
            <a:r>
              <a:rPr lang="ru-RU" sz="2800" b="1" dirty="0" smtClean="0">
                <a:solidFill>
                  <a:schemeClr val="tx1"/>
                </a:solidFill>
              </a:rPr>
              <a:t>лирические песни,</a:t>
            </a:r>
          </a:p>
          <a:p>
            <a:r>
              <a:rPr lang="ru-RU" sz="2800" b="1" dirty="0" smtClean="0">
                <a:solidFill>
                  <a:schemeClr val="tx1"/>
                </a:solidFill>
                <a:hlinkClick r:id="rId2"/>
              </a:rPr>
              <a:t>частушки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33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песни</a:t>
            </a:r>
            <a:endParaRPr lang="cs-CZ" dirty="0"/>
          </a:p>
        </p:txBody>
      </p:sp>
      <p:pic>
        <p:nvPicPr>
          <p:cNvPr id="4" name="ZRl8oUJKVq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42833" y="2265528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92071" y="1874517"/>
            <a:ext cx="45992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мороз, мороз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Вдоль по улице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Валенки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Полюшко-поле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/>
              <a:t>Ой, то не вечер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22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музыкальные инструменты</a:t>
            </a:r>
            <a:endParaRPr lang="cs-CZ" dirty="0"/>
          </a:p>
        </p:txBody>
      </p:sp>
      <p:pic>
        <p:nvPicPr>
          <p:cNvPr id="4" name="wjauKPp8Ww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0532" y="2221171"/>
            <a:ext cx="7260614" cy="408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Русские народные танцы</a:t>
            </a:r>
            <a:endParaRPr lang="cs-CZ" dirty="0"/>
          </a:p>
        </p:txBody>
      </p:sp>
      <p:pic>
        <p:nvPicPr>
          <p:cNvPr id="4" name="9IR6pbv6oH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735170" y="2269732"/>
            <a:ext cx="4572000" cy="2571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3015" y="2269732"/>
            <a:ext cx="41216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4"/>
              </a:rPr>
              <a:t>Хоровод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5"/>
              </a:rPr>
              <a:t>Танок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6"/>
              </a:rPr>
              <a:t>Пляска</a:t>
            </a:r>
            <a:endParaRPr lang="ru-RU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dirty="0" smtClean="0">
                <a:hlinkClick r:id="rId7"/>
              </a:rPr>
              <a:t>Русская кадриль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9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57</TotalTime>
  <Words>46</Words>
  <Application>Microsoft Office PowerPoint</Application>
  <PresentationFormat>Широкоэкранный</PresentationFormat>
  <Paragraphs>29</Paragraphs>
  <Slides>6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Impact</vt:lpstr>
      <vt:lpstr>Badge</vt:lpstr>
      <vt:lpstr>Русский музыкальный фольклор</vt:lpstr>
      <vt:lpstr>Основные жанры:</vt:lpstr>
      <vt:lpstr>Песенные жанры:</vt:lpstr>
      <vt:lpstr>Русские народные песни</vt:lpstr>
      <vt:lpstr>Русские народные музыкальные инструменты</vt:lpstr>
      <vt:lpstr>Русские народные танцы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музыкальный фольклор</dc:title>
  <dc:creator>Uživatel systému Windows</dc:creator>
  <cp:lastModifiedBy>Uživatel systému Windows</cp:lastModifiedBy>
  <cp:revision>5</cp:revision>
  <dcterms:created xsi:type="dcterms:W3CDTF">2018-03-18T09:22:33Z</dcterms:created>
  <dcterms:modified xsi:type="dcterms:W3CDTF">2019-03-14T06:06:39Z</dcterms:modified>
</cp:coreProperties>
</file>