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4WMal3007U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rDdcw_p3eJg" TargetMode="External"/><Relationship Id="rId1" Type="http://schemas.openxmlformats.org/officeDocument/2006/relationships/video" Target="https://www.youtube.com/embed/zhIEVX3KzPY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AjkmX21VYeU?t=1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openxmlformats.org/officeDocument/2006/relationships/audio" Target="../media/media2.mp3"/><Relationship Id="rId6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microsoft.com/office/2007/relationships/media" Target="../media/media2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3OiFXZM5JRA?t=12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ktor\Downloads\dmitrij_shostakovich_-_russkij_vals_(zv.fm).mp3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ktor\Downloads\petja_i_volk_-_simfonicheskaja_skazka_-_sprokofev_-_petja_i_volksprokofev_(zf.fm).mp3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ktor\Downloads\hachaturjan_-_tanec_s_sabljami_gajane_(zv.fm)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ayingforpapers.com/choice/-230440487.1318092279-balakirev-v-chehii-simfonicheskaya-poema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BaDRBWmeWJk?t=40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2cQ_iYf1ai8?t=1m36s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_NfN7GIZT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Русская классическая музыка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642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Цезарь </a:t>
            </a:r>
            <a:r>
              <a:rPr lang="ru-RU" dirty="0" err="1" smtClean="0"/>
              <a:t>кюи</a:t>
            </a:r>
            <a:endParaRPr lang="cs-CZ" dirty="0"/>
          </a:p>
        </p:txBody>
      </p:sp>
      <p:sp>
        <p:nvSpPr>
          <p:cNvPr id="6" name="Объект 3"/>
          <p:cNvSpPr>
            <a:spLocks noGrp="1"/>
          </p:cNvSpPr>
          <p:nvPr>
            <p:ph sz="half" idx="4294967295"/>
          </p:nvPr>
        </p:nvSpPr>
        <p:spPr>
          <a:xfrm>
            <a:off x="1251678" y="2257281"/>
            <a:ext cx="6390018" cy="36672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Оперы: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Красная шапочка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Кот в сапогах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Капитанская дочка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Кавказский пленник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i="1" dirty="0">
                <a:solidFill>
                  <a:schemeClr val="tx1"/>
                </a:solidFill>
              </a:rPr>
              <a:t>п</a:t>
            </a:r>
            <a:r>
              <a:rPr lang="ru-RU" sz="2800" i="1" dirty="0" smtClean="0">
                <a:solidFill>
                  <a:schemeClr val="tx1"/>
                </a:solidFill>
              </a:rPr>
              <a:t>роизведения для оркестра (напр.,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Восточная мелодия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r>
              <a:rPr lang="ru-RU" sz="2800" i="1" dirty="0" smtClean="0">
                <a:solidFill>
                  <a:schemeClr val="tx1"/>
                </a:solidFill>
              </a:rPr>
              <a:t>)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VÃ½sledek obrÃ¡zku pro ÑÐµÐ·Ð°ÑÑ ÐºÑ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117" y="1991487"/>
            <a:ext cx="3120900" cy="383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5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Пётр </a:t>
            </a:r>
            <a:r>
              <a:rPr lang="ru-RU" dirty="0" err="1" smtClean="0"/>
              <a:t>ильич</a:t>
            </a:r>
            <a:r>
              <a:rPr lang="ru-RU" dirty="0" smtClean="0"/>
              <a:t> </a:t>
            </a:r>
            <a:r>
              <a:rPr lang="ru-RU" dirty="0" err="1" smtClean="0"/>
              <a:t>чайковский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42197"/>
            <a:ext cx="6172704" cy="50906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десять опер, 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три</a:t>
            </a:r>
            <a:r>
              <a:rPr lang="ru-RU" sz="2800" dirty="0">
                <a:solidFill>
                  <a:schemeClr val="tx1"/>
                </a:solidFill>
              </a:rPr>
              <a:t> балета, 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семь</a:t>
            </a:r>
            <a:r>
              <a:rPr lang="ru-RU" sz="2800" dirty="0">
                <a:solidFill>
                  <a:schemeClr val="tx1"/>
                </a:solidFill>
              </a:rPr>
              <a:t> симфоний 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104</a:t>
            </a:r>
            <a:r>
              <a:rPr lang="ru-RU" sz="2800" dirty="0">
                <a:solidFill>
                  <a:schemeClr val="tx1"/>
                </a:solidFill>
              </a:rPr>
              <a:t> романса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  <a:endParaRPr lang="cs-CZ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симфонические произведения,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>
                <a:solidFill>
                  <a:schemeClr val="tx1"/>
                </a:solidFill>
              </a:rPr>
              <a:t>к</a:t>
            </a:r>
            <a:r>
              <a:rPr lang="ru-RU" sz="2800" dirty="0" smtClean="0">
                <a:solidFill>
                  <a:schemeClr val="tx1"/>
                </a:solidFill>
              </a:rPr>
              <a:t>онцерты,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камерно-инструментальные </a:t>
            </a:r>
            <a:r>
              <a:rPr lang="ru-RU" sz="2800" dirty="0">
                <a:solidFill>
                  <a:schemeClr val="tx1"/>
                </a:solidFill>
              </a:rPr>
              <a:t>ансамбли,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хоровые</a:t>
            </a:r>
            <a:r>
              <a:rPr lang="ru-RU" sz="2800" dirty="0">
                <a:solidFill>
                  <a:schemeClr val="tx1"/>
                </a:solidFill>
              </a:rPr>
              <a:t> сочинения</a:t>
            </a:r>
            <a:r>
              <a:rPr lang="ru-RU" sz="2800" dirty="0" smtClean="0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кантаты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фортепианные </a:t>
            </a:r>
            <a:r>
              <a:rPr lang="ru-RU" sz="2800" dirty="0">
                <a:solidFill>
                  <a:schemeClr val="tx1"/>
                </a:solidFill>
              </a:rPr>
              <a:t>миниатюры и фортепианные циклы.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29600" y="1874517"/>
            <a:ext cx="2893041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3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689" y="313900"/>
            <a:ext cx="8596668" cy="11013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Знаменитые балеты </a:t>
            </a:r>
            <a:r>
              <a:rPr lang="ru-RU" dirty="0" err="1" smtClean="0"/>
              <a:t>чайковского</a:t>
            </a:r>
            <a:endParaRPr lang="cs-CZ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2472" y="1722690"/>
            <a:ext cx="4185623" cy="576262"/>
          </a:xfrm>
        </p:spPr>
        <p:txBody>
          <a:bodyPr/>
          <a:lstStyle/>
          <a:p>
            <a:pPr algn="ctr"/>
            <a:r>
              <a:rPr lang="ru-RU" dirty="0" smtClean="0"/>
              <a:t>Лебединое озеро</a:t>
            </a:r>
            <a:endParaRPr lang="cs-CZ" dirty="0"/>
          </a:p>
        </p:txBody>
      </p:sp>
      <p:pic>
        <p:nvPicPr>
          <p:cNvPr id="7" name="zhIEVX3KzPY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61805" y="2606384"/>
            <a:ext cx="5177200" cy="291217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57596" y="1722690"/>
            <a:ext cx="4185618" cy="576262"/>
          </a:xfrm>
        </p:spPr>
        <p:txBody>
          <a:bodyPr/>
          <a:lstStyle/>
          <a:p>
            <a:pPr algn="ctr"/>
            <a:r>
              <a:rPr lang="ru-RU" dirty="0" smtClean="0"/>
              <a:t>Щелкунчик</a:t>
            </a:r>
            <a:endParaRPr lang="cs-CZ" dirty="0"/>
          </a:p>
        </p:txBody>
      </p:sp>
      <p:pic>
        <p:nvPicPr>
          <p:cNvPr id="8" name="rDdcw_p3eJg"/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69158" y="2606384"/>
            <a:ext cx="5177200" cy="29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874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Игорь стравинский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6879" y="1242646"/>
            <a:ext cx="6954476" cy="520504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оперы, балеты, симфонии, кантаты и оратории, концерты для солирующих инструментов с оркестром, камерная инструментальная и вокальная </a:t>
            </a:r>
            <a:r>
              <a:rPr lang="ru-RU" dirty="0" smtClean="0">
                <a:solidFill>
                  <a:schemeClr val="tx1"/>
                </a:solidFill>
              </a:rPr>
              <a:t>музыка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Три периода в творчестве: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Русский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– три балета, созданных им для труппы С. Дягилева («Жар-птица», </a:t>
            </a:r>
            <a:r>
              <a:rPr lang="ru-RU" dirty="0" smtClean="0">
                <a:solidFill>
                  <a:schemeClr val="tx1"/>
                </a:solidFill>
                <a:hlinkClick r:id="rId2"/>
              </a:rPr>
              <a:t>«Петрушка» </a:t>
            </a:r>
            <a:r>
              <a:rPr lang="ru-RU" dirty="0" smtClean="0">
                <a:solidFill>
                  <a:schemeClr val="tx1"/>
                </a:solidFill>
              </a:rPr>
              <a:t>и «Весна священная</a:t>
            </a:r>
            <a:r>
              <a:rPr lang="ru-RU" dirty="0" smtClean="0">
                <a:solidFill>
                  <a:schemeClr val="tx1"/>
                </a:solidFill>
              </a:rPr>
              <a:t>»)</a:t>
            </a:r>
            <a:r>
              <a:rPr lang="cs-CZ" dirty="0" smtClean="0">
                <a:solidFill>
                  <a:schemeClr val="tx1"/>
                </a:solidFill>
              </a:rPr>
              <a:t> - </a:t>
            </a:r>
            <a:r>
              <a:rPr lang="ru-RU" dirty="0" smtClean="0">
                <a:solidFill>
                  <a:schemeClr val="tx1"/>
                </a:solidFill>
              </a:rPr>
              <a:t>характеризуются </a:t>
            </a:r>
            <a:r>
              <a:rPr lang="ru-RU" dirty="0" smtClean="0">
                <a:solidFill>
                  <a:schemeClr val="tx1"/>
                </a:solidFill>
              </a:rPr>
              <a:t>рядом схожих черт: </a:t>
            </a:r>
            <a:r>
              <a:rPr lang="ru-RU" dirty="0" smtClean="0">
                <a:solidFill>
                  <a:schemeClr val="tx1"/>
                </a:solidFill>
              </a:rPr>
              <a:t>рассчитаны </a:t>
            </a:r>
            <a:r>
              <a:rPr lang="ru-RU" dirty="0" smtClean="0">
                <a:solidFill>
                  <a:schemeClr val="tx1"/>
                </a:solidFill>
              </a:rPr>
              <a:t>на большой оркестр, и в них активно используются русские фольклорные темы и мотивы. 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Неоклассический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оперы, симфонии, концерты для камерного оркестра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Поздний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cs-CZ" dirty="0" smtClean="0">
                <a:solidFill>
                  <a:schemeClr val="tx1"/>
                </a:solidFill>
              </a:rPr>
              <a:t>„</a:t>
            </a:r>
            <a:r>
              <a:rPr lang="ru-RU" dirty="0" smtClean="0">
                <a:solidFill>
                  <a:schemeClr val="tx1"/>
                </a:solidFill>
              </a:rPr>
              <a:t>серийный</a:t>
            </a:r>
            <a:r>
              <a:rPr lang="cs-CZ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 smtClean="0">
                <a:solidFill>
                  <a:schemeClr val="tx1"/>
                </a:solidFill>
              </a:rPr>
              <a:t>– </a:t>
            </a:r>
            <a:r>
              <a:rPr lang="ru-RU" dirty="0" smtClean="0">
                <a:solidFill>
                  <a:schemeClr val="tx1"/>
                </a:solidFill>
              </a:rPr>
              <a:t> для него характерна техника </a:t>
            </a:r>
            <a:r>
              <a:rPr lang="ru-RU" dirty="0" smtClean="0">
                <a:solidFill>
                  <a:schemeClr val="tx1"/>
                </a:solidFill>
              </a:rPr>
              <a:t>музыкальной композиции, использующая в качестве звуковысотной основы музыкального произведения ряд («серию») неповторяющихся звуков.</a:t>
            </a:r>
            <a:endParaRPr lang="ru-RU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Igor Stravinsky LOC 32392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3426" y="1652954"/>
            <a:ext cx="3143760" cy="432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Классическая музыка в СССР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699147"/>
            <a:ext cx="10178322" cy="4810835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Александр Александров </a:t>
            </a:r>
            <a:r>
              <a:rPr lang="ru-RU" sz="2400" dirty="0" smtClean="0">
                <a:solidFill>
                  <a:schemeClr val="tx1"/>
                </a:solidFill>
              </a:rPr>
              <a:t>– автор гимна СССР и гимна Российской Федерации.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Гимн СССР</a:t>
            </a:r>
            <a:r>
              <a:rPr lang="cs-CZ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smtClean="0">
                <a:solidFill>
                  <a:schemeClr val="tx1"/>
                </a:solidFill>
              </a:rPr>
              <a:t>текст Сергея Михалкова и Габриэля Эль-</a:t>
            </a:r>
            <a:r>
              <a:rPr lang="ru-RU" sz="2400" dirty="0" err="1" smtClean="0">
                <a:solidFill>
                  <a:schemeClr val="tx1"/>
                </a:solidFill>
              </a:rPr>
              <a:t>Регистана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ru-RU" sz="2400" i="1" dirty="0" smtClean="0">
                <a:solidFill>
                  <a:schemeClr val="tx1"/>
                </a:solidFill>
              </a:rPr>
              <a:t>Союз нерушимый</a:t>
            </a:r>
            <a:r>
              <a:rPr lang="cs-CZ" sz="2400" i="1" dirty="0" smtClean="0">
                <a:solidFill>
                  <a:schemeClr val="tx1"/>
                </a:solidFill>
              </a:rPr>
              <a:t>“</a:t>
            </a:r>
            <a:endParaRPr lang="ru-RU" sz="2400" i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Гимн Российской Федерации (текст Сергея Михалкова) – 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ru-RU" sz="2400" i="1" dirty="0" smtClean="0">
                <a:solidFill>
                  <a:schemeClr val="tx1"/>
                </a:solidFill>
              </a:rPr>
              <a:t>Россия, священная наша держава</a:t>
            </a:r>
            <a:r>
              <a:rPr lang="cs-CZ" sz="2400" i="1" dirty="0" smtClean="0">
                <a:solidFill>
                  <a:schemeClr val="tx1"/>
                </a:solidFill>
              </a:rPr>
              <a:t>“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4" name="gimni_-_gimn_sssr_(zvukoff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8720" y="4829109"/>
            <a:ext cx="609600" cy="609600"/>
          </a:xfrm>
          <a:prstGeom prst="rect">
            <a:avLst/>
          </a:prstGeom>
        </p:spPr>
      </p:pic>
      <p:pic>
        <p:nvPicPr>
          <p:cNvPr id="5" name="gimni_-_gimn_rf_(zvukoff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8720" y="6097090"/>
            <a:ext cx="60396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5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3401" y="211016"/>
            <a:ext cx="10178322" cy="860261"/>
          </a:xfrm>
        </p:spPr>
        <p:txBody>
          <a:bodyPr/>
          <a:lstStyle/>
          <a:p>
            <a:pPr algn="ctr"/>
            <a:r>
              <a:rPr lang="ru-RU" dirty="0" smtClean="0"/>
              <a:t>Алекандр скрябин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986" y="1195754"/>
            <a:ext cx="7704753" cy="4947137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Представитель </a:t>
            </a:r>
            <a:r>
              <a:rPr lang="ru-RU" sz="1800" b="1" dirty="0" smtClean="0">
                <a:solidFill>
                  <a:schemeClr val="tx1"/>
                </a:solidFill>
              </a:rPr>
              <a:t>символизма</a:t>
            </a:r>
            <a:r>
              <a:rPr lang="ru-RU" sz="1800" dirty="0" smtClean="0">
                <a:solidFill>
                  <a:schemeClr val="tx1"/>
                </a:solidFill>
              </a:rPr>
              <a:t> в музыке. Характерны образы</a:t>
            </a:r>
            <a:r>
              <a:rPr lang="ru-RU" sz="1800" dirty="0" smtClean="0">
                <a:solidFill>
                  <a:schemeClr val="tx1"/>
                </a:solidFill>
              </a:rPr>
              <a:t>, связанные с огнём: в названиях </a:t>
            </a:r>
            <a:r>
              <a:rPr lang="ru-RU" sz="1800" dirty="0" smtClean="0">
                <a:solidFill>
                  <a:schemeClr val="tx1"/>
                </a:solidFill>
              </a:rPr>
              <a:t>сочинений </a:t>
            </a:r>
            <a:r>
              <a:rPr lang="ru-RU" sz="1800" dirty="0" smtClean="0">
                <a:solidFill>
                  <a:schemeClr val="tx1"/>
                </a:solidFill>
              </a:rPr>
              <a:t>нередко упоминается огонь, пламя, свет и т. п. Это связано </a:t>
            </a:r>
            <a:r>
              <a:rPr lang="ru-RU" sz="1800" dirty="0" smtClean="0">
                <a:solidFill>
                  <a:schemeClr val="tx1"/>
                </a:solidFill>
              </a:rPr>
              <a:t>с поисками </a:t>
            </a:r>
            <a:r>
              <a:rPr lang="ru-RU" sz="1800" dirty="0" smtClean="0">
                <a:solidFill>
                  <a:schemeClr val="tx1"/>
                </a:solidFill>
              </a:rPr>
              <a:t>возможностей объединения звука и света.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Соответствие </a:t>
            </a:r>
            <a:r>
              <a:rPr lang="ru-RU" sz="1800" dirty="0" smtClean="0">
                <a:solidFill>
                  <a:schemeClr val="tx1"/>
                </a:solidFill>
              </a:rPr>
              <a:t>цветов и тональностей по Скрябину («Прометей»)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В ранних сочинениях Скрябин </a:t>
            </a:r>
            <a:r>
              <a:rPr lang="ru-RU" sz="1800" dirty="0" smtClean="0">
                <a:solidFill>
                  <a:schemeClr val="tx1"/>
                </a:solidFill>
              </a:rPr>
              <a:t>сознательно </a:t>
            </a:r>
            <a:r>
              <a:rPr lang="ru-RU" sz="1800" dirty="0" smtClean="0">
                <a:solidFill>
                  <a:schemeClr val="tx1"/>
                </a:solidFill>
              </a:rPr>
              <a:t>следовал Шопену, и даже создавал произведения в тех же жанрах, что и тот: этюды, вальсы, мазурки, сонаты, ноктюрны, экспромты, полонез, концерт для фортепиано с оркестром хотя уже в тот период его творческого становления проявился собственный почерк композитора. </a:t>
            </a:r>
            <a:r>
              <a:rPr lang="ru-RU" sz="1800" dirty="0" smtClean="0">
                <a:solidFill>
                  <a:schemeClr val="tx1"/>
                </a:solidFill>
              </a:rPr>
              <a:t> Впоследствии </a:t>
            </a:r>
            <a:r>
              <a:rPr lang="ru-RU" sz="1800" dirty="0" smtClean="0">
                <a:solidFill>
                  <a:schemeClr val="tx1"/>
                </a:solidFill>
              </a:rPr>
              <a:t>Скрябин обращается к жанру поэмы, как фортепианной, так и оркестровой.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Крупнейшие </a:t>
            </a:r>
            <a:r>
              <a:rPr lang="ru-RU" sz="1800" dirty="0" smtClean="0">
                <a:solidFill>
                  <a:schemeClr val="tx1"/>
                </a:solidFill>
              </a:rPr>
              <a:t>его сочинения для оркестра — три симфонии (Первая написана в 1900 году, Вторая — в 1902 году, Третья — в 1904 году), Поэма экстаза (1907), «Прометей» (1910). В партитуру симфонической поэмы </a:t>
            </a:r>
            <a:r>
              <a:rPr lang="ru-RU" sz="1800" dirty="0" smtClean="0">
                <a:solidFill>
                  <a:schemeClr val="tx1"/>
                </a:solidFill>
                <a:hlinkClick r:id="rId2"/>
              </a:rPr>
              <a:t>«Прометей» </a:t>
            </a:r>
            <a:r>
              <a:rPr lang="ru-RU" sz="1800" dirty="0" smtClean="0">
                <a:solidFill>
                  <a:schemeClr val="tx1"/>
                </a:solidFill>
              </a:rPr>
              <a:t>Скрябин включил партию световой </a:t>
            </a:r>
            <a:r>
              <a:rPr lang="ru-RU" sz="1800" dirty="0" smtClean="0">
                <a:solidFill>
                  <a:schemeClr val="tx1"/>
                </a:solidFill>
              </a:rPr>
              <a:t>клавиатуры – стал </a:t>
            </a:r>
            <a:r>
              <a:rPr lang="ru-RU" sz="1800" dirty="0" smtClean="0">
                <a:solidFill>
                  <a:schemeClr val="tx1"/>
                </a:solidFill>
              </a:rPr>
              <a:t>первым в истории композитором, использовавшим цветомузыку.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Skrjabin Alexan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7175" y="1992923"/>
            <a:ext cx="25431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Дмитрий шостакович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9278" y="1441938"/>
            <a:ext cx="7446845" cy="5134707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Жанровое и эстетическое разнообразие музыки Шостаковича огромно, в ней сочетаются элементы музыки тональной, атональной и ладовой, в творчестве композитора переплетаются модернизм, традиционализм, </a:t>
            </a:r>
            <a:r>
              <a:rPr lang="ru-RU" dirty="0" smtClean="0">
                <a:solidFill>
                  <a:schemeClr val="tx1"/>
                </a:solidFill>
              </a:rPr>
              <a:t>экспрессионизм.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Самыми заметными жанрами в творчестве Шостаковича являются симфонии и струнные квартеты — в каждом из них он написал по 15 произведений. </a:t>
            </a:r>
            <a:r>
              <a:rPr lang="ru-RU" dirty="0" smtClean="0">
                <a:solidFill>
                  <a:schemeClr val="tx1"/>
                </a:solidFill>
              </a:rPr>
              <a:t>Среди </a:t>
            </a:r>
            <a:r>
              <a:rPr lang="ru-RU" dirty="0" smtClean="0">
                <a:solidFill>
                  <a:schemeClr val="tx1"/>
                </a:solidFill>
              </a:rPr>
              <a:t>самых популярных симфоний — Пятая и Десятая, среди квартетов — Восьмой и Пятнадцатый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Наиболее узнаваемая черта музыкального языка Шостаковича — гармония. Хотя в её основе всегда лежала мажорно-минорная тональность, композитор последовательно, на протяжении всей жизни использовал особые звукоряды (модализмы), которые придавали расширенной тональности в авторской реализации специфическую характерность.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9698" name="Picture 2" descr="Dmitri Shostakovich credit Deutsche Fotothek adjus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3729" y="1864824"/>
            <a:ext cx="2543175" cy="3600451"/>
          </a:xfrm>
          <a:prstGeom prst="rect">
            <a:avLst/>
          </a:prstGeom>
          <a:noFill/>
        </p:spPr>
      </p:pic>
      <p:pic>
        <p:nvPicPr>
          <p:cNvPr id="5" name="dmitrij_shostakovich_-_russkij_vals_(zv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355015" y="58908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0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1984"/>
          </a:xfrm>
        </p:spPr>
        <p:txBody>
          <a:bodyPr/>
          <a:lstStyle/>
          <a:p>
            <a:pPr algn="ctr"/>
            <a:r>
              <a:rPr lang="ru-RU" dirty="0" smtClean="0"/>
              <a:t>Сергей прокофьев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9169" y="1805354"/>
            <a:ext cx="6893170" cy="4396154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8 опер </a:t>
            </a:r>
            <a:r>
              <a:rPr lang="ru-RU" dirty="0" smtClean="0">
                <a:solidFill>
                  <a:schemeClr val="tx1"/>
                </a:solidFill>
              </a:rPr>
              <a:t>(«</a:t>
            </a:r>
            <a:r>
              <a:rPr lang="ru-RU" dirty="0" smtClean="0">
                <a:solidFill>
                  <a:schemeClr val="tx1"/>
                </a:solidFill>
              </a:rPr>
              <a:t>Огненный ангел», «Война и мир», «Повесть о настоящем человеке</a:t>
            </a:r>
            <a:r>
              <a:rPr lang="ru-RU" dirty="0" smtClean="0">
                <a:solidFill>
                  <a:schemeClr val="tx1"/>
                </a:solidFill>
              </a:rPr>
              <a:t>»),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8 балетов («Ромео и Джульетта</a:t>
            </a:r>
            <a:r>
              <a:rPr lang="ru-RU" dirty="0" smtClean="0">
                <a:solidFill>
                  <a:schemeClr val="tx1"/>
                </a:solidFill>
              </a:rPr>
              <a:t>»)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7 </a:t>
            </a:r>
            <a:r>
              <a:rPr lang="ru-RU" dirty="0" smtClean="0">
                <a:solidFill>
                  <a:schemeClr val="tx1"/>
                </a:solidFill>
              </a:rPr>
              <a:t>симфоний и другие оркестровые </a:t>
            </a:r>
            <a:r>
              <a:rPr lang="ru-RU" dirty="0" smtClean="0">
                <a:solidFill>
                  <a:schemeClr val="tx1"/>
                </a:solidFill>
              </a:rPr>
              <a:t>сочинения</a:t>
            </a:r>
            <a:r>
              <a:rPr lang="ru-RU" dirty="0" smtClean="0">
                <a:solidFill>
                  <a:schemeClr val="tx1"/>
                </a:solidFill>
              </a:rPr>
              <a:t> (симфоническая сказка «Петя и волк» 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9 </a:t>
            </a:r>
            <a:r>
              <a:rPr lang="ru-RU" dirty="0" smtClean="0">
                <a:solidFill>
                  <a:schemeClr val="tx1"/>
                </a:solidFill>
              </a:rPr>
              <a:t>концертов для сольного инструмента с оркестром,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9 </a:t>
            </a:r>
            <a:r>
              <a:rPr lang="ru-RU" dirty="0" smtClean="0">
                <a:solidFill>
                  <a:schemeClr val="tx1"/>
                </a:solidFill>
              </a:rPr>
              <a:t>фортепианных сонат,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оратории </a:t>
            </a:r>
            <a:r>
              <a:rPr lang="ru-RU" dirty="0" smtClean="0">
                <a:solidFill>
                  <a:schemeClr val="tx1"/>
                </a:solidFill>
              </a:rPr>
              <a:t>и кантаты, камерные вокальные и инструментальные сочинения, музыка для кино и театра.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0722" name="Picture 2" descr="Sergei Prokofiev circa 1918 over Chair B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3390" y="1805720"/>
            <a:ext cx="2543175" cy="3133726"/>
          </a:xfrm>
          <a:prstGeom prst="rect">
            <a:avLst/>
          </a:prstGeom>
          <a:noFill/>
        </p:spPr>
      </p:pic>
      <p:pic>
        <p:nvPicPr>
          <p:cNvPr id="5" name="petja_i_volk_-_simfonicheskaja_skazka_-_sprokofev_-_petja_i_volksprokofev_(zf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330462" y="34055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02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Арам хачатурян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678" y="1418492"/>
            <a:ext cx="7282722" cy="497058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Один из крупнейших композиторов XX </a:t>
            </a:r>
            <a:r>
              <a:rPr lang="ru-RU" dirty="0" smtClean="0">
                <a:solidFill>
                  <a:schemeClr val="tx1"/>
                </a:solidFill>
              </a:rPr>
              <a:t>века.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Три балета (</a:t>
            </a:r>
            <a:r>
              <a:rPr lang="cs-CZ" dirty="0" smtClean="0">
                <a:solidFill>
                  <a:schemeClr val="tx1"/>
                </a:solidFill>
              </a:rPr>
              <a:t>„</a:t>
            </a:r>
            <a:r>
              <a:rPr lang="ru-RU" dirty="0" smtClean="0">
                <a:solidFill>
                  <a:schemeClr val="tx1"/>
                </a:solidFill>
              </a:rPr>
              <a:t>Гаянэ</a:t>
            </a:r>
            <a:r>
              <a:rPr lang="cs-CZ" dirty="0" smtClean="0">
                <a:solidFill>
                  <a:schemeClr val="tx1"/>
                </a:solidFill>
              </a:rPr>
              <a:t>“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Три симфонии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Шесть концертов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Огромное количество </a:t>
            </a:r>
            <a:r>
              <a:rPr lang="ru-RU" dirty="0" smtClean="0">
                <a:solidFill>
                  <a:schemeClr val="tx1"/>
                </a:solidFill>
              </a:rPr>
              <a:t>произведений вокальной, хоровой, инструментальной и программной </a:t>
            </a:r>
            <a:r>
              <a:rPr lang="ru-RU" dirty="0" smtClean="0">
                <a:solidFill>
                  <a:schemeClr val="tx1"/>
                </a:solidFill>
              </a:rPr>
              <a:t>музыки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Музыка </a:t>
            </a:r>
            <a:r>
              <a:rPr lang="ru-RU" dirty="0" smtClean="0">
                <a:solidFill>
                  <a:schemeClr val="tx1"/>
                </a:solidFill>
              </a:rPr>
              <a:t>к </a:t>
            </a:r>
            <a:r>
              <a:rPr lang="ru-RU" dirty="0" smtClean="0">
                <a:solidFill>
                  <a:schemeClr val="tx1"/>
                </a:solidFill>
              </a:rPr>
              <a:t>кинофильмам </a:t>
            </a:r>
            <a:r>
              <a:rPr lang="ru-RU" dirty="0" smtClean="0">
                <a:solidFill>
                  <a:schemeClr val="tx1"/>
                </a:solidFill>
              </a:rPr>
              <a:t>и театральным </a:t>
            </a:r>
            <a:r>
              <a:rPr lang="ru-RU" dirty="0" smtClean="0">
                <a:solidFill>
                  <a:schemeClr val="tx1"/>
                </a:solidFill>
              </a:rPr>
              <a:t>постановкам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Автор музыки </a:t>
            </a:r>
            <a:r>
              <a:rPr lang="ru-RU" dirty="0" smtClean="0">
                <a:solidFill>
                  <a:schemeClr val="tx1"/>
                </a:solidFill>
              </a:rPr>
              <a:t>Государственного гимна Армянской ССР (1944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1746" name="Picture 2" descr="Aram Khachaturian 197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7544" y="2106368"/>
            <a:ext cx="2857500" cy="3162301"/>
          </a:xfrm>
          <a:prstGeom prst="rect">
            <a:avLst/>
          </a:prstGeom>
          <a:noFill/>
        </p:spPr>
      </p:pic>
      <p:pic>
        <p:nvPicPr>
          <p:cNvPr id="7" name="hachaturjan_-_tanec_s_sabljami_gajane_(zv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927231" y="19284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45352"/>
            <a:ext cx="10178322" cy="9874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этапы в истории </a:t>
            </a:r>
            <a:br>
              <a:rPr lang="ru-RU" sz="2800" dirty="0" smtClean="0"/>
            </a:br>
            <a:r>
              <a:rPr lang="ru-RU" sz="2800" dirty="0" smtClean="0"/>
              <a:t>классической музыки в России:</a:t>
            </a:r>
            <a:endParaRPr lang="cs-CZ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132764"/>
            <a:ext cx="10178322" cy="57252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До конца 16-начала 17 вв. в России был запрет на светскую музыку (влияние религии);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18 в. – </a:t>
            </a:r>
            <a:r>
              <a:rPr lang="ru-RU" sz="2400" dirty="0" err="1" smtClean="0">
                <a:solidFill>
                  <a:schemeClr val="tx1"/>
                </a:solidFill>
              </a:rPr>
              <a:t>вестернизация</a:t>
            </a:r>
            <a:r>
              <a:rPr lang="ru-RU" sz="2400" dirty="0" smtClean="0">
                <a:solidFill>
                  <a:schemeClr val="tx1"/>
                </a:solidFill>
              </a:rPr>
              <a:t> России; увлечение императриц Елизаветы Петровны и Екатерины </a:t>
            </a:r>
            <a:r>
              <a:rPr lang="cs-CZ" sz="2400" dirty="0" smtClean="0">
                <a:solidFill>
                  <a:schemeClr val="tx1"/>
                </a:solidFill>
              </a:rPr>
              <a:t>II</a:t>
            </a:r>
            <a:r>
              <a:rPr lang="ru-RU" sz="2400" dirty="0" smtClean="0">
                <a:solidFill>
                  <a:schemeClr val="tx1"/>
                </a:solidFill>
              </a:rPr>
              <a:t> итальянской оперой. Русские композиторы подражали западным;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19 в. – использование русских народных мотивов в классической музыке: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-Михаил Глинка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-композиторы </a:t>
            </a:r>
            <a:r>
              <a:rPr lang="cs-CZ" sz="2400" dirty="0" smtClean="0">
                <a:solidFill>
                  <a:schemeClr val="tx1"/>
                </a:solidFill>
              </a:rPr>
              <a:t>„</a:t>
            </a:r>
            <a:r>
              <a:rPr lang="ru-RU" sz="2400" dirty="0" smtClean="0">
                <a:solidFill>
                  <a:schemeClr val="tx1"/>
                </a:solidFill>
              </a:rPr>
              <a:t>Могучей кучки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-Пётр Чайковский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-Сергей </a:t>
            </a:r>
            <a:r>
              <a:rPr lang="ru-RU" sz="2400" dirty="0">
                <a:solidFill>
                  <a:schemeClr val="tx1"/>
                </a:solidFill>
              </a:rPr>
              <a:t>Р</a:t>
            </a:r>
            <a:r>
              <a:rPr lang="ru-RU" sz="2400" dirty="0" smtClean="0">
                <a:solidFill>
                  <a:schemeClr val="tx1"/>
                </a:solidFill>
              </a:rPr>
              <a:t>ахманинов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Конец 19 – начало 2</a:t>
            </a:r>
            <a:r>
              <a:rPr lang="cs-CZ" sz="2400" dirty="0" smtClean="0">
                <a:solidFill>
                  <a:schemeClr val="tx1"/>
                </a:solidFill>
              </a:rPr>
              <a:t>0 </a:t>
            </a:r>
            <a:r>
              <a:rPr lang="ru-RU" sz="2400" dirty="0" smtClean="0">
                <a:solidFill>
                  <a:schemeClr val="tx1"/>
                </a:solidFill>
              </a:rPr>
              <a:t>вв. – Игорь Стравинский, Алексей Скрябин, Дмитрий Шостакович, Сергей Прокофьев</a:t>
            </a:r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641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55090"/>
            <a:ext cx="10178322" cy="1492132"/>
          </a:xfrm>
        </p:spPr>
        <p:txBody>
          <a:bodyPr/>
          <a:lstStyle/>
          <a:p>
            <a:pPr algn="ctr"/>
            <a:r>
              <a:rPr lang="ru-RU" dirty="0" smtClean="0"/>
              <a:t>Михаил Глинка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8173" y="1310184"/>
            <a:ext cx="10822675" cy="52816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Основоположник русской классической музыки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Сочетал традиции западно-европейской классической музыки и русские народные мотивы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Музыкальный теоретик – создатель первого русского пособия по оркестровке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Творчество: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Оперы (</a:t>
            </a:r>
            <a:r>
              <a:rPr lang="cs-CZ" sz="2400" dirty="0" smtClean="0">
                <a:solidFill>
                  <a:schemeClr val="tx1"/>
                </a:solidFill>
              </a:rPr>
              <a:t>„</a:t>
            </a:r>
            <a:r>
              <a:rPr lang="ru-RU" sz="2400" dirty="0" smtClean="0">
                <a:solidFill>
                  <a:schemeClr val="tx1"/>
                </a:solidFill>
              </a:rPr>
              <a:t>Иван Сусанин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cs-CZ" sz="2400" dirty="0" smtClean="0">
                <a:solidFill>
                  <a:schemeClr val="tx1"/>
                </a:solidFill>
              </a:rPr>
              <a:t>„</a:t>
            </a:r>
            <a:r>
              <a:rPr lang="ru-RU" sz="2400" dirty="0" smtClean="0">
                <a:solidFill>
                  <a:schemeClr val="tx1"/>
                </a:solidFill>
              </a:rPr>
              <a:t>Руслан и Людмила</a:t>
            </a:r>
            <a:r>
              <a:rPr lang="cs-CZ" sz="2400" dirty="0" smtClean="0">
                <a:solidFill>
                  <a:schemeClr val="tx1"/>
                </a:solidFill>
              </a:rPr>
              <a:t>“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Симфонии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Романсы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Фортепианные пьесы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chemeClr val="tx1"/>
                </a:solidFill>
              </a:rPr>
              <a:t>„</a:t>
            </a:r>
            <a:r>
              <a:rPr lang="ru-RU" sz="2400" i="1" dirty="0" smtClean="0">
                <a:solidFill>
                  <a:schemeClr val="tx1"/>
                </a:solidFill>
              </a:rPr>
              <a:t>Патриотическая песня</a:t>
            </a:r>
            <a:r>
              <a:rPr lang="cs-CZ" sz="2400" i="1" dirty="0" smtClean="0">
                <a:solidFill>
                  <a:schemeClr val="tx1"/>
                </a:solidFill>
              </a:rPr>
              <a:t>“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была гимном РСФСР и РФ в </a:t>
            </a:r>
            <a:r>
              <a:rPr lang="cs-CZ" sz="2400" dirty="0" smtClean="0">
                <a:solidFill>
                  <a:schemeClr val="tx1"/>
                </a:solidFill>
              </a:rPr>
              <a:t>1990-2000 </a:t>
            </a:r>
            <a:r>
              <a:rPr lang="ru-RU" sz="2400" dirty="0" smtClean="0">
                <a:solidFill>
                  <a:schemeClr val="tx1"/>
                </a:solidFill>
              </a:rPr>
              <a:t>гг.</a:t>
            </a:r>
          </a:p>
        </p:txBody>
      </p:sp>
      <p:pic>
        <p:nvPicPr>
          <p:cNvPr id="4" name="m-glinka---patrioticheskaya-pesnya-gimn-s-1990-g-po-2000-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0400" y="489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76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6039"/>
          </a:xfrm>
        </p:spPr>
        <p:txBody>
          <a:bodyPr/>
          <a:lstStyle/>
          <a:p>
            <a:pPr algn="ctr"/>
            <a:r>
              <a:rPr lang="cs-CZ" dirty="0" smtClean="0"/>
              <a:t>„</a:t>
            </a:r>
            <a:r>
              <a:rPr lang="ru-RU" dirty="0" smtClean="0"/>
              <a:t>могучая кучка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3665" y="1378424"/>
            <a:ext cx="11068335" cy="5117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i="1" dirty="0" smtClean="0">
                <a:solidFill>
                  <a:schemeClr val="tx1"/>
                </a:solidFill>
              </a:rPr>
              <a:t>- творческое </a:t>
            </a:r>
            <a:r>
              <a:rPr lang="ru-RU" sz="2600" i="1" dirty="0">
                <a:solidFill>
                  <a:schemeClr val="tx1"/>
                </a:solidFill>
              </a:rPr>
              <a:t>содружество русских композиторов, сложившееся в Санкт-Петербурге в конце 1850-х и начале 1860-х годов. </a:t>
            </a:r>
            <a:endParaRPr lang="ru-RU" sz="26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В него вошли </a:t>
            </a:r>
            <a:r>
              <a:rPr lang="ru-RU" sz="2600" i="1" dirty="0" smtClean="0">
                <a:solidFill>
                  <a:schemeClr val="tx1"/>
                </a:solidFill>
              </a:rPr>
              <a:t>5 композиторов: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chemeClr val="tx1"/>
                </a:solidFill>
              </a:rPr>
              <a:t>Милий</a:t>
            </a:r>
            <a:r>
              <a:rPr lang="ru-RU" sz="2400" b="1" dirty="0" smtClean="0">
                <a:solidFill>
                  <a:schemeClr val="tx1"/>
                </a:solidFill>
              </a:rPr>
              <a:t> Балакирев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Модест Мусоргский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Александр Бородин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Николай Римский-Корсаков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chemeClr val="tx1"/>
                </a:solidFill>
              </a:rPr>
              <a:t>Цезарь Кюи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+ Владимир Стасов</a:t>
            </a:r>
            <a:r>
              <a:rPr lang="ru-RU" sz="2600" dirty="0" smtClean="0">
                <a:solidFill>
                  <a:schemeClr val="tx1"/>
                </a:solidFill>
              </a:rPr>
              <a:t> – </a:t>
            </a:r>
            <a:r>
              <a:rPr lang="ru-RU" sz="2600" i="1" dirty="0" smtClean="0">
                <a:solidFill>
                  <a:schemeClr val="tx1"/>
                </a:solidFill>
              </a:rPr>
              <a:t>консультант, идейный вдохновитель </a:t>
            </a:r>
            <a:r>
              <a:rPr lang="ru-RU" sz="2400" i="1" dirty="0" smtClean="0">
                <a:solidFill>
                  <a:schemeClr val="tx1"/>
                </a:solidFill>
              </a:rPr>
              <a:t>(не композитор)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7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Значение «Могучей кучки»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для </a:t>
            </a:r>
            <a:r>
              <a:rPr lang="ru-RU" sz="3200" dirty="0"/>
              <a:t>русской музыки и </a:t>
            </a:r>
            <a:r>
              <a:rPr lang="ru-RU" sz="3200" dirty="0" smtClean="0"/>
              <a:t>культуры:</a:t>
            </a:r>
            <a:r>
              <a:rPr lang="ru-RU" sz="3200" dirty="0"/>
              <a:t/>
            </a:r>
            <a:br>
              <a:rPr lang="ru-RU" sz="3200" dirty="0"/>
            </a:br>
            <a:endParaRPr lang="cs-CZ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1679" y="1443841"/>
            <a:ext cx="100213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В их 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операх:</a:t>
            </a:r>
            <a:endParaRPr lang="ru-RU" sz="26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стала ярко видна национальная характерность,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появились размах и народно-массовые сцены.</a:t>
            </a:r>
          </a:p>
          <a:p>
            <a:pPr fontAlgn="base"/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Композиторы стремились к яркости, стремились донести до народа свои идеи через запоминающиеся образы и эффектные 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картины</a:t>
            </a:r>
          </a:p>
          <a:p>
            <a:pPr fontAlgn="base"/>
            <a:endParaRPr lang="ru-RU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8174" y="3797958"/>
            <a:ext cx="1035182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В 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творчестве преобладают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 </a:t>
            </a:r>
            <a:r>
              <a:rPr lang="ru-RU" sz="2600" i="1" dirty="0">
                <a:solidFill>
                  <a:srgbClr val="000000"/>
                </a:solidFill>
                <a:latin typeface="Corbel" panose="020B0503020204020204" pitchFamily="34" charset="0"/>
              </a:rPr>
              <a:t>народные, сказочные мотивы,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 </a:t>
            </a:r>
            <a:r>
              <a:rPr lang="ru-RU" sz="2600" i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сюжеты </a:t>
            </a:r>
            <a:r>
              <a:rPr lang="ru-RU" sz="2600" i="1" dirty="0">
                <a:solidFill>
                  <a:srgbClr val="000000"/>
                </a:solidFill>
                <a:latin typeface="Corbel" panose="020B0503020204020204" pitchFamily="34" charset="0"/>
              </a:rPr>
              <a:t>из </a:t>
            </a:r>
            <a:r>
              <a:rPr lang="ru-RU" sz="2600" i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истории России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. Основа творчества – народная песня.</a:t>
            </a:r>
          </a:p>
          <a:p>
            <a:pPr algn="just"/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Народные мотивы 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обрабатывались и воплощались в их творчестве.  </a:t>
            </a:r>
            <a:endParaRPr lang="ru-RU" sz="260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/>
            <a:endParaRPr lang="ru-RU" sz="26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Балакирев </a:t>
            </a:r>
            <a:r>
              <a:rPr lang="ru-RU" sz="2600" dirty="0">
                <a:solidFill>
                  <a:srgbClr val="000000"/>
                </a:solidFill>
                <a:latin typeface="Corbel" panose="020B0503020204020204" pitchFamily="34" charset="0"/>
              </a:rPr>
              <a:t>и Римский-Корсаков собрали песни в отдельный сборник – «Сорок русских народных песен» (1860</a:t>
            </a:r>
            <a:r>
              <a:rPr lang="ru-RU" sz="2600" dirty="0" smtClean="0">
                <a:solidFill>
                  <a:srgbClr val="000000"/>
                </a:solidFill>
                <a:latin typeface="Corbel" panose="020B0503020204020204" pitchFamily="34" charset="0"/>
              </a:rPr>
              <a:t>).</a:t>
            </a:r>
            <a:endParaRPr lang="cs-CZ" sz="2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9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Милий</a:t>
            </a:r>
            <a:r>
              <a:rPr lang="ru-RU" dirty="0"/>
              <a:t> </a:t>
            </a:r>
            <a:r>
              <a:rPr lang="ru-RU" dirty="0" err="1"/>
              <a:t>балакирев</a:t>
            </a:r>
            <a:endParaRPr lang="cs-CZ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2729" y="2088108"/>
            <a:ext cx="6390018" cy="366726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«Король Лир</a:t>
            </a:r>
            <a:r>
              <a:rPr lang="ru-RU" sz="2800" i="1" dirty="0">
                <a:solidFill>
                  <a:schemeClr val="tx1"/>
                </a:solidFill>
              </a:rPr>
              <a:t>» (Музыка к трагедии Шекспира</a:t>
            </a:r>
            <a:r>
              <a:rPr lang="ru-RU" sz="2800" i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2800" dirty="0">
                <a:solidFill>
                  <a:schemeClr val="tx1"/>
                </a:solidFill>
                <a:hlinkClick r:id="rId2"/>
              </a:rPr>
              <a:t>«В Чехии» </a:t>
            </a:r>
            <a:r>
              <a:rPr lang="ru-RU" sz="2800" i="1" dirty="0">
                <a:solidFill>
                  <a:schemeClr val="tx1"/>
                </a:solidFill>
                <a:hlinkClick r:id="rId2"/>
              </a:rPr>
              <a:t>(симфоническая поэма на три чешские народные песни)</a:t>
            </a:r>
            <a:endParaRPr lang="ru-RU" sz="2800" i="1" dirty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Фортепианные произведения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685" y="1874517"/>
            <a:ext cx="3023847" cy="370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7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Модест </a:t>
            </a:r>
            <a:r>
              <a:rPr lang="ru-RU" dirty="0" err="1" smtClean="0"/>
              <a:t>мусоргский</a:t>
            </a:r>
            <a:endParaRPr lang="cs-CZ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2729" y="2088108"/>
            <a:ext cx="6390018" cy="36672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Борис Годунов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err="1" smtClean="0">
                <a:solidFill>
                  <a:schemeClr val="tx1"/>
                </a:solidFill>
              </a:rPr>
              <a:t>Хованщина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err="1" smtClean="0">
                <a:solidFill>
                  <a:schemeClr val="tx1"/>
                </a:solidFill>
              </a:rPr>
              <a:t>Сорочинская</a:t>
            </a:r>
            <a:r>
              <a:rPr lang="ru-RU" sz="2800" dirty="0" smtClean="0">
                <a:solidFill>
                  <a:schemeClr val="tx1"/>
                </a:solidFill>
              </a:rPr>
              <a:t> ярмарка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  <a:hlinkClick r:id="rId2"/>
              </a:rPr>
              <a:t>Цикл пьес 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Картинки с выставки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47" y="1636557"/>
            <a:ext cx="3222862" cy="411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64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 </a:t>
            </a:r>
            <a:r>
              <a:rPr lang="ru-RU" dirty="0" err="1" smtClean="0"/>
              <a:t>бородин</a:t>
            </a:r>
            <a:endParaRPr lang="cs-CZ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2728" y="2475019"/>
            <a:ext cx="6390018" cy="366726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hlinkClick r:id="rId2"/>
              </a:rPr>
              <a:t>Опера 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Князь Игорь</a:t>
            </a:r>
            <a:r>
              <a:rPr lang="cs-CZ" sz="2800" dirty="0" smtClean="0">
                <a:solidFill>
                  <a:schemeClr val="tx1"/>
                </a:solidFill>
                <a:hlinkClick r:id="rId2"/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симфонии</a:t>
            </a:r>
            <a:endParaRPr lang="ru-RU" sz="2800" i="1" dirty="0">
              <a:solidFill>
                <a:schemeClr val="tx1"/>
              </a:solidFill>
            </a:endParaRPr>
          </a:p>
          <a:p>
            <a:r>
              <a:rPr lang="ru-RU" sz="2800" i="1" dirty="0" smtClean="0">
                <a:solidFill>
                  <a:schemeClr val="tx1"/>
                </a:solidFill>
              </a:rPr>
              <a:t>камерно-струнные ансамбли</a:t>
            </a:r>
            <a:endParaRPr lang="ru-RU" sz="2800" i="1" dirty="0">
              <a:solidFill>
                <a:schemeClr val="tx1"/>
              </a:solidFill>
            </a:endParaRPr>
          </a:p>
          <a:p>
            <a:r>
              <a:rPr lang="ru-RU" sz="2800" i="1" dirty="0">
                <a:solidFill>
                  <a:schemeClr val="tx1"/>
                </a:solidFill>
              </a:rPr>
              <a:t>п</a:t>
            </a:r>
            <a:r>
              <a:rPr lang="ru-RU" sz="2800" i="1" dirty="0" smtClean="0">
                <a:solidFill>
                  <a:schemeClr val="tx1"/>
                </a:solidFill>
              </a:rPr>
              <a:t>роизведения для фортепиано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75008" y="2475019"/>
            <a:ext cx="2730128" cy="35299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1659" y="1351297"/>
            <a:ext cx="8193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Corbel" panose="020B0503020204020204" pitchFamily="34" charset="0"/>
              </a:rPr>
              <a:t>Основоположник русского </a:t>
            </a:r>
            <a:r>
              <a:rPr lang="ru-RU" sz="2800" dirty="0" smtClean="0">
                <a:solidFill>
                  <a:srgbClr val="222222"/>
                </a:solidFill>
                <a:latin typeface="Corbel" panose="020B0503020204020204" pitchFamily="34" charset="0"/>
              </a:rPr>
              <a:t>эпического </a:t>
            </a:r>
            <a:r>
              <a:rPr lang="ru-RU" sz="2800" dirty="0">
                <a:solidFill>
                  <a:srgbClr val="222222"/>
                </a:solidFill>
                <a:latin typeface="Corbel" panose="020B0503020204020204" pitchFamily="34" charset="0"/>
              </a:rPr>
              <a:t>симфонизма</a:t>
            </a:r>
            <a:endParaRPr lang="cs-CZ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7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Николай римский-корсаков</a:t>
            </a: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910" y="2354238"/>
            <a:ext cx="3645090" cy="3473355"/>
          </a:xfrm>
          <a:prstGeom prst="rect">
            <a:avLst/>
          </a:prstGeom>
        </p:spPr>
      </p:pic>
      <p:sp>
        <p:nvSpPr>
          <p:cNvPr id="6" name="Объект 3"/>
          <p:cNvSpPr>
            <a:spLocks noGrp="1"/>
          </p:cNvSpPr>
          <p:nvPr>
            <p:ph sz="half" idx="4294967295"/>
          </p:nvPr>
        </p:nvSpPr>
        <p:spPr>
          <a:xfrm>
            <a:off x="1251678" y="2257281"/>
            <a:ext cx="6390018" cy="36672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Оперы:</a:t>
            </a: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Садко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Снегурочка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  <a:hlinkClick r:id="rId3"/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hlinkClick r:id="rId3"/>
              </a:rPr>
              <a:t>Сказка о царе </a:t>
            </a:r>
            <a:r>
              <a:rPr lang="ru-RU" sz="2800" dirty="0" err="1" smtClean="0">
                <a:solidFill>
                  <a:schemeClr val="tx1"/>
                </a:solidFill>
                <a:hlinkClick r:id="rId3"/>
              </a:rPr>
              <a:t>Салтане</a:t>
            </a:r>
            <a:r>
              <a:rPr lang="cs-CZ" sz="2800" dirty="0" smtClean="0">
                <a:solidFill>
                  <a:schemeClr val="tx1"/>
                </a:solidFill>
                <a:hlinkClick r:id="rId3"/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cs-CZ" sz="2800" dirty="0" smtClean="0">
                <a:solidFill>
                  <a:schemeClr val="tx1"/>
                </a:solidFill>
              </a:rPr>
              <a:t>„</a:t>
            </a:r>
            <a:r>
              <a:rPr lang="ru-RU" sz="2800" dirty="0" smtClean="0">
                <a:solidFill>
                  <a:schemeClr val="tx1"/>
                </a:solidFill>
              </a:rPr>
              <a:t>Ночь перед Рождеством</a:t>
            </a:r>
            <a:r>
              <a:rPr lang="cs-CZ" sz="2800" dirty="0" smtClean="0">
                <a:solidFill>
                  <a:schemeClr val="tx1"/>
                </a:solidFill>
              </a:rPr>
              <a:t>“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i="1" dirty="0">
                <a:solidFill>
                  <a:schemeClr val="tx1"/>
                </a:solidFill>
              </a:rPr>
              <a:t>с</a:t>
            </a:r>
            <a:r>
              <a:rPr lang="ru-RU" sz="2800" i="1" dirty="0" smtClean="0">
                <a:solidFill>
                  <a:schemeClr val="tx1"/>
                </a:solidFill>
              </a:rPr>
              <a:t>имфонические произведения</a:t>
            </a:r>
            <a:endParaRPr lang="ru-RU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5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678</TotalTime>
  <Words>817</Words>
  <Application>Microsoft Office PowerPoint</Application>
  <PresentationFormat>Vlastní</PresentationFormat>
  <Paragraphs>119</Paragraphs>
  <Slides>18</Slides>
  <Notes>0</Notes>
  <HiddenSlides>0</HiddenSlides>
  <MMClips>8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Badge</vt:lpstr>
      <vt:lpstr>Русская классическая музыка</vt:lpstr>
      <vt:lpstr>Основные этапы в истории  классической музыки в России:</vt:lpstr>
      <vt:lpstr>Михаил Глинка</vt:lpstr>
      <vt:lpstr>„могучая кучка“</vt:lpstr>
      <vt:lpstr>Значение «Могучей кучки»  для русской музыки и культуры: </vt:lpstr>
      <vt:lpstr>Милий балакирев</vt:lpstr>
      <vt:lpstr>Модест мусоргский</vt:lpstr>
      <vt:lpstr>Александр бородин</vt:lpstr>
      <vt:lpstr>Николай римский-корсаков</vt:lpstr>
      <vt:lpstr>Цезарь кюи</vt:lpstr>
      <vt:lpstr>Пётр ильич чайковский</vt:lpstr>
      <vt:lpstr>Знаменитые балеты чайковского</vt:lpstr>
      <vt:lpstr>Игорь стравинский</vt:lpstr>
      <vt:lpstr>Классическая музыка в СССР</vt:lpstr>
      <vt:lpstr>Алекандр скрябин</vt:lpstr>
      <vt:lpstr>Дмитрий шостакович</vt:lpstr>
      <vt:lpstr>Сергей прокофьев</vt:lpstr>
      <vt:lpstr>Арам хачатурян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классическая музыка</dc:title>
  <dc:creator>Uživatel systému Windows</dc:creator>
  <cp:lastModifiedBy>lektor</cp:lastModifiedBy>
  <cp:revision>42</cp:revision>
  <dcterms:created xsi:type="dcterms:W3CDTF">2018-03-18T12:59:44Z</dcterms:created>
  <dcterms:modified xsi:type="dcterms:W3CDTF">2019-03-20T15:35:48Z</dcterms:modified>
</cp:coreProperties>
</file>