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6" r:id="rId27"/>
    <p:sldId id="283" r:id="rId28"/>
    <p:sldId id="270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4819-107A-46B4-90E3-0705A050EC3D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F0BA3F4-F8CE-4A22-B845-CE3D60620C2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76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4819-107A-46B4-90E3-0705A050EC3D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3F4-F8CE-4A22-B845-CE3D60620C24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471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4819-107A-46B4-90E3-0705A050EC3D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3F4-F8CE-4A22-B845-CE3D60620C2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2090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4819-107A-46B4-90E3-0705A050EC3D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3F4-F8CE-4A22-B845-CE3D60620C24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73186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4819-107A-46B4-90E3-0705A050EC3D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3F4-F8CE-4A22-B845-CE3D60620C2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1398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4819-107A-46B4-90E3-0705A050EC3D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3F4-F8CE-4A22-B845-CE3D60620C24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29041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4819-107A-46B4-90E3-0705A050EC3D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3F4-F8CE-4A22-B845-CE3D60620C24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08513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4819-107A-46B4-90E3-0705A050EC3D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3F4-F8CE-4A22-B845-CE3D60620C24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32420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4819-107A-46B4-90E3-0705A050EC3D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3F4-F8CE-4A22-B845-CE3D60620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67653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4819-107A-46B4-90E3-0705A050EC3D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3F4-F8CE-4A22-B845-CE3D60620C24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9237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2C84819-107A-46B4-90E3-0705A050EC3D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3F4-F8CE-4A22-B845-CE3D60620C24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63937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4819-107A-46B4-90E3-0705A050EC3D}" type="datetimeFigureOut">
              <a:rPr lang="cs-CZ" smtClean="0"/>
              <a:t>11.04.2019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F0BA3F4-F8CE-4A22-B845-CE3D60620C24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23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velikayakultura.ru/russkiy-teatr/razlozhenie-realisticheskogo-teatra-kontsa-19-veka-v-rossii" TargetMode="External"/><Relationship Id="rId2" Type="http://schemas.openxmlformats.org/officeDocument/2006/relationships/hyperlink" Target="http://www.hintfox.com/article/Teatr-rossii-19-vek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ktsii.com/1-114341.html" TargetMode="External"/><Relationship Id="rId4" Type="http://schemas.openxmlformats.org/officeDocument/2006/relationships/hyperlink" Target="http://www.letopis.info/themes/theatre/russkij_teatr_19_veka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Русский театр 19 века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584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Фамусов</a:t>
            </a:r>
            <a:r>
              <a:rPr lang="cs-CZ" dirty="0" smtClean="0"/>
              <a:t> </a:t>
            </a:r>
            <a:r>
              <a:rPr lang="cs-CZ" dirty="0"/>
              <a:t>в «</a:t>
            </a:r>
            <a:r>
              <a:rPr lang="cs-CZ" dirty="0" err="1"/>
              <a:t>Горе</a:t>
            </a:r>
            <a:r>
              <a:rPr lang="cs-CZ" dirty="0"/>
              <a:t> </a:t>
            </a:r>
            <a:r>
              <a:rPr lang="cs-CZ" dirty="0" err="1"/>
              <a:t>от</a:t>
            </a:r>
            <a:r>
              <a:rPr lang="cs-CZ" dirty="0"/>
              <a:t> </a:t>
            </a:r>
            <a:r>
              <a:rPr lang="cs-CZ" dirty="0" err="1"/>
              <a:t>ума</a:t>
            </a:r>
            <a:r>
              <a:rPr lang="cs-CZ" dirty="0" smtClean="0"/>
              <a:t>»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cs-CZ" dirty="0" err="1" smtClean="0"/>
              <a:t>Городничего</a:t>
            </a:r>
            <a:r>
              <a:rPr lang="cs-CZ" dirty="0" smtClean="0"/>
              <a:t> </a:t>
            </a:r>
            <a:r>
              <a:rPr lang="cs-CZ" dirty="0"/>
              <a:t>в «</a:t>
            </a:r>
            <a:r>
              <a:rPr lang="cs-CZ" dirty="0" err="1"/>
              <a:t>Ревизоре</a:t>
            </a:r>
            <a:r>
              <a:rPr lang="cs-CZ" dirty="0" smtClean="0"/>
              <a:t>»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cs-CZ" dirty="0" err="1" smtClean="0"/>
              <a:t>Кочкарёва</a:t>
            </a:r>
            <a:r>
              <a:rPr lang="cs-CZ" dirty="0" smtClean="0"/>
              <a:t> </a:t>
            </a:r>
            <a:r>
              <a:rPr lang="cs-CZ" dirty="0"/>
              <a:t>в «</a:t>
            </a:r>
            <a:r>
              <a:rPr lang="cs-CZ" dirty="0" err="1"/>
              <a:t>Женитьбе</a:t>
            </a:r>
            <a:r>
              <a:rPr lang="cs-CZ" dirty="0" smtClean="0"/>
              <a:t>»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572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Мария Николаевна Ермолова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46" y="2096779"/>
            <a:ext cx="2323489" cy="3077469"/>
          </a:xfrm>
          <a:effectLst>
            <a:softEdge rad="31750"/>
          </a:effectLst>
        </p:spPr>
      </p:pic>
      <p:sp>
        <p:nvSpPr>
          <p:cNvPr id="6" name="TextovéPole 5"/>
          <p:cNvSpPr txBox="1"/>
          <p:nvPr/>
        </p:nvSpPr>
        <p:spPr>
          <a:xfrm>
            <a:off x="1451579" y="2096779"/>
            <a:ext cx="550592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Женские образы драматургии. </a:t>
            </a:r>
          </a:p>
          <a:p>
            <a:r>
              <a:rPr lang="ru-RU" sz="2000" dirty="0" smtClean="0"/>
              <a:t>Репертуар: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ысокая трагедия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«Орлеанская дева» Шиллера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«</a:t>
            </a:r>
            <a:r>
              <a:rPr lang="ru-RU" sz="2000" dirty="0"/>
              <a:t>М</a:t>
            </a:r>
            <a:r>
              <a:rPr lang="ru-RU" sz="2000" dirty="0" smtClean="0"/>
              <a:t>акбет» Шекспира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«Овечий источник» </a:t>
            </a:r>
            <a:r>
              <a:rPr lang="ru-RU" sz="2000" dirty="0" err="1" smtClean="0"/>
              <a:t>Лопе</a:t>
            </a:r>
            <a:r>
              <a:rPr lang="ru-RU" sz="2000" dirty="0" smtClean="0"/>
              <a:t> де Вега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r>
              <a:rPr lang="ru-RU" sz="2000" dirty="0" smtClean="0"/>
              <a:t>Бытовая драма: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Пьесы В. Александрова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Пьесы В. Дьяченко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095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 Михайлович Садовский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95" y="2075017"/>
            <a:ext cx="2390659" cy="3632561"/>
          </a:xfrm>
          <a:effectLst>
            <a:softEdge rad="63500"/>
          </a:effectLst>
        </p:spPr>
      </p:pic>
      <p:sp>
        <p:nvSpPr>
          <p:cNvPr id="7" name="TextovéPole 6"/>
          <p:cNvSpPr txBox="1"/>
          <p:nvPr/>
        </p:nvSpPr>
        <p:spPr>
          <a:xfrm>
            <a:off x="4193930" y="2189285"/>
            <a:ext cx="496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Роли в пьесах </a:t>
            </a:r>
            <a:r>
              <a:rPr lang="ru-RU" sz="2000" dirty="0" err="1" smtClean="0"/>
              <a:t>А.Н.Островского</a:t>
            </a:r>
            <a:r>
              <a:rPr lang="ru-RU" sz="2000" dirty="0" smtClean="0"/>
              <a:t> и Н.В. Гоголя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0360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Российский драматический </a:t>
            </a:r>
            <a:r>
              <a:rPr lang="ru-RU" dirty="0"/>
              <a:t>т</a:t>
            </a:r>
            <a:r>
              <a:rPr lang="ru-RU" dirty="0" smtClean="0"/>
              <a:t>еатр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Стал самостоятельным, как отдельное направление</a:t>
            </a:r>
          </a:p>
          <a:p>
            <a:r>
              <a:rPr lang="ru-RU" dirty="0" smtClean="0"/>
              <a:t>Ранее драматическая труппа работала вместе с оперно-балетной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344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1824 год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Театр </a:t>
            </a:r>
            <a:r>
              <a:rPr lang="ru-RU" dirty="0" err="1" smtClean="0"/>
              <a:t>Медокса</a:t>
            </a:r>
            <a:r>
              <a:rPr lang="ru-RU" dirty="0" smtClean="0"/>
              <a:t> разделен на 2 труппы:</a:t>
            </a:r>
          </a:p>
          <a:p>
            <a:r>
              <a:rPr lang="ru-RU" dirty="0" smtClean="0"/>
              <a:t>1. Драматическая. Малый театр. Получает отдельное здание</a:t>
            </a:r>
          </a:p>
          <a:p>
            <a:r>
              <a:rPr lang="ru-RU" dirty="0" smtClean="0"/>
              <a:t>2. Оперно-балетная. Большой театр</a:t>
            </a:r>
          </a:p>
        </p:txBody>
      </p:sp>
    </p:spTree>
    <p:extLst>
      <p:ext uri="{BB962C8B-B14F-4D97-AF65-F5344CB8AC3E}">
        <p14:creationId xmlns:p14="http://schemas.microsoft.com/office/powerpoint/2010/main" val="1529675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Восстание декабристов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В </a:t>
            </a:r>
            <a:r>
              <a:rPr lang="cs-CZ" dirty="0"/>
              <a:t>1826 </a:t>
            </a:r>
            <a:r>
              <a:rPr lang="cs-CZ" dirty="0" err="1"/>
              <a:t>казенные</a:t>
            </a:r>
            <a:r>
              <a:rPr lang="cs-CZ" dirty="0"/>
              <a:t> </a:t>
            </a:r>
            <a:r>
              <a:rPr lang="cs-CZ" dirty="0" err="1"/>
              <a:t>театры</a:t>
            </a:r>
            <a:r>
              <a:rPr lang="cs-CZ" dirty="0"/>
              <a:t> </a:t>
            </a:r>
            <a:r>
              <a:rPr lang="cs-CZ" dirty="0" err="1"/>
              <a:t>переводятся</a:t>
            </a:r>
            <a:r>
              <a:rPr lang="cs-CZ" dirty="0"/>
              <a:t> в </a:t>
            </a:r>
            <a:r>
              <a:rPr lang="cs-CZ" dirty="0" err="1"/>
              <a:t>ведение</a:t>
            </a:r>
            <a:r>
              <a:rPr lang="cs-CZ" dirty="0"/>
              <a:t> </a:t>
            </a:r>
            <a:r>
              <a:rPr lang="cs-CZ" dirty="0" err="1"/>
              <a:t>министерства</a:t>
            </a:r>
            <a:r>
              <a:rPr lang="cs-CZ" dirty="0"/>
              <a:t> </a:t>
            </a:r>
            <a:r>
              <a:rPr lang="cs-CZ" dirty="0" err="1"/>
              <a:t>императорского</a:t>
            </a:r>
            <a:r>
              <a:rPr lang="cs-CZ" dirty="0"/>
              <a:t> </a:t>
            </a:r>
            <a:r>
              <a:rPr lang="cs-CZ" dirty="0" err="1"/>
              <a:t>двора</a:t>
            </a:r>
            <a:r>
              <a:rPr lang="cs-CZ" dirty="0"/>
              <a:t>. </a:t>
            </a:r>
            <a:endParaRPr lang="ru-RU" dirty="0" smtClean="0"/>
          </a:p>
          <a:p>
            <a:r>
              <a:rPr lang="cs-CZ" dirty="0" smtClean="0"/>
              <a:t>В </a:t>
            </a:r>
            <a:r>
              <a:rPr lang="cs-CZ" dirty="0"/>
              <a:t>1828 </a:t>
            </a:r>
            <a:r>
              <a:rPr lang="cs-CZ" dirty="0" err="1"/>
              <a:t>вводится</a:t>
            </a:r>
            <a:r>
              <a:rPr lang="cs-CZ" dirty="0"/>
              <a:t> </a:t>
            </a:r>
            <a:r>
              <a:rPr lang="cs-CZ" dirty="0" err="1"/>
              <a:t>дополнительная</a:t>
            </a:r>
            <a:r>
              <a:rPr lang="cs-CZ" dirty="0"/>
              <a:t> </a:t>
            </a:r>
            <a:r>
              <a:rPr lang="cs-CZ" dirty="0" err="1"/>
              <a:t>цензура</a:t>
            </a:r>
            <a:r>
              <a:rPr lang="cs-CZ" dirty="0"/>
              <a:t> </a:t>
            </a:r>
            <a:r>
              <a:rPr lang="cs-CZ" dirty="0" err="1"/>
              <a:t>пьес</a:t>
            </a:r>
            <a:r>
              <a:rPr lang="cs-CZ" dirty="0"/>
              <a:t> в «</a:t>
            </a:r>
            <a:r>
              <a:rPr lang="cs-CZ" dirty="0" err="1"/>
              <a:t>Третьем</a:t>
            </a:r>
            <a:r>
              <a:rPr lang="cs-CZ" dirty="0"/>
              <a:t> </a:t>
            </a:r>
            <a:r>
              <a:rPr lang="cs-CZ" dirty="0" err="1"/>
              <a:t>отделении</a:t>
            </a:r>
            <a:r>
              <a:rPr lang="cs-CZ" dirty="0"/>
              <a:t> </a:t>
            </a:r>
            <a:r>
              <a:rPr lang="cs-CZ" dirty="0" err="1"/>
              <a:t>собственной</a:t>
            </a:r>
            <a:r>
              <a:rPr lang="cs-CZ" dirty="0"/>
              <a:t> </a:t>
            </a:r>
            <a:r>
              <a:rPr lang="cs-CZ" dirty="0" err="1"/>
              <a:t>Его</a:t>
            </a:r>
            <a:r>
              <a:rPr lang="cs-CZ" dirty="0"/>
              <a:t> </a:t>
            </a:r>
            <a:r>
              <a:rPr lang="cs-CZ" dirty="0" err="1"/>
              <a:t>Императорского</a:t>
            </a:r>
            <a:r>
              <a:rPr lang="cs-CZ" dirty="0"/>
              <a:t> </a:t>
            </a:r>
            <a:r>
              <a:rPr lang="cs-CZ" dirty="0" err="1"/>
              <a:t>Величества</a:t>
            </a:r>
            <a:r>
              <a:rPr lang="cs-CZ" dirty="0"/>
              <a:t> </a:t>
            </a:r>
            <a:r>
              <a:rPr lang="cs-CZ" dirty="0" err="1"/>
              <a:t>канцелярии</a:t>
            </a:r>
            <a:r>
              <a:rPr lang="cs-CZ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424005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Запрет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«Горе от ума» (1824) Грибоедова. Запрет сняли в 1831 году</a:t>
            </a:r>
          </a:p>
          <a:p>
            <a:r>
              <a:rPr lang="ru-RU" dirty="0" smtClean="0"/>
              <a:t>2. «Борис Годунов» (1825)Пушкина. Запрет снят в 1866 году</a:t>
            </a:r>
          </a:p>
          <a:p>
            <a:r>
              <a:rPr lang="ru-RU" dirty="0" smtClean="0"/>
              <a:t>3. «Маскарад» (1835) Лермонтова. Запрет снят в 1862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390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Основа этого периода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Водевили и монархические пьесы Н. Кукольника, </a:t>
            </a:r>
            <a:r>
              <a:rPr lang="ru-RU" dirty="0" err="1" smtClean="0"/>
              <a:t>Н.Полевого</a:t>
            </a:r>
            <a:r>
              <a:rPr lang="ru-RU" dirty="0" smtClean="0"/>
              <a:t>, П. </a:t>
            </a:r>
            <a:r>
              <a:rPr lang="ru-RU" dirty="0" err="1" smtClean="0"/>
              <a:t>Ободовского</a:t>
            </a:r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147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Демократическое направление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Москва. Малый театр. Щепкин и П. Мочалов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70" y="2598807"/>
            <a:ext cx="2408732" cy="286753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06" y="2580542"/>
            <a:ext cx="2311825" cy="284240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59748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Александрийский театр. 1832 год. петербург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Премьер Василий Каратыгин</a:t>
            </a:r>
          </a:p>
          <a:p>
            <a:r>
              <a:rPr lang="ru-RU" dirty="0" smtClean="0"/>
              <a:t>Парадный официоз, </a:t>
            </a:r>
            <a:r>
              <a:rPr lang="ru-RU" dirty="0" err="1" smtClean="0"/>
              <a:t>классицистская</a:t>
            </a:r>
            <a:r>
              <a:rPr lang="ru-RU" dirty="0" smtClean="0"/>
              <a:t> условность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19" y="2989585"/>
            <a:ext cx="4691090" cy="263873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66" y="1982944"/>
            <a:ext cx="2609384" cy="348340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94808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19 век – век реализма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смену романтизму и классицизму приходит реализм</a:t>
            </a:r>
          </a:p>
          <a:p>
            <a:r>
              <a:rPr lang="ru-RU" dirty="0" smtClean="0"/>
              <a:t>Все театры императорские:</a:t>
            </a:r>
          </a:p>
          <a:p>
            <a:r>
              <a:rPr lang="ru-RU" dirty="0" smtClean="0"/>
              <a:t>В Петербурге – Александрийский, Мариинский</a:t>
            </a:r>
            <a:r>
              <a:rPr lang="ru-RU" smtClean="0"/>
              <a:t>, </a:t>
            </a:r>
            <a:r>
              <a:rPr lang="ru-RU" smtClean="0"/>
              <a:t>Михайловский</a:t>
            </a:r>
            <a:endParaRPr lang="ru-RU" dirty="0" smtClean="0"/>
          </a:p>
          <a:p>
            <a:r>
              <a:rPr lang="ru-RU" dirty="0" smtClean="0"/>
              <a:t>В Москве – Малый и Большой театры</a:t>
            </a:r>
          </a:p>
          <a:p>
            <a:pPr marL="0" indent="0">
              <a:buNone/>
            </a:pPr>
            <a:r>
              <a:rPr lang="ru-RU" dirty="0" smtClean="0"/>
              <a:t>В 1882 году монополия отменена. В Москве и Петербурге открываются частные </a:t>
            </a:r>
            <a:r>
              <a:rPr lang="ru-RU" dirty="0"/>
              <a:t>театры, драматические и </a:t>
            </a:r>
            <a:r>
              <a:rPr lang="ru-RU" dirty="0" smtClean="0"/>
              <a:t>оперные.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574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1830-40 гг. Провинциальные театры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Выдающиеся актеры</a:t>
            </a:r>
          </a:p>
          <a:p>
            <a:r>
              <a:rPr lang="ru-RU" dirty="0" smtClean="0"/>
              <a:t>Л. </a:t>
            </a:r>
            <a:r>
              <a:rPr lang="ru-RU" dirty="0" err="1" smtClean="0"/>
              <a:t>Млотковская</a:t>
            </a:r>
            <a:endParaRPr lang="ru-RU" dirty="0" smtClean="0"/>
          </a:p>
          <a:p>
            <a:r>
              <a:rPr lang="ru-RU" dirty="0" smtClean="0"/>
              <a:t>К. </a:t>
            </a:r>
            <a:r>
              <a:rPr lang="ru-RU" dirty="0" err="1" smtClean="0"/>
              <a:t>Соленик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920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Сотрудничество Островского с малым театром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П.Садовский</a:t>
            </a:r>
            <a:r>
              <a:rPr lang="cs-CZ" dirty="0"/>
              <a:t>, </a:t>
            </a:r>
            <a:r>
              <a:rPr lang="cs-CZ" dirty="0" err="1"/>
              <a:t>И.Самарин</a:t>
            </a:r>
            <a:r>
              <a:rPr lang="cs-CZ" dirty="0"/>
              <a:t>, </a:t>
            </a:r>
            <a:r>
              <a:rPr lang="ru-RU" u="sng" dirty="0" err="1" smtClean="0"/>
              <a:t>С.Шумский</a:t>
            </a:r>
            <a:r>
              <a:rPr lang="cs-CZ" dirty="0" smtClean="0"/>
              <a:t>, </a:t>
            </a:r>
            <a:r>
              <a:rPr lang="cs-CZ" dirty="0" err="1"/>
              <a:t>Л.Косицкая</a:t>
            </a:r>
            <a:r>
              <a:rPr lang="cs-CZ" dirty="0"/>
              <a:t>, </a:t>
            </a:r>
            <a:r>
              <a:rPr lang="ru-RU" u="sng" dirty="0" err="1" smtClean="0"/>
              <a:t>Г.Федотова</a:t>
            </a:r>
            <a:r>
              <a:rPr lang="cs-CZ" dirty="0" smtClean="0"/>
              <a:t>, </a:t>
            </a:r>
            <a:r>
              <a:rPr lang="cs-CZ" dirty="0" err="1"/>
              <a:t>С.Васильев</a:t>
            </a:r>
            <a:r>
              <a:rPr lang="cs-CZ" dirty="0"/>
              <a:t>, </a:t>
            </a:r>
            <a:r>
              <a:rPr lang="cs-CZ" dirty="0" err="1"/>
              <a:t>Н.Рыкалова</a:t>
            </a:r>
            <a:r>
              <a:rPr lang="cs-CZ" dirty="0"/>
              <a:t>, </a:t>
            </a:r>
            <a:r>
              <a:rPr lang="cs-CZ" dirty="0" err="1"/>
              <a:t>С.Акимова</a:t>
            </a:r>
            <a:r>
              <a:rPr lang="cs-CZ" dirty="0"/>
              <a:t>, </a:t>
            </a:r>
            <a:r>
              <a:rPr lang="cs-CZ" dirty="0" err="1"/>
              <a:t>Н.Музиль</a:t>
            </a:r>
            <a:r>
              <a:rPr lang="cs-CZ" dirty="0"/>
              <a:t>, </a:t>
            </a:r>
            <a:r>
              <a:rPr lang="ru-RU" u="sng" dirty="0" err="1" smtClean="0"/>
              <a:t>Н.Никулина</a:t>
            </a:r>
            <a:r>
              <a:rPr lang="cs-CZ" dirty="0"/>
              <a:t> и </a:t>
            </a:r>
            <a:r>
              <a:rPr lang="cs-CZ" dirty="0" err="1"/>
              <a:t>др</a:t>
            </a:r>
            <a:r>
              <a:rPr lang="cs-CZ" dirty="0"/>
              <a:t>. </a:t>
            </a:r>
            <a:endParaRPr lang="ru-RU" dirty="0" smtClean="0"/>
          </a:p>
          <a:p>
            <a:r>
              <a:rPr lang="cs-CZ" dirty="0" err="1" smtClean="0"/>
              <a:t>Параллельно</a:t>
            </a:r>
            <a:r>
              <a:rPr lang="cs-CZ" dirty="0" smtClean="0"/>
              <a:t> </a:t>
            </a:r>
            <a:r>
              <a:rPr lang="cs-CZ" dirty="0"/>
              <a:t>с </a:t>
            </a:r>
            <a:r>
              <a:rPr lang="cs-CZ" dirty="0" err="1"/>
              <a:t>реалистически</a:t>
            </a:r>
            <a:r>
              <a:rPr lang="cs-CZ" dirty="0"/>
              <a:t> </a:t>
            </a:r>
            <a:r>
              <a:rPr lang="cs-CZ" dirty="0" err="1"/>
              <a:t>бытовым</a:t>
            </a:r>
            <a:r>
              <a:rPr lang="cs-CZ" dirty="0"/>
              <a:t> </a:t>
            </a:r>
            <a:r>
              <a:rPr lang="cs-CZ" dirty="0" err="1"/>
              <a:t>направлением</a:t>
            </a:r>
            <a:r>
              <a:rPr lang="cs-CZ" dirty="0"/>
              <a:t>, в </a:t>
            </a:r>
            <a:r>
              <a:rPr lang="cs-CZ" dirty="0" err="1"/>
              <a:t>Малом</a:t>
            </a:r>
            <a:r>
              <a:rPr lang="cs-CZ" dirty="0"/>
              <a:t> </a:t>
            </a:r>
            <a:r>
              <a:rPr lang="cs-CZ" dirty="0" err="1"/>
              <a:t>театре</a:t>
            </a:r>
            <a:r>
              <a:rPr lang="cs-CZ" dirty="0"/>
              <a:t> </a:t>
            </a:r>
            <a:r>
              <a:rPr lang="cs-CZ" dirty="0" err="1"/>
              <a:t>успешно</a:t>
            </a:r>
            <a:r>
              <a:rPr lang="cs-CZ" dirty="0"/>
              <a:t> </a:t>
            </a:r>
            <a:r>
              <a:rPr lang="cs-CZ" dirty="0" err="1"/>
              <a:t>развивалась</a:t>
            </a:r>
            <a:r>
              <a:rPr lang="cs-CZ" dirty="0"/>
              <a:t> и </a:t>
            </a:r>
            <a:r>
              <a:rPr lang="cs-CZ" dirty="0" err="1"/>
              <a:t>линия</a:t>
            </a:r>
            <a:r>
              <a:rPr lang="cs-CZ" dirty="0"/>
              <a:t> </a:t>
            </a:r>
            <a:r>
              <a:rPr lang="cs-CZ" dirty="0" err="1"/>
              <a:t>романтической</a:t>
            </a:r>
            <a:r>
              <a:rPr lang="cs-CZ" dirty="0"/>
              <a:t> </a:t>
            </a:r>
            <a:r>
              <a:rPr lang="cs-CZ" dirty="0" err="1"/>
              <a:t>трагедии</a:t>
            </a:r>
            <a:r>
              <a:rPr lang="cs-CZ" dirty="0"/>
              <a:t>, </a:t>
            </a:r>
            <a:r>
              <a:rPr lang="cs-CZ" dirty="0" err="1"/>
              <a:t>наиболее</a:t>
            </a:r>
            <a:r>
              <a:rPr lang="cs-CZ" dirty="0"/>
              <a:t> </a:t>
            </a:r>
            <a:r>
              <a:rPr lang="cs-CZ" dirty="0" err="1"/>
              <a:t>ярко</a:t>
            </a:r>
            <a:r>
              <a:rPr lang="cs-CZ" dirty="0"/>
              <a:t> </a:t>
            </a:r>
            <a:r>
              <a:rPr lang="cs-CZ" dirty="0" err="1"/>
              <a:t>представленная</a:t>
            </a:r>
            <a:r>
              <a:rPr lang="cs-CZ" dirty="0"/>
              <a:t> в </a:t>
            </a:r>
            <a:r>
              <a:rPr lang="cs-CZ" dirty="0" err="1"/>
              <a:t>творчестве</a:t>
            </a:r>
            <a:r>
              <a:rPr lang="cs-CZ" dirty="0"/>
              <a:t> </a:t>
            </a:r>
            <a:r>
              <a:rPr lang="cs-CZ" dirty="0" err="1"/>
              <a:t>великой</a:t>
            </a:r>
            <a:r>
              <a:rPr lang="cs-CZ" dirty="0"/>
              <a:t> </a:t>
            </a:r>
            <a:r>
              <a:rPr lang="ru-RU" u="sng" dirty="0" err="1" smtClean="0"/>
              <a:t>М.Ермоловой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963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Малый и Александрийский театры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Малый театр преуспевал(Москва)</a:t>
            </a:r>
          </a:p>
          <a:p>
            <a:r>
              <a:rPr lang="ru-RU" dirty="0" smtClean="0"/>
              <a:t>В Александрийском (</a:t>
            </a:r>
            <a:r>
              <a:rPr lang="ru-RU" dirty="0" err="1" smtClean="0"/>
              <a:t>Санкт-петербург</a:t>
            </a:r>
            <a:r>
              <a:rPr lang="ru-RU" dirty="0" smtClean="0"/>
              <a:t>) </a:t>
            </a:r>
            <a:r>
              <a:rPr lang="cs-CZ" dirty="0" err="1" smtClean="0"/>
              <a:t>постоянно</a:t>
            </a:r>
            <a:r>
              <a:rPr lang="cs-CZ" dirty="0" smtClean="0"/>
              <a:t> </a:t>
            </a:r>
            <a:r>
              <a:rPr lang="cs-CZ" dirty="0" err="1"/>
              <a:t>менялись</a:t>
            </a:r>
            <a:r>
              <a:rPr lang="cs-CZ" dirty="0"/>
              <a:t> </a:t>
            </a:r>
            <a:r>
              <a:rPr lang="cs-CZ" dirty="0" err="1"/>
              <a:t>руководители</a:t>
            </a:r>
            <a:r>
              <a:rPr lang="cs-CZ" dirty="0"/>
              <a:t> </a:t>
            </a:r>
            <a:r>
              <a:rPr lang="cs-CZ" dirty="0" err="1"/>
              <a:t>труппы</a:t>
            </a:r>
            <a:r>
              <a:rPr lang="cs-CZ" dirty="0"/>
              <a:t>, </a:t>
            </a:r>
            <a:r>
              <a:rPr lang="cs-CZ" dirty="0" err="1"/>
              <a:t>не</a:t>
            </a:r>
            <a:r>
              <a:rPr lang="cs-CZ" dirty="0"/>
              <a:t> </a:t>
            </a:r>
            <a:r>
              <a:rPr lang="cs-CZ" dirty="0" err="1"/>
              <a:t>было</a:t>
            </a:r>
            <a:r>
              <a:rPr lang="cs-CZ" dirty="0"/>
              <a:t> </a:t>
            </a:r>
            <a:r>
              <a:rPr lang="cs-CZ" dirty="0" err="1"/>
              <a:t>сильной</a:t>
            </a:r>
            <a:r>
              <a:rPr lang="cs-CZ" dirty="0"/>
              <a:t> </a:t>
            </a:r>
            <a:r>
              <a:rPr lang="cs-CZ" dirty="0" err="1"/>
              <a:t>режиссуры</a:t>
            </a:r>
            <a:r>
              <a:rPr lang="cs-CZ" dirty="0"/>
              <a:t>, </a:t>
            </a:r>
            <a:r>
              <a:rPr lang="cs-CZ" dirty="0" err="1"/>
              <a:t>число</a:t>
            </a:r>
            <a:r>
              <a:rPr lang="cs-CZ" dirty="0"/>
              <a:t> </a:t>
            </a:r>
            <a:r>
              <a:rPr lang="cs-CZ" dirty="0" err="1"/>
              <a:t>премьер</a:t>
            </a:r>
            <a:r>
              <a:rPr lang="cs-CZ" dirty="0"/>
              <a:t> </a:t>
            </a:r>
            <a:r>
              <a:rPr lang="cs-CZ" dirty="0" err="1"/>
              <a:t>увеличивалось</a:t>
            </a:r>
            <a:r>
              <a:rPr lang="cs-CZ" dirty="0"/>
              <a:t>, а </a:t>
            </a:r>
            <a:r>
              <a:rPr lang="ru-RU" dirty="0" smtClean="0"/>
              <a:t>репетиционное</a:t>
            </a:r>
            <a:r>
              <a:rPr lang="cs-CZ" dirty="0"/>
              <a:t> </a:t>
            </a:r>
            <a:r>
              <a:rPr lang="cs-CZ" dirty="0" err="1"/>
              <a:t>время</a:t>
            </a:r>
            <a:r>
              <a:rPr lang="cs-CZ" dirty="0"/>
              <a:t> </a:t>
            </a:r>
            <a:r>
              <a:rPr lang="cs-CZ" dirty="0" err="1" smtClean="0"/>
              <a:t>сокращалось</a:t>
            </a:r>
            <a:r>
              <a:rPr lang="ru-RU" dirty="0" smtClean="0"/>
              <a:t>. Актеры были разрознены.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9810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Взлет. Рубеж 19-20 </a:t>
            </a:r>
            <a:r>
              <a:rPr lang="ru-RU" dirty="0" err="1" smtClean="0"/>
              <a:t>вв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Появление новой театральной профессии – </a:t>
            </a:r>
            <a:r>
              <a:rPr lang="ru-RU" dirty="0" err="1" smtClean="0"/>
              <a:t>режисер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Новая эстетика режиссёрского театра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515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Константин Сергеевич </a:t>
            </a:r>
            <a:r>
              <a:rPr lang="ru-RU" dirty="0" err="1" smtClean="0"/>
              <a:t>станиславский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30" y="2059143"/>
            <a:ext cx="2568086" cy="3354904"/>
          </a:xfrm>
          <a:effectLst>
            <a:softEdge rad="31750"/>
          </a:effectLst>
        </p:spPr>
      </p:pic>
      <p:sp>
        <p:nvSpPr>
          <p:cNvPr id="4" name="Obdélník 3"/>
          <p:cNvSpPr/>
          <p:nvPr/>
        </p:nvSpPr>
        <p:spPr>
          <a:xfrm>
            <a:off x="1451579" y="2355519"/>
            <a:ext cx="5977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Основоположник новой театральной эпохи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53845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1898 год. Московский художественный театр</a:t>
            </a:r>
            <a:endParaRPr lang="cs-CZ" dirty="0"/>
          </a:p>
        </p:txBody>
      </p:sp>
      <p:pic>
        <p:nvPicPr>
          <p:cNvPr id="1026" name="Picture 2" descr="VÃ½sledek obrÃ¡zku pro Ð¼Ð¾ÑÐºÐ¾Ð²ÑÐºÐ¸Ð¹ ÑÑÐ´Ð¾Ð¶ÐµÑÑÐ²ÐµÐ½Ð½ÑÐ¹ ÑÐµÐ°Ñ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67" y="2000539"/>
            <a:ext cx="6305826" cy="38971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267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Постановки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Чехов:</a:t>
            </a:r>
          </a:p>
          <a:p>
            <a:r>
              <a:rPr lang="ru-RU" sz="2400" dirty="0" smtClean="0"/>
              <a:t> «Чайка»</a:t>
            </a:r>
          </a:p>
          <a:p>
            <a:r>
              <a:rPr lang="ru-RU" sz="2400" dirty="0" smtClean="0"/>
              <a:t>«Вишневый сад»</a:t>
            </a:r>
          </a:p>
          <a:p>
            <a:r>
              <a:rPr lang="ru-RU" sz="2400" dirty="0" smtClean="0"/>
              <a:t>«Три сестры»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8463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Методика станиславского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4702" y="2015732"/>
            <a:ext cx="5542986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Проживать роль и на спектакле, и на репетициях. </a:t>
            </a:r>
          </a:p>
          <a:p>
            <a:pPr marL="0" indent="0">
              <a:buNone/>
            </a:pPr>
            <a:r>
              <a:rPr lang="cs-CZ" dirty="0" err="1"/>
              <a:t>Каждый</a:t>
            </a:r>
            <a:r>
              <a:rPr lang="cs-CZ" dirty="0"/>
              <a:t> </a:t>
            </a:r>
            <a:r>
              <a:rPr lang="cs-CZ" dirty="0" err="1"/>
              <a:t>человек</a:t>
            </a:r>
            <a:r>
              <a:rPr lang="cs-CZ" dirty="0"/>
              <a:t>, </a:t>
            </a:r>
            <a:r>
              <a:rPr lang="cs-CZ" dirty="0" err="1"/>
              <a:t>наблюдающий</a:t>
            </a:r>
            <a:r>
              <a:rPr lang="cs-CZ" dirty="0"/>
              <a:t> </a:t>
            </a:r>
            <a:r>
              <a:rPr lang="cs-CZ" dirty="0" err="1"/>
              <a:t>за</a:t>
            </a:r>
            <a:r>
              <a:rPr lang="cs-CZ" dirty="0"/>
              <a:t> </a:t>
            </a:r>
            <a:r>
              <a:rPr lang="cs-CZ" dirty="0" err="1"/>
              <a:t>действием</a:t>
            </a:r>
            <a:r>
              <a:rPr lang="cs-CZ" dirty="0"/>
              <a:t> </a:t>
            </a:r>
            <a:r>
              <a:rPr lang="cs-CZ" dirty="0" err="1"/>
              <a:t>на</a:t>
            </a:r>
            <a:r>
              <a:rPr lang="cs-CZ" dirty="0"/>
              <a:t> </a:t>
            </a:r>
            <a:r>
              <a:rPr lang="cs-CZ" dirty="0" err="1"/>
              <a:t>сцене</a:t>
            </a:r>
            <a:r>
              <a:rPr lang="cs-CZ" dirty="0"/>
              <a:t> </a:t>
            </a:r>
            <a:r>
              <a:rPr lang="cs-CZ" dirty="0" err="1"/>
              <a:t>должен</a:t>
            </a:r>
            <a:r>
              <a:rPr lang="cs-CZ" dirty="0"/>
              <a:t> </a:t>
            </a:r>
            <a:r>
              <a:rPr lang="cs-CZ" dirty="0" err="1"/>
              <a:t>поверить</a:t>
            </a:r>
            <a:r>
              <a:rPr lang="cs-CZ" dirty="0"/>
              <a:t> в </a:t>
            </a:r>
            <a:r>
              <a:rPr lang="cs-CZ" dirty="0" err="1"/>
              <a:t>происходящее</a:t>
            </a:r>
            <a:r>
              <a:rPr lang="cs-CZ" dirty="0"/>
              <a:t> и </a:t>
            </a:r>
            <a:r>
              <a:rPr lang="cs-CZ" dirty="0" err="1"/>
              <a:t>проникнуться</a:t>
            </a:r>
            <a:r>
              <a:rPr lang="cs-CZ" dirty="0"/>
              <a:t> </a:t>
            </a:r>
            <a:r>
              <a:rPr lang="cs-CZ" dirty="0" err="1"/>
              <a:t>чувствами</a:t>
            </a:r>
            <a:r>
              <a:rPr lang="cs-CZ" dirty="0"/>
              <a:t> </a:t>
            </a:r>
            <a:r>
              <a:rPr lang="cs-CZ" dirty="0" err="1"/>
              <a:t>героев</a:t>
            </a:r>
            <a:r>
              <a:rPr lang="cs-CZ" dirty="0"/>
              <a:t> </a:t>
            </a:r>
            <a:r>
              <a:rPr lang="cs-CZ" dirty="0" err="1"/>
              <a:t>спектакля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http://www.letopis.info/files/posts/imgs/660/reviz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53" y="2015732"/>
            <a:ext cx="4708305" cy="36131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23124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использованной литературы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 </a:t>
            </a:r>
            <a:r>
              <a:rPr lang="cs-CZ" dirty="0">
                <a:hlinkClick r:id="rId2"/>
              </a:rPr>
              <a:t>http://www.hintfox.com/article/Teatr-rossii-19-veka.html</a:t>
            </a:r>
            <a:endParaRPr lang="ru-RU" b="1" dirty="0" smtClean="0"/>
          </a:p>
          <a:p>
            <a:r>
              <a:rPr lang="cs-CZ" u="sng" dirty="0">
                <a:hlinkClick r:id="rId3"/>
              </a:rPr>
              <a:t>http://velikayakultura.ru/russkiy-teatr/razlozhenie-realisticheskogo-teatra-kontsa-19-veka-v-rossii</a:t>
            </a:r>
            <a:endParaRPr lang="cs-CZ" dirty="0"/>
          </a:p>
          <a:p>
            <a:pPr lvl="0"/>
            <a:r>
              <a:rPr lang="cs-CZ" u="sng" dirty="0" smtClean="0">
                <a:hlinkClick r:id="rId4"/>
              </a:rPr>
              <a:t>http</a:t>
            </a:r>
            <a:r>
              <a:rPr lang="cs-CZ" u="sng" dirty="0">
                <a:hlinkClick r:id="rId4"/>
              </a:rPr>
              <a:t>://www.letopis.info/themes/theatre/russkij_teatr_19_veka.html</a:t>
            </a:r>
            <a:endParaRPr lang="cs-CZ" dirty="0"/>
          </a:p>
          <a:p>
            <a:r>
              <a:rPr lang="cs-CZ" u="sng" dirty="0" smtClean="0">
                <a:hlinkClick r:id="rId5"/>
              </a:rPr>
              <a:t>https</a:t>
            </a:r>
            <a:r>
              <a:rPr lang="cs-CZ" u="sng" dirty="0">
                <a:hlinkClick r:id="rId5"/>
              </a:rPr>
              <a:t>://lektsii.com/1-114341.html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299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324" y="3892104"/>
            <a:ext cx="9603275" cy="1049235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272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Николай Васильевич Гоголь</a:t>
            </a:r>
            <a:endParaRPr lang="cs-CZ" dirty="0"/>
          </a:p>
        </p:txBody>
      </p:sp>
      <p:pic>
        <p:nvPicPr>
          <p:cNvPr id="1030" name="Picture 6" descr="http://i.otzovik.com/objects/b/540000/5398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31" y="1976179"/>
            <a:ext cx="3768740" cy="376874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gurcova-portal.com/wp-content/uploads/2012/08/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1976179"/>
            <a:ext cx="2826555" cy="376874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376853" y="5744919"/>
            <a:ext cx="367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«Женитьба» 9 декабря1842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90493" y="2173227"/>
            <a:ext cx="268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«Ревизор»</a:t>
            </a:r>
          </a:p>
          <a:p>
            <a:r>
              <a:rPr lang="ru-RU" dirty="0" smtClean="0"/>
              <a:t>18 апреля 1836 </a:t>
            </a:r>
            <a:endParaRPr lang="cs-CZ" dirty="0"/>
          </a:p>
        </p:txBody>
      </p:sp>
      <p:pic>
        <p:nvPicPr>
          <p:cNvPr id="8" name="Picture 4" descr="VÃ½sledek obrÃ¡zku pro Ð³Ð¾Ð³Ð¾Ð»Ñ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61" y="3122024"/>
            <a:ext cx="2074870" cy="262289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41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Николай </a:t>
            </a:r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«</a:t>
            </a:r>
            <a:r>
              <a:rPr lang="cs-CZ" sz="2400" dirty="0" err="1"/>
              <a:t>Всем</a:t>
            </a:r>
            <a:r>
              <a:rPr lang="cs-CZ" sz="2400" dirty="0"/>
              <a:t> </a:t>
            </a:r>
            <a:r>
              <a:rPr lang="cs-CZ" sz="2400" dirty="0" err="1"/>
              <a:t>досталось</a:t>
            </a:r>
            <a:r>
              <a:rPr lang="cs-CZ" sz="2400" dirty="0"/>
              <a:t>, а </a:t>
            </a:r>
            <a:r>
              <a:rPr lang="cs-CZ" sz="2400" dirty="0" err="1"/>
              <a:t>мне</a:t>
            </a:r>
            <a:r>
              <a:rPr lang="cs-CZ" sz="2400" dirty="0"/>
              <a:t> </a:t>
            </a:r>
            <a:r>
              <a:rPr lang="cs-CZ" sz="2400" dirty="0" err="1"/>
              <a:t>больше</a:t>
            </a:r>
            <a:r>
              <a:rPr lang="cs-CZ" sz="2400" dirty="0"/>
              <a:t> </a:t>
            </a:r>
            <a:r>
              <a:rPr lang="cs-CZ" sz="2400" dirty="0" err="1"/>
              <a:t>всех</a:t>
            </a:r>
            <a:r>
              <a:rPr lang="cs-CZ" sz="2400" dirty="0" smtClean="0"/>
              <a:t>!»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Ревизор</a:t>
            </a:r>
            <a:endParaRPr lang="cs-CZ" sz="2400" dirty="0"/>
          </a:p>
        </p:txBody>
      </p:sp>
      <p:pic>
        <p:nvPicPr>
          <p:cNvPr id="2050" name="Picture 2" descr="VÃ½sledek obrÃ¡zku pro Ð½Ð¸ÐºÐ¾Ð»Ð°Ð¹ Ð¿ÐµÑÐ²Ñ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049" y="2015732"/>
            <a:ext cx="2662613" cy="35434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30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Александр </a:t>
            </a:r>
            <a:r>
              <a:rPr lang="ru-RU" dirty="0" err="1"/>
              <a:t>николаевич</a:t>
            </a:r>
            <a:r>
              <a:rPr lang="ru-RU" dirty="0"/>
              <a:t> </a:t>
            </a:r>
            <a:r>
              <a:rPr lang="ru-RU" dirty="0" err="1"/>
              <a:t>островский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294915" y="2110156"/>
            <a:ext cx="48999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Драматург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Юрист. Служил в суде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Видел всё изнутри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Описывал купеческую среду, нравы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Создал психологический театр</a:t>
            </a:r>
            <a:endParaRPr lang="cs-CZ" sz="24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79" y="2215663"/>
            <a:ext cx="2350481" cy="235048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7561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Новые герои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Предприимчивые</a:t>
            </a:r>
          </a:p>
          <a:p>
            <a:r>
              <a:rPr lang="ru-RU" dirty="0" smtClean="0"/>
              <a:t>Циничные </a:t>
            </a:r>
          </a:p>
          <a:p>
            <a:r>
              <a:rPr lang="ru-RU" dirty="0" smtClean="0"/>
              <a:t>Ловкие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47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Московский малый театр. 1824 год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79" y="2213906"/>
            <a:ext cx="4700508" cy="3461117"/>
          </a:xfrm>
          <a:effectLst>
            <a:softEdge rad="63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04" y="2208969"/>
            <a:ext cx="5210634" cy="34660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76360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Михаил </a:t>
            </a:r>
            <a:r>
              <a:rPr lang="ru-RU" dirty="0" err="1" smtClean="0"/>
              <a:t>семёнович</a:t>
            </a:r>
            <a:r>
              <a:rPr lang="ru-RU" dirty="0" smtClean="0"/>
              <a:t> Щепкин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651" y="2061273"/>
            <a:ext cx="2515372" cy="3606269"/>
          </a:xfrm>
          <a:effectLst>
            <a:softEdge rad="63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1" y="2061273"/>
            <a:ext cx="5229957" cy="358625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70563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Почему </a:t>
            </a:r>
            <a:r>
              <a:rPr lang="ru-RU" dirty="0" err="1" smtClean="0"/>
              <a:t>успешеН</a:t>
            </a:r>
            <a:r>
              <a:rPr lang="ru-RU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Внешние данные: склонность к полноте и небольшой рост</a:t>
            </a:r>
          </a:p>
          <a:p>
            <a:r>
              <a:rPr lang="ru-RU" dirty="0" smtClean="0"/>
              <a:t>2. Актерская игра вне рамок шаблонности</a:t>
            </a:r>
          </a:p>
          <a:p>
            <a:r>
              <a:rPr lang="ru-RU" dirty="0" smtClean="0"/>
              <a:t>3. </a:t>
            </a:r>
            <a:r>
              <a:rPr lang="ru-RU" dirty="0"/>
              <a:t> </a:t>
            </a:r>
            <a:r>
              <a:rPr lang="ru-RU" dirty="0" smtClean="0"/>
              <a:t>Резкая смена поведения персонажа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582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0</TotalTime>
  <Words>497</Words>
  <Application>Microsoft Office PowerPoint</Application>
  <PresentationFormat>Širokoúhlá obrazovka</PresentationFormat>
  <Paragraphs>98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Gill Sans MT</vt:lpstr>
      <vt:lpstr>Gallery</vt:lpstr>
      <vt:lpstr>Русский театр 19 века</vt:lpstr>
      <vt:lpstr>19 век – век реализма</vt:lpstr>
      <vt:lpstr>Николай Васильевич Гоголь</vt:lpstr>
      <vt:lpstr>Николай i</vt:lpstr>
      <vt:lpstr>Александр николаевич островский</vt:lpstr>
      <vt:lpstr>Новые герои</vt:lpstr>
      <vt:lpstr>Московский малый театр. 1824 год</vt:lpstr>
      <vt:lpstr>Михаил семёнович Щепкин</vt:lpstr>
      <vt:lpstr>Почему успешеН?</vt:lpstr>
      <vt:lpstr>Роли</vt:lpstr>
      <vt:lpstr>Мария Николаевна Ермолова</vt:lpstr>
      <vt:lpstr>Пров Михайлович Садовский</vt:lpstr>
      <vt:lpstr>Российский драматический театр</vt:lpstr>
      <vt:lpstr>1824 год</vt:lpstr>
      <vt:lpstr>Восстание декабристов</vt:lpstr>
      <vt:lpstr>Запрет</vt:lpstr>
      <vt:lpstr>Основа этого периода</vt:lpstr>
      <vt:lpstr>Демократическое направление</vt:lpstr>
      <vt:lpstr>Александрийский театр. 1832 год. петербург</vt:lpstr>
      <vt:lpstr>1830-40 гг. Провинциальные театры</vt:lpstr>
      <vt:lpstr>Сотрудничество Островского с малым театром</vt:lpstr>
      <vt:lpstr>Малый и Александрийский театры</vt:lpstr>
      <vt:lpstr>Взлет. Рубеж 19-20 вв</vt:lpstr>
      <vt:lpstr>Константин Сергеевич станиславский</vt:lpstr>
      <vt:lpstr>1898 год. Московский художественный театр</vt:lpstr>
      <vt:lpstr>Постановки</vt:lpstr>
      <vt:lpstr>Методика станиславского</vt:lpstr>
      <vt:lpstr>Список использованной литературы</vt:lpstr>
      <vt:lpstr>Спасибо за внимание!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Eremiášová</dc:creator>
  <cp:lastModifiedBy>Anastasiia Leushkina</cp:lastModifiedBy>
  <cp:revision>29</cp:revision>
  <dcterms:created xsi:type="dcterms:W3CDTF">2019-04-10T14:02:28Z</dcterms:created>
  <dcterms:modified xsi:type="dcterms:W3CDTF">2019-04-11T12:46:26Z</dcterms:modified>
</cp:coreProperties>
</file>