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78" r:id="rId5"/>
    <p:sldId id="258" r:id="rId6"/>
    <p:sldId id="277" r:id="rId7"/>
    <p:sldId id="259" r:id="rId8"/>
    <p:sldId id="260" r:id="rId9"/>
    <p:sldId id="261" r:id="rId10"/>
    <p:sldId id="264" r:id="rId11"/>
    <p:sldId id="263" r:id="rId12"/>
    <p:sldId id="262" r:id="rId13"/>
    <p:sldId id="265" r:id="rId14"/>
    <p:sldId id="266" r:id="rId15"/>
    <p:sldId id="27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6564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63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851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90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9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59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47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2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38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8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1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87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66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5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6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FF779-0023-4F02-A2D7-C947213692F7}" type="datetimeFigureOut">
              <a:rPr lang="cs-CZ" smtClean="0"/>
              <a:pPr/>
              <a:t>6.3.2019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88AF02-1193-4F69-B771-BF9F0513B7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1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RLkzoXika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brno.cz/" TargetMode="External"/><Relationship Id="rId2" Type="http://schemas.openxmlformats.org/officeDocument/2006/relationships/hyperlink" Target="http://www.hzscr.cz/soubor/5-zip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dinaryangels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509" y="1340768"/>
            <a:ext cx="7772400" cy="1031776"/>
          </a:xfrm>
        </p:spPr>
        <p:txBody>
          <a:bodyPr/>
          <a:lstStyle/>
          <a:p>
            <a:r>
              <a:rPr lang="cs-CZ" dirty="0"/>
              <a:t>MIMOŘÁDNÉ UDÁLOSTI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47764" y="5658172"/>
            <a:ext cx="6400800" cy="1752600"/>
          </a:xfrm>
        </p:spPr>
        <p:txBody>
          <a:bodyPr/>
          <a:lstStyle/>
          <a:p>
            <a:r>
              <a:rPr lang="cs-CZ" dirty="0"/>
              <a:t>Zuzana Coufalová</a:t>
            </a:r>
          </a:p>
          <a:p>
            <a:r>
              <a:rPr lang="cs-CZ" dirty="0"/>
              <a:t>2013</a:t>
            </a:r>
          </a:p>
        </p:txBody>
      </p:sp>
      <p:pic>
        <p:nvPicPr>
          <p:cNvPr id="1026" name="Picture 2" descr="D:\Users\Asus\Desktop\Štěpán fotky hasiči\8f1d43620bc6bb580df6e80b0dc05c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59207"/>
            <a:ext cx="4680520" cy="3416779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0" y="6534472"/>
            <a:ext cx="576064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  Dopravní nehoda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340768"/>
            <a:ext cx="8075240" cy="4659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Řadíme sem:</a:t>
            </a:r>
          </a:p>
          <a:p>
            <a:r>
              <a:rPr lang="cs-CZ" dirty="0"/>
              <a:t>povodně a zátopy</a:t>
            </a:r>
          </a:p>
          <a:p>
            <a:r>
              <a:rPr lang="cs-CZ" dirty="0"/>
              <a:t>zemětřesení</a:t>
            </a:r>
          </a:p>
          <a:p>
            <a:r>
              <a:rPr lang="cs-CZ" dirty="0"/>
              <a:t>velký sesuv půdy</a:t>
            </a:r>
          </a:p>
          <a:p>
            <a:r>
              <a:rPr lang="cs-CZ" dirty="0"/>
              <a:t>sopečný výbuch</a:t>
            </a:r>
          </a:p>
          <a:p>
            <a:r>
              <a:rPr lang="cs-CZ" dirty="0"/>
              <a:t>orkán a tornádo</a:t>
            </a:r>
          </a:p>
          <a:p>
            <a:r>
              <a:rPr lang="cs-CZ" dirty="0"/>
              <a:t>extrémní chlad a teplo</a:t>
            </a:r>
          </a:p>
          <a:p>
            <a:r>
              <a:rPr lang="cs-CZ" dirty="0"/>
              <a:t>pád meteoritu</a:t>
            </a:r>
          </a:p>
          <a:p>
            <a:r>
              <a:rPr lang="cs-CZ" dirty="0"/>
              <a:t>velký lesní požár</a:t>
            </a:r>
          </a:p>
          <a:p>
            <a:endParaRPr lang="cs-CZ" dirty="0"/>
          </a:p>
        </p:txBody>
      </p:sp>
      <p:pic>
        <p:nvPicPr>
          <p:cNvPr id="3074" name="Picture 2" descr="D:\Users\Asus\Desktop\13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547" y="402927"/>
            <a:ext cx="4762500" cy="3171825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3995936" y="3706195"/>
            <a:ext cx="5832648" cy="36004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8 Požár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lesa Bzenec 2012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-186804"/>
            <a:ext cx="7704667" cy="1981200"/>
          </a:xfrm>
        </p:spPr>
        <p:txBody>
          <a:bodyPr/>
          <a:lstStyle/>
          <a:p>
            <a:r>
              <a:rPr lang="cs-CZ" dirty="0"/>
              <a:t>Havárie</a:t>
            </a:r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795352" y="4628842"/>
            <a:ext cx="4392488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9 Dopravní nehoda u </a:t>
            </a:r>
            <a:r>
              <a:rPr kumimoji="0" lang="cs-CZ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Miroslavi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</a:p>
        </p:txBody>
      </p:sp>
      <p:pic>
        <p:nvPicPr>
          <p:cNvPr id="4098" name="Picture 2" descr="D:\Users\Asus\Desktop\1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8" y="1391304"/>
            <a:ext cx="4224469" cy="3168352"/>
          </a:xfrm>
          <a:prstGeom prst="rect">
            <a:avLst/>
          </a:prstGeom>
          <a:noFill/>
        </p:spPr>
      </p:pic>
      <p:pic>
        <p:nvPicPr>
          <p:cNvPr id="4099" name="Picture 3" descr="D:\Users\Asus\Desktop\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757" y="2806196"/>
            <a:ext cx="4361625" cy="3489300"/>
          </a:xfrm>
          <a:prstGeom prst="rect">
            <a:avLst/>
          </a:prstGeom>
          <a:noFill/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4355976" y="6295496"/>
            <a:ext cx="4392488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lang="cs-CZ" sz="3000" dirty="0"/>
              <a:t>10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Zřícení domu 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Brno 2002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703432"/>
            <a:ext cx="7704667" cy="5451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i="1" dirty="0"/>
              <a:t>	„Mimořádná událost vzniklá v souvislosti s provozem technických zařízení a budov, užitím, zpracováním, výrobou, skladováním nebo přepravou nebezpečných látek nebo nakládáním s nebezpečnými odpady.“  (Martínek, 2003)</a:t>
            </a:r>
          </a:p>
          <a:p>
            <a:endParaRPr lang="cs-CZ" sz="2800" i="1" dirty="0"/>
          </a:p>
          <a:p>
            <a:r>
              <a:rPr lang="cs-CZ" sz="2800" b="1" i="1" dirty="0"/>
              <a:t>způsobené činností člověka</a:t>
            </a:r>
            <a:endParaRPr lang="cs-CZ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6428" y="1642797"/>
            <a:ext cx="3737317" cy="4572000"/>
          </a:xfrm>
        </p:spPr>
        <p:txBody>
          <a:bodyPr/>
          <a:lstStyle/>
          <a:p>
            <a:pPr>
              <a:buNone/>
            </a:pPr>
            <a:r>
              <a:rPr lang="cs-CZ" b="1" dirty="0"/>
              <a:t>Řadíme sem:</a:t>
            </a:r>
          </a:p>
          <a:p>
            <a:r>
              <a:rPr lang="cs-CZ" dirty="0"/>
              <a:t>radiační havárie</a:t>
            </a:r>
          </a:p>
          <a:p>
            <a:r>
              <a:rPr lang="cs-CZ" dirty="0"/>
              <a:t>havárie v chemickém provozu</a:t>
            </a:r>
          </a:p>
          <a:p>
            <a:r>
              <a:rPr lang="cs-CZ" dirty="0"/>
              <a:t>ropné havárie</a:t>
            </a:r>
          </a:p>
          <a:p>
            <a:r>
              <a:rPr lang="cs-CZ" dirty="0"/>
              <a:t>dopravní nehody</a:t>
            </a:r>
          </a:p>
          <a:p>
            <a:r>
              <a:rPr lang="cs-CZ" dirty="0"/>
              <a:t>zřícení domu</a:t>
            </a:r>
          </a:p>
          <a:p>
            <a:endParaRPr lang="cs-CZ" dirty="0"/>
          </a:p>
        </p:txBody>
      </p:sp>
      <p:pic>
        <p:nvPicPr>
          <p:cNvPr id="5122" name="Picture 2" descr="D:\Users\Asus\Desktop\15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985" y="1124744"/>
            <a:ext cx="4128459" cy="3096344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395970" y="4365104"/>
            <a:ext cx="4392488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lang="cs-CZ" sz="3000" dirty="0"/>
              <a:t>11</a:t>
            </a: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Dopravní nehoda Ostrožská Lhota 2013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8482" y="0"/>
            <a:ext cx="7704667" cy="1981200"/>
          </a:xfrm>
        </p:spPr>
        <p:txBody>
          <a:bodyPr/>
          <a:lstStyle/>
          <a:p>
            <a:r>
              <a:rPr lang="cs-CZ" dirty="0"/>
              <a:t>Ostatní události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7698" y="1543985"/>
            <a:ext cx="7704667" cy="3332816"/>
          </a:xfrm>
        </p:spPr>
        <p:txBody>
          <a:bodyPr>
            <a:normAutofit lnSpcReduction="10000"/>
          </a:bodyPr>
          <a:lstStyle/>
          <a:p>
            <a:r>
              <a:rPr lang="cs-CZ" b="1" i="1" dirty="0"/>
              <a:t>způsobené činností člověka s úmyslem ničit majetek a ohrožovat životy nebo zdraví!</a:t>
            </a:r>
            <a:endParaRPr lang="cs-CZ" b="1" dirty="0"/>
          </a:p>
          <a:p>
            <a:endParaRPr lang="cs-CZ" dirty="0"/>
          </a:p>
          <a:p>
            <a:pPr>
              <a:buNone/>
            </a:pPr>
            <a:r>
              <a:rPr lang="cs-CZ" b="1" dirty="0"/>
              <a:t>Řadíme sem:</a:t>
            </a:r>
          </a:p>
          <a:p>
            <a:r>
              <a:rPr lang="cs-CZ" dirty="0"/>
              <a:t>teroristické útoky</a:t>
            </a:r>
          </a:p>
          <a:p>
            <a:r>
              <a:rPr lang="cs-CZ" dirty="0"/>
              <a:t>sabotáže</a:t>
            </a:r>
          </a:p>
          <a:p>
            <a:r>
              <a:rPr lang="cs-CZ" dirty="0"/>
              <a:t>žhářství</a:t>
            </a:r>
          </a:p>
        </p:txBody>
      </p:sp>
      <p:pic>
        <p:nvPicPr>
          <p:cNvPr id="6147" name="Picture 3" descr="D:\Users\Asus\Desktop\1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599" y="2837541"/>
            <a:ext cx="2636415" cy="3516648"/>
          </a:xfrm>
          <a:prstGeom prst="rect">
            <a:avLst/>
          </a:prstGeom>
          <a:noFill/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5300203" y="6413282"/>
            <a:ext cx="4392488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12 Požár trávy Brno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77A49A-A44B-462F-A9AC-24D1CA990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Mimořádné události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9F1F689-5CED-4731-9605-6C0FCE9EE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https://www.youtube.com/watch?v=qRLkzoXikag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44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/>
              <a:t>LINHART, Petr. </a:t>
            </a:r>
            <a:r>
              <a:rPr lang="cs-CZ" sz="2000" i="1" dirty="0"/>
              <a:t>Ochrana člověka za mimořádných událostí: pro střední školy</a:t>
            </a:r>
            <a:r>
              <a:rPr lang="cs-CZ" sz="2000" dirty="0"/>
              <a:t>. 1. </a:t>
            </a:r>
            <a:r>
              <a:rPr lang="cs-CZ" sz="2000" dirty="0" err="1"/>
              <a:t>vyd</a:t>
            </a:r>
            <a:r>
              <a:rPr lang="cs-CZ" sz="2000" dirty="0"/>
              <a:t>. Praha: Fortuna, 2003, 93 s. ISBN 80-716-8869-X.</a:t>
            </a:r>
          </a:p>
          <a:p>
            <a:pPr lvl="0">
              <a:buFont typeface="Wingdings" pitchFamily="2" charset="2"/>
              <a:buChar char="§"/>
            </a:pPr>
            <a:r>
              <a:rPr lang="cs-CZ" sz="2000" dirty="0"/>
              <a:t>MARTÍNEK, Bohumír. </a:t>
            </a:r>
            <a:r>
              <a:rPr lang="cs-CZ" sz="2000" i="1" dirty="0"/>
              <a:t>Ochrana člověka za mimořádných událostí: příručka pro učitele základních a středních škol</a:t>
            </a:r>
            <a:r>
              <a:rPr lang="cs-CZ" sz="2000" dirty="0"/>
              <a:t>. </a:t>
            </a:r>
            <a:r>
              <a:rPr lang="cs-CZ" sz="2000" dirty="0" err="1"/>
              <a:t>Vyd</a:t>
            </a:r>
            <a:r>
              <a:rPr lang="cs-CZ" sz="2000" dirty="0"/>
              <a:t>. 2., </a:t>
            </a:r>
            <a:r>
              <a:rPr lang="cs-CZ" sz="2000" dirty="0" err="1"/>
              <a:t>opr</a:t>
            </a:r>
            <a:r>
              <a:rPr lang="cs-CZ" sz="2000" dirty="0"/>
              <a:t>. a </a:t>
            </a:r>
            <a:r>
              <a:rPr lang="cs-CZ" sz="2000" dirty="0" err="1"/>
              <a:t>rozš</a:t>
            </a:r>
            <a:r>
              <a:rPr lang="cs-CZ" sz="2000" dirty="0"/>
              <a:t>. Praha: Ministerstvo vnitra, generální ředitelství Hasičského záchranného sboru ČR, 2003, 119 s. ISBN 80-866-4008-6.</a:t>
            </a:r>
          </a:p>
          <a:p>
            <a:pPr lvl="0">
              <a:buFont typeface="Wingdings" pitchFamily="2" charset="2"/>
              <a:buChar char="§"/>
            </a:pPr>
            <a:r>
              <a:rPr lang="cs-CZ" sz="2000" dirty="0"/>
              <a:t>KONEČNÝ, Rudolf. </a:t>
            </a:r>
            <a:r>
              <a:rPr lang="cs-CZ" sz="2000" i="1" dirty="0"/>
              <a:t>Živelné pohromy</a:t>
            </a:r>
            <a:r>
              <a:rPr lang="cs-CZ" sz="2000" dirty="0"/>
              <a:t>. [online]. HZS MORAVSKOSLEZSKÉHO KRAJE.  [cit. 2013-12-01]. Dostupné z: </a:t>
            </a:r>
            <a:r>
              <a:rPr lang="cs-CZ" sz="2000" dirty="0">
                <a:hlinkClick r:id="rId2"/>
              </a:rPr>
              <a:t>www.</a:t>
            </a:r>
            <a:r>
              <a:rPr lang="cs-CZ" sz="2000" dirty="0" err="1">
                <a:hlinkClick r:id="rId2"/>
              </a:rPr>
              <a:t>hzscr.cz</a:t>
            </a:r>
            <a:r>
              <a:rPr lang="cs-CZ" sz="2000" dirty="0">
                <a:hlinkClick r:id="rId2"/>
              </a:rPr>
              <a:t>/soubor/5-zip.</a:t>
            </a:r>
            <a:r>
              <a:rPr lang="cs-CZ" sz="2000" dirty="0" err="1">
                <a:hlinkClick r:id="rId2"/>
              </a:rPr>
              <a:t>aspx</a:t>
            </a:r>
            <a:endParaRPr lang="cs-CZ" sz="2000" dirty="0"/>
          </a:p>
          <a:p>
            <a:pPr lvl="0">
              <a:buFont typeface="Wingdings" pitchFamily="2" charset="2"/>
              <a:buChar char="§"/>
            </a:pPr>
            <a:endParaRPr lang="cs-CZ" sz="1800" dirty="0"/>
          </a:p>
          <a:p>
            <a:pPr lvl="0">
              <a:buFont typeface="Wingdings" pitchFamily="2" charset="2"/>
              <a:buChar char="§"/>
            </a:pPr>
            <a:endParaRPr lang="cs-CZ" sz="1800" dirty="0"/>
          </a:p>
          <a:p>
            <a:pPr lvl="0">
              <a:buFont typeface="Wingdings" pitchFamily="2" charset="2"/>
              <a:buChar char="§"/>
            </a:pPr>
            <a:endParaRPr lang="cs-CZ" sz="1800" dirty="0"/>
          </a:p>
          <a:p>
            <a:pPr lvl="0">
              <a:buFont typeface="Wingdings" pitchFamily="2" charset="2"/>
              <a:buChar char="§"/>
            </a:pPr>
            <a:endParaRPr lang="cs-CZ" sz="1800" dirty="0"/>
          </a:p>
          <a:p>
            <a:pPr lvl="0">
              <a:buFont typeface="Wingdings" pitchFamily="2" charset="2"/>
              <a:buChar char="§"/>
            </a:pPr>
            <a:r>
              <a:rPr lang="cs-CZ" sz="2000" dirty="0"/>
              <a:t>FOTOGRAFIE (Obr. 5-12) PŘEVZATY ZE STRÁNEK </a:t>
            </a:r>
            <a:r>
              <a:rPr lang="cs-CZ" sz="2000" dirty="0">
                <a:hlinkClick r:id="rId3"/>
              </a:rPr>
              <a:t>www.</a:t>
            </a:r>
            <a:r>
              <a:rPr lang="cs-CZ" sz="2000" dirty="0" err="1">
                <a:hlinkClick r:id="rId3"/>
              </a:rPr>
              <a:t>firebrno.cz</a:t>
            </a:r>
            <a:r>
              <a:rPr lang="cs-CZ" sz="2000" dirty="0"/>
              <a:t> OD HZS JMK a ze stránek </a:t>
            </a:r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ordinaryangels.net</a:t>
            </a:r>
            <a:r>
              <a:rPr lang="cs-CZ" sz="2000" dirty="0"/>
              <a:t>, které jsou pořízené profesionálním hasičem z PS Bruntál a za jejich </a:t>
            </a:r>
            <a:r>
              <a:rPr lang="cs-CZ" sz="2000"/>
              <a:t>možnost propůjčení </a:t>
            </a:r>
            <a:r>
              <a:rPr lang="cs-CZ" sz="2000" dirty="0"/>
              <a:t>jsem velmi ráda (Obr. 1-4).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3839" y="-9872"/>
            <a:ext cx="7704667" cy="1981200"/>
          </a:xfrm>
        </p:spPr>
        <p:txBody>
          <a:bodyPr/>
          <a:lstStyle/>
          <a:p>
            <a:r>
              <a:rPr lang="cs-CZ" dirty="0"/>
              <a:t>Mimořádné události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39219"/>
            <a:ext cx="4248472" cy="48542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i="1" dirty="0"/>
              <a:t>	„Škodlivé působení sil a jevů vyvolaných činností člověka, přírodními vlivy, a také haváriemi, které ohrožují život, zdraví, majetek nebo životní prostředí a vyžadují provedení záchranných a likvidačních prací.“ (Martínek, 2003)</a:t>
            </a:r>
          </a:p>
          <a:p>
            <a:pPr algn="just">
              <a:buNone/>
            </a:pPr>
            <a:endParaRPr lang="cs-CZ" i="1" dirty="0"/>
          </a:p>
          <a:p>
            <a:r>
              <a:rPr lang="cs-CZ" dirty="0"/>
              <a:t>Sněhové laviny, požáry, zemětřesení, krupobití, tornáda, únik nebezpečných látek…</a:t>
            </a:r>
          </a:p>
        </p:txBody>
      </p:sp>
      <p:pic>
        <p:nvPicPr>
          <p:cNvPr id="4098" name="Picture 2" descr="D:\Users\Asus\Desktop\Štěpán fotky hasiči\6a5889bb0190d0211a991f47bb19a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795" y="1910475"/>
            <a:ext cx="2615952" cy="4087425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6084168" y="6149483"/>
            <a:ext cx="576064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2 Dekontaminační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zóna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29" y="692696"/>
            <a:ext cx="8296600" cy="608112"/>
          </a:xfrm>
        </p:spPr>
        <p:txBody>
          <a:bodyPr>
            <a:noAutofit/>
          </a:bodyPr>
          <a:lstStyle/>
          <a:p>
            <a:r>
              <a:rPr lang="cs-CZ" sz="2800" dirty="0"/>
              <a:t>Bezpečnostní systém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154992"/>
          </a:xfrm>
        </p:spPr>
        <p:txBody>
          <a:bodyPr/>
          <a:lstStyle/>
          <a:p>
            <a:pPr>
              <a:buNone/>
            </a:pPr>
            <a:r>
              <a:rPr lang="cs-CZ" b="1" dirty="0"/>
              <a:t>Důležité je:</a:t>
            </a:r>
          </a:p>
          <a:p>
            <a:r>
              <a:rPr lang="cs-CZ" dirty="0"/>
              <a:t>vytvořit odpovídající právní prostředí,</a:t>
            </a:r>
          </a:p>
          <a:p>
            <a:r>
              <a:rPr lang="cs-CZ" dirty="0"/>
              <a:t>vlastnit funkční záchranný systém s kvalitně připravenými pracovníky,</a:t>
            </a:r>
          </a:p>
          <a:p>
            <a:r>
              <a:rPr lang="cs-CZ" dirty="0"/>
              <a:t>vlastnit účinnou techniku, </a:t>
            </a:r>
          </a:p>
          <a:p>
            <a:r>
              <a:rPr lang="cs-CZ" dirty="0"/>
              <a:t>rozvíjet znalosti ochrany obyvatelstva v široké veřejnosti.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8136904" cy="47822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 roce 2001 byl výkon státní správy ve věcech civilní obrany přesunut do působnosti Ministerstva vnitra,</a:t>
            </a:r>
          </a:p>
          <a:p>
            <a:r>
              <a:rPr lang="cs-CZ" dirty="0"/>
              <a:t>účinnost nabyla tzv. krizová legislativa, která vymezuje povinnosti a úkoly státních orgánů, územně samosprávních celků, fyzických i právnických osob v době kdy je stát ohrožen mimořádnou událostí,</a:t>
            </a:r>
          </a:p>
          <a:p>
            <a:r>
              <a:rPr lang="cs-CZ" dirty="0"/>
              <a:t>ministerstvo vnitra se stalo garantem a hlavním koordinátorem civilní ochrany obyvatelstva,</a:t>
            </a:r>
          </a:p>
          <a:p>
            <a:r>
              <a:rPr lang="cs-CZ" dirty="0"/>
              <a:t>v roce 2002 byla schválena koncepce ochrany obyvatelstva,</a:t>
            </a:r>
          </a:p>
          <a:p>
            <a:r>
              <a:rPr lang="cs-CZ" dirty="0"/>
              <a:t>ochranou obyvatelstva se primárně podle zákona zabývá integrovaný záchranný systém.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6" y="-61697"/>
            <a:ext cx="7704667" cy="1981200"/>
          </a:xfrm>
        </p:spPr>
        <p:txBody>
          <a:bodyPr/>
          <a:lstStyle/>
          <a:p>
            <a:r>
              <a:rPr lang="cs-CZ" dirty="0"/>
              <a:t>Záchranné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1958" y="2204864"/>
            <a:ext cx="4270248" cy="4782272"/>
          </a:xfrm>
        </p:spPr>
        <p:txBody>
          <a:bodyPr>
            <a:normAutofit/>
          </a:bodyPr>
          <a:lstStyle/>
          <a:p>
            <a:r>
              <a:rPr lang="cs-CZ" b="1" dirty="0"/>
              <a:t>Záchranné práce </a:t>
            </a:r>
            <a:r>
              <a:rPr lang="cs-CZ" dirty="0"/>
              <a:t>- „</a:t>
            </a:r>
            <a:r>
              <a:rPr lang="cs-CZ" i="1" dirty="0"/>
              <a:t>činnost k odvrácení nebo omezení bezprostředního působení rizik vzniklých mimořádnou událostí, zejména ve vztahu k ohrožení života, zdraví, majetku nebo životního prostředí, a vedoucího k přerušení jejich příčin.</a:t>
            </a:r>
            <a:r>
              <a:rPr lang="cs-CZ" dirty="0"/>
              <a:t>“ (Martínek, 2003)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2050" name="Picture 2" descr="D:\Users\Asus\Desktop\Štěpán fotky hasiči\502e4a16930e414107ee22b6198c57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115" y="1616630"/>
            <a:ext cx="2857277" cy="4464496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5220072" y="6093296"/>
            <a:ext cx="5760640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</a:t>
            </a:r>
            <a:r>
              <a:rPr lang="cs-CZ" sz="3000" dirty="0"/>
              <a:t>3 Záchrana osoby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6" y="-99392"/>
            <a:ext cx="7704667" cy="1981200"/>
          </a:xfrm>
        </p:spPr>
        <p:txBody>
          <a:bodyPr/>
          <a:lstStyle/>
          <a:p>
            <a:r>
              <a:rPr lang="cs-CZ" dirty="0"/>
              <a:t>Likvidační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817" y="1649932"/>
            <a:ext cx="4414264" cy="4782272"/>
          </a:xfrm>
        </p:spPr>
        <p:txBody>
          <a:bodyPr/>
          <a:lstStyle/>
          <a:p>
            <a:r>
              <a:rPr lang="cs-CZ" b="1" dirty="0"/>
              <a:t>Likvidační práce </a:t>
            </a:r>
            <a:r>
              <a:rPr lang="cs-CZ" dirty="0"/>
              <a:t>- „</a:t>
            </a:r>
            <a:r>
              <a:rPr lang="cs-CZ" i="1" dirty="0"/>
              <a:t>činnost k odstranění následků, způsobených mimořádnou událostí.“</a:t>
            </a:r>
            <a:r>
              <a:rPr lang="cs-CZ" dirty="0"/>
              <a:t>  (Martínek, 2003)</a:t>
            </a:r>
          </a:p>
          <a:p>
            <a:endParaRPr lang="cs-CZ" dirty="0"/>
          </a:p>
        </p:txBody>
      </p:sp>
      <p:pic>
        <p:nvPicPr>
          <p:cNvPr id="3074" name="Picture 2" descr="D:\Users\Asus\Desktop\Štěpán fotky hasiči\ce5140df15d046a66883807d18d026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49932"/>
            <a:ext cx="2903363" cy="4536504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5338164" y="6265710"/>
            <a:ext cx="5688632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4Likvidační práce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3871" y="0"/>
            <a:ext cx="7704667" cy="1981200"/>
          </a:xfrm>
        </p:spPr>
        <p:txBody>
          <a:bodyPr/>
          <a:lstStyle/>
          <a:p>
            <a:r>
              <a:rPr lang="cs-CZ" dirty="0"/>
              <a:t>Klasifikace mimořádných událostí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81254"/>
            <a:ext cx="7704667" cy="3332816"/>
          </a:xfrm>
        </p:spPr>
        <p:txBody>
          <a:bodyPr/>
          <a:lstStyle/>
          <a:p>
            <a:r>
              <a:rPr lang="cs-CZ" b="1" dirty="0"/>
              <a:t>Rozdělení podle způsobu vzniku:</a:t>
            </a:r>
          </a:p>
          <a:p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/>
              <a:t>živelné pohromy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havárie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ostatní události</a:t>
            </a:r>
          </a:p>
          <a:p>
            <a:endParaRPr lang="cs-CZ" dirty="0"/>
          </a:p>
        </p:txBody>
      </p:sp>
      <p:pic>
        <p:nvPicPr>
          <p:cNvPr id="2050" name="Picture 2" descr="D:\Users\Asus\Desktop\18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375" y="2721655"/>
            <a:ext cx="4602163" cy="3451622"/>
          </a:xfrm>
          <a:prstGeom prst="rect">
            <a:avLst/>
          </a:prstGeom>
          <a:noFill/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4139952" y="6232936"/>
            <a:ext cx="5688632" cy="288032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5 Požár</a:t>
            </a:r>
            <a:r>
              <a:rPr kumimoji="0" lang="cs-CZ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kravína v Šumné 2013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-117879"/>
            <a:ext cx="7704667" cy="1981200"/>
          </a:xfrm>
        </p:spPr>
        <p:txBody>
          <a:bodyPr/>
          <a:lstStyle/>
          <a:p>
            <a:r>
              <a:rPr lang="cs-CZ" dirty="0"/>
              <a:t>Živelné pohromy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798632" y="5373216"/>
            <a:ext cx="5832648" cy="36004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6 Povodně 2013 Čechy I </a:t>
            </a:r>
          </a:p>
        </p:txBody>
      </p:sp>
      <p:pic>
        <p:nvPicPr>
          <p:cNvPr id="1026" name="Picture 2" descr="D:\Users\Asus\Desktop\HZS JMK\h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48" y="1340768"/>
            <a:ext cx="5267386" cy="3960440"/>
          </a:xfrm>
          <a:prstGeom prst="rect">
            <a:avLst/>
          </a:prstGeom>
          <a:noFill/>
        </p:spPr>
      </p:pic>
      <p:pic>
        <p:nvPicPr>
          <p:cNvPr id="1027" name="Picture 3" descr="D:\Users\Asus\Desktop\HZS JMK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3650229" cy="2736304"/>
          </a:xfrm>
          <a:prstGeom prst="rect">
            <a:avLst/>
          </a:prstGeom>
          <a:noFill/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5220072" y="6021288"/>
            <a:ext cx="5832648" cy="360040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Obr. 7 Povodně 2013 Čechy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484784"/>
            <a:ext cx="8064896" cy="4176464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cs-CZ" sz="2800" dirty="0"/>
              <a:t>„</a:t>
            </a:r>
            <a:r>
              <a:rPr lang="cs-CZ" sz="2800" i="1" dirty="0"/>
              <a:t>Mimořádná událost vzniklá v důsledku škodlivého působení přírodních sil, postihuje vodstvo, pevninu i atmosféru</a:t>
            </a:r>
            <a:r>
              <a:rPr lang="cs-CZ" sz="2800" dirty="0"/>
              <a:t>.“ (Konečný, </a:t>
            </a:r>
            <a:r>
              <a:rPr lang="en-US" sz="2800" dirty="0"/>
              <a:t>[</a:t>
            </a:r>
            <a:r>
              <a:rPr lang="cs-CZ" sz="2800" dirty="0"/>
              <a:t>online</a:t>
            </a:r>
            <a:r>
              <a:rPr lang="en-US" sz="2800" dirty="0"/>
              <a:t>]</a:t>
            </a:r>
            <a:r>
              <a:rPr lang="cs-CZ" sz="2800" dirty="0"/>
              <a:t>)</a:t>
            </a:r>
          </a:p>
          <a:p>
            <a:endParaRPr lang="cs-CZ" sz="2800" dirty="0"/>
          </a:p>
          <a:p>
            <a:r>
              <a:rPr lang="cs-CZ" sz="2800" b="1" dirty="0"/>
              <a:t>způsobené přírodními silami, ale mnohdy s dopomocí člověka!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1941</TotalTime>
  <Words>242</Words>
  <Application>Microsoft Office PowerPoint</Application>
  <PresentationFormat>Předvádění na obrazovce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Paralaxa</vt:lpstr>
      <vt:lpstr>MIMOŘÁDNÉ UDÁLOSTI</vt:lpstr>
      <vt:lpstr>Mimořádné události</vt:lpstr>
      <vt:lpstr>Bezpečnostní systém v ČR</vt:lpstr>
      <vt:lpstr>Prezentace aplikace PowerPoint</vt:lpstr>
      <vt:lpstr>Záchranné práce</vt:lpstr>
      <vt:lpstr>Likvidační práce</vt:lpstr>
      <vt:lpstr>Klasifikace mimořádných událostí</vt:lpstr>
      <vt:lpstr>Živelné pohromy</vt:lpstr>
      <vt:lpstr>Prezentace aplikace PowerPoint</vt:lpstr>
      <vt:lpstr>Prezentace aplikace PowerPoint</vt:lpstr>
      <vt:lpstr>Havárie</vt:lpstr>
      <vt:lpstr>Prezentace aplikace PowerPoint</vt:lpstr>
      <vt:lpstr>Prezentace aplikace PowerPoint</vt:lpstr>
      <vt:lpstr>Ostatní události</vt:lpstr>
      <vt:lpstr>Mimořádné události shrnutí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</dc:creator>
  <cp:lastModifiedBy>Reissmannova</cp:lastModifiedBy>
  <cp:revision>157</cp:revision>
  <dcterms:created xsi:type="dcterms:W3CDTF">2013-04-02T12:48:09Z</dcterms:created>
  <dcterms:modified xsi:type="dcterms:W3CDTF">2019-03-06T10:14:45Z</dcterms:modified>
</cp:coreProperties>
</file>