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6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8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2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6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9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6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1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3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5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psychometrics.org/tests/SD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Temná triáda (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triad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Denisa </a:t>
            </a:r>
            <a:r>
              <a:rPr lang="cs-CZ" dirty="0" err="1" smtClean="0"/>
              <a:t>denglerová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Systemický pohled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29395"/>
            <a:ext cx="9905998" cy="356180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Nositele temné triády můžeme označit za parazity na </a:t>
            </a:r>
            <a:r>
              <a:rPr lang="cs-CZ" dirty="0" smtClean="0">
                <a:effectLst/>
              </a:rPr>
              <a:t>systému</a:t>
            </a:r>
          </a:p>
          <a:p>
            <a:r>
              <a:rPr lang="cs-CZ" dirty="0" smtClean="0">
                <a:effectLst/>
              </a:rPr>
              <a:t>Jejich </a:t>
            </a:r>
            <a:r>
              <a:rPr lang="cs-CZ" dirty="0">
                <a:effectLst/>
              </a:rPr>
              <a:t>strategie, ať už v navazování vztahů či budování kariéry, bývají obvykle krátkodobé – získat, využít, </a:t>
            </a:r>
            <a:r>
              <a:rPr lang="cs-CZ" dirty="0" smtClean="0">
                <a:effectLst/>
              </a:rPr>
              <a:t>opustit</a:t>
            </a:r>
          </a:p>
          <a:p>
            <a:r>
              <a:rPr lang="cs-CZ" dirty="0" smtClean="0">
                <a:effectLst/>
              </a:rPr>
              <a:t>Mnozí </a:t>
            </a:r>
            <a:r>
              <a:rPr lang="cs-CZ" dirty="0">
                <a:effectLst/>
              </a:rPr>
              <a:t>členové temné triády však nakonec překročí hranici a přijdou o své místo na </a:t>
            </a:r>
            <a:r>
              <a:rPr lang="cs-CZ" dirty="0" smtClean="0">
                <a:effectLst/>
              </a:rPr>
              <a:t>výsluní</a:t>
            </a:r>
          </a:p>
          <a:p>
            <a:r>
              <a:rPr lang="cs-CZ" dirty="0" smtClean="0">
                <a:effectLst/>
              </a:rPr>
              <a:t>Navíc </a:t>
            </a:r>
            <a:r>
              <a:rPr lang="cs-CZ" dirty="0">
                <a:effectLst/>
              </a:rPr>
              <a:t>každá společnost může udržet pouze omezený počet </a:t>
            </a:r>
            <a:r>
              <a:rPr lang="cs-CZ" dirty="0" smtClean="0">
                <a:effectLst/>
              </a:rPr>
              <a:t>nositelů TT, jejich </a:t>
            </a:r>
            <a:r>
              <a:rPr lang="cs-CZ" dirty="0">
                <a:effectLst/>
              </a:rPr>
              <a:t>konkurenční výhoda se snižuje úměrně tomu, jak moc jich v populaci </a:t>
            </a:r>
            <a:r>
              <a:rPr lang="cs-CZ" dirty="0" smtClean="0">
                <a:effectLst/>
              </a:rPr>
              <a:t>existuje</a:t>
            </a:r>
            <a:endParaRPr lang="cs-CZ" dirty="0">
              <a:effectLst/>
            </a:endParaRPr>
          </a:p>
          <a:p>
            <a:r>
              <a:rPr lang="cs-CZ" dirty="0" smtClean="0"/>
              <a:t>Typickým představitelem je James bond</a:t>
            </a:r>
          </a:p>
          <a:p>
            <a:r>
              <a:rPr lang="cs-CZ" dirty="0" err="1" smtClean="0">
                <a:effectLst/>
              </a:rPr>
              <a:t>Muammar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Kaddafí</a:t>
            </a:r>
            <a:r>
              <a:rPr lang="cs-CZ" dirty="0" smtClean="0">
                <a:effectLst/>
              </a:rPr>
              <a:t>, Saddám </a:t>
            </a:r>
            <a:r>
              <a:rPr lang="cs-CZ" dirty="0">
                <a:effectLst/>
              </a:rPr>
              <a:t>Husajn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 pojmem temná triáda přišel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Delroy</a:t>
            </a:r>
            <a:r>
              <a:rPr lang="cs-CZ" dirty="0" smtClean="0"/>
              <a:t> </a:t>
            </a:r>
            <a:r>
              <a:rPr lang="cs-CZ" dirty="0" err="1" smtClean="0"/>
              <a:t>paulhus</a:t>
            </a:r>
            <a:r>
              <a:rPr lang="cs-CZ" dirty="0" smtClean="0"/>
              <a:t>, Kevin </a:t>
            </a:r>
            <a:r>
              <a:rPr lang="cs-CZ" dirty="0" err="1" smtClean="0"/>
              <a:t>Williams</a:t>
            </a:r>
            <a:r>
              <a:rPr lang="cs-CZ" dirty="0" smtClean="0"/>
              <a:t> – Florida, 2002, nové osobnostní dimenze, zaměřené na „zlo“ v člověku</a:t>
            </a:r>
          </a:p>
          <a:p>
            <a:pPr marL="0" indent="0">
              <a:buNone/>
            </a:pPr>
            <a:r>
              <a:rPr lang="cs-CZ" dirty="0" smtClean="0"/>
              <a:t>Peter </a:t>
            </a:r>
            <a:r>
              <a:rPr lang="cs-CZ" dirty="0" err="1" smtClean="0"/>
              <a:t>Jonason</a:t>
            </a:r>
            <a:r>
              <a:rPr lang="cs-CZ" dirty="0" smtClean="0"/>
              <a:t> – Austrálie, výzkumně ověřuje</a:t>
            </a:r>
          </a:p>
          <a:p>
            <a:pPr marL="0" indent="0">
              <a:buNone/>
            </a:pP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triad</a:t>
            </a:r>
            <a:r>
              <a:rPr lang="cs-CZ" dirty="0"/>
              <a:t> test </a:t>
            </a:r>
            <a:r>
              <a:rPr lang="cs-CZ" dirty="0">
                <a:hlinkClick r:id="rId2"/>
              </a:rPr>
              <a:t>https://openpsychometrics.org/tests/SD3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limity dotazníku!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temné triády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Subklinická forma, tzn. nejedná se o pacienty psychiatrických zařízení, blízko k poruchám osobnosti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Narcismus</a:t>
            </a:r>
            <a:r>
              <a:rPr lang="cs-CZ" dirty="0" smtClean="0"/>
              <a:t> – snaha o dosažení sebeúcty a sebelásky v nepřiměřené míře (souvisí se sebepojetím, možnost extrémů na obě strany (vědomá x nevědomá rovina)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Machiavellismus</a:t>
            </a:r>
            <a:r>
              <a:rPr lang="cs-CZ" dirty="0" smtClean="0"/>
              <a:t> – schopnost manipulace s ostatními za účelem dosažení osobního prospěchu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Psychopatie</a:t>
            </a:r>
            <a:r>
              <a:rPr lang="cs-CZ" dirty="0" smtClean="0"/>
              <a:t> – pojem s mnoha významy, historicky od obecného označení jakékoliv duševní nemoci, vyspecifikováno až k poruchám osobnosti, nyní akcentuje neschopnost prožívat emoce, soucit, lhostejnost k potřebám druhým, určitá sociální nezodpovědnost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narcisté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bývají egocentričtí, domýšliví a mají pocit </a:t>
            </a:r>
            <a:r>
              <a:rPr lang="cs-CZ" dirty="0" smtClean="0">
                <a:effectLst/>
              </a:rPr>
              <a:t>nadřazenosti</a:t>
            </a:r>
          </a:p>
          <a:p>
            <a:r>
              <a:rPr lang="cs-CZ" dirty="0">
                <a:effectLst/>
              </a:rPr>
              <a:t>p</a:t>
            </a:r>
            <a:r>
              <a:rPr lang="cs-CZ" dirty="0" smtClean="0">
                <a:effectLst/>
              </a:rPr>
              <a:t>ředpokládají</a:t>
            </a:r>
            <a:r>
              <a:rPr lang="cs-CZ" dirty="0">
                <a:effectLst/>
              </a:rPr>
              <a:t>, že na vše mají </a:t>
            </a:r>
            <a:r>
              <a:rPr lang="cs-CZ" dirty="0" smtClean="0">
                <a:effectLst/>
              </a:rPr>
              <a:t>nárok</a:t>
            </a:r>
          </a:p>
          <a:p>
            <a:r>
              <a:rPr lang="cs-CZ" dirty="0">
                <a:effectLst/>
              </a:rPr>
              <a:t>m</a:t>
            </a:r>
            <a:r>
              <a:rPr lang="cs-CZ" dirty="0" smtClean="0">
                <a:effectLst/>
              </a:rPr>
              <a:t>ilují </a:t>
            </a:r>
            <a:r>
              <a:rPr lang="cs-CZ" dirty="0">
                <a:effectLst/>
              </a:rPr>
              <a:t>chválu a </a:t>
            </a:r>
            <a:r>
              <a:rPr lang="cs-CZ" dirty="0" smtClean="0">
                <a:effectLst/>
              </a:rPr>
              <a:t>ocenění </a:t>
            </a:r>
          </a:p>
          <a:p>
            <a:r>
              <a:rPr lang="cs-CZ" dirty="0" smtClean="0">
                <a:effectLst/>
              </a:rPr>
              <a:t>usilují </a:t>
            </a:r>
            <a:r>
              <a:rPr lang="cs-CZ" dirty="0">
                <a:effectLst/>
              </a:rPr>
              <a:t>o získání postavení a </a:t>
            </a:r>
            <a:r>
              <a:rPr lang="cs-CZ" dirty="0" smtClean="0">
                <a:effectLst/>
              </a:rPr>
              <a:t>prestiže</a:t>
            </a:r>
          </a:p>
          <a:p>
            <a:r>
              <a:rPr lang="cs-CZ" dirty="0">
                <a:effectLst/>
              </a:rPr>
              <a:t>t</a:t>
            </a:r>
            <a:r>
              <a:rPr lang="cs-CZ" dirty="0" smtClean="0">
                <a:effectLst/>
              </a:rPr>
              <a:t>váří </a:t>
            </a:r>
            <a:r>
              <a:rPr lang="cs-CZ" dirty="0">
                <a:effectLst/>
              </a:rPr>
              <a:t>v tvář kritice však bývají často </a:t>
            </a:r>
            <a:r>
              <a:rPr lang="cs-CZ" dirty="0" smtClean="0">
                <a:effectLst/>
              </a:rPr>
              <a:t>agresivní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machiavellisté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jsou </a:t>
            </a:r>
            <a:r>
              <a:rPr lang="cs-CZ" dirty="0">
                <a:effectLst/>
              </a:rPr>
              <a:t>především skvělými manipulátory 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přesvědčiví lháři</a:t>
            </a:r>
          </a:p>
          <a:p>
            <a:r>
              <a:rPr lang="cs-CZ" dirty="0">
                <a:effectLst/>
              </a:rPr>
              <a:t>l</a:t>
            </a:r>
            <a:r>
              <a:rPr lang="cs-CZ" dirty="0" smtClean="0">
                <a:effectLst/>
              </a:rPr>
              <a:t>idi </a:t>
            </a:r>
            <a:r>
              <a:rPr lang="cs-CZ" dirty="0">
                <a:effectLst/>
              </a:rPr>
              <a:t>ve svém okolí vnímají jako figurky na šachovnici, které používají při dosahování svých osobních </a:t>
            </a:r>
            <a:r>
              <a:rPr lang="cs-CZ" dirty="0" smtClean="0">
                <a:effectLst/>
              </a:rPr>
              <a:t>cílů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bvykle </a:t>
            </a:r>
            <a:r>
              <a:rPr lang="cs-CZ" dirty="0">
                <a:effectLst/>
              </a:rPr>
              <a:t>bývají velmi pozorní k okolnímu </a:t>
            </a:r>
            <a:r>
              <a:rPr lang="cs-CZ" dirty="0" smtClean="0">
                <a:effectLst/>
              </a:rPr>
              <a:t>prostředí, mají </a:t>
            </a:r>
            <a:r>
              <a:rPr lang="cs-CZ" dirty="0">
                <a:effectLst/>
              </a:rPr>
              <a:t>velmi vysokou sociální inteligenci, kterou však používají pouze pro své sobecké </a:t>
            </a:r>
            <a:r>
              <a:rPr lang="cs-CZ" dirty="0" smtClean="0">
                <a:effectLst/>
              </a:rPr>
              <a:t>účely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Psychopati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vysoká potřeba vzrušení 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nízká </a:t>
            </a:r>
            <a:r>
              <a:rPr lang="cs-CZ" dirty="0">
                <a:effectLst/>
              </a:rPr>
              <a:t>míra </a:t>
            </a:r>
            <a:r>
              <a:rPr lang="cs-CZ" dirty="0" smtClean="0">
                <a:effectLst/>
              </a:rPr>
              <a:t>empatie</a:t>
            </a:r>
          </a:p>
          <a:p>
            <a:r>
              <a:rPr lang="cs-CZ" dirty="0" smtClean="0">
                <a:effectLst/>
              </a:rPr>
              <a:t>vysoce </a:t>
            </a:r>
            <a:r>
              <a:rPr lang="cs-CZ" dirty="0">
                <a:effectLst/>
              </a:rPr>
              <a:t>impulzivní 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ztrácejí </a:t>
            </a:r>
            <a:r>
              <a:rPr lang="cs-CZ" dirty="0">
                <a:effectLst/>
              </a:rPr>
              <a:t>kontrolu nad svým </a:t>
            </a:r>
            <a:r>
              <a:rPr lang="cs-CZ" dirty="0" smtClean="0">
                <a:effectLst/>
              </a:rPr>
              <a:t>chováním</a:t>
            </a:r>
          </a:p>
          <a:p>
            <a:r>
              <a:rPr lang="cs-CZ" dirty="0">
                <a:effectLst/>
              </a:rPr>
              <a:t>n</a:t>
            </a:r>
            <a:r>
              <a:rPr lang="cs-CZ" dirty="0" smtClean="0">
                <a:effectLst/>
              </a:rPr>
              <a:t>epociťují </a:t>
            </a:r>
            <a:r>
              <a:rPr lang="cs-CZ" dirty="0">
                <a:effectLst/>
              </a:rPr>
              <a:t>lítost ani </a:t>
            </a:r>
            <a:r>
              <a:rPr lang="cs-CZ" dirty="0" smtClean="0">
                <a:effectLst/>
              </a:rPr>
              <a:t>vinu</a:t>
            </a:r>
          </a:p>
          <a:p>
            <a:r>
              <a:rPr lang="cs-CZ" dirty="0">
                <a:effectLst/>
              </a:rPr>
              <a:t>č</a:t>
            </a:r>
            <a:r>
              <a:rPr lang="cs-CZ" dirty="0" smtClean="0">
                <a:effectLst/>
              </a:rPr>
              <a:t>asto </a:t>
            </a:r>
            <a:r>
              <a:rPr lang="cs-CZ" dirty="0">
                <a:effectLst/>
              </a:rPr>
              <a:t>mají sklony k </a:t>
            </a:r>
            <a:r>
              <a:rPr lang="cs-CZ" dirty="0" smtClean="0">
                <a:effectLst/>
              </a:rPr>
              <a:t>násilí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a projevy v pracovním prostředí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zvýšení kontraproduktivního pracovního </a:t>
            </a:r>
            <a:r>
              <a:rPr lang="cs-CZ" dirty="0" smtClean="0">
                <a:effectLst/>
              </a:rPr>
              <a:t>chování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soby </a:t>
            </a:r>
            <a:r>
              <a:rPr lang="cs-CZ" dirty="0">
                <a:effectLst/>
              </a:rPr>
              <a:t>s vysokým skóre v těchto dimenzích bývají zastoupené ve firemních strukturách a dosahují vysokých </a:t>
            </a:r>
            <a:r>
              <a:rPr lang="cs-CZ" dirty="0" smtClean="0">
                <a:effectLst/>
              </a:rPr>
              <a:t>pozic</a:t>
            </a:r>
          </a:p>
          <a:p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bvykle se dopouštějí </a:t>
            </a:r>
            <a:r>
              <a:rPr lang="cs-CZ" dirty="0">
                <a:effectLst/>
              </a:rPr>
              <a:t>nezodpovědného, neetického až kriminálního </a:t>
            </a:r>
            <a:r>
              <a:rPr lang="cs-CZ" dirty="0" smtClean="0">
                <a:effectLst/>
              </a:rPr>
              <a:t>chování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v krajních </a:t>
            </a:r>
            <a:r>
              <a:rPr lang="cs-CZ" dirty="0">
                <a:effectLst/>
              </a:rPr>
              <a:t>případech zcela </a:t>
            </a:r>
            <a:r>
              <a:rPr lang="cs-CZ" dirty="0" smtClean="0">
                <a:effectLst/>
              </a:rPr>
              <a:t>rozvracejí </a:t>
            </a:r>
            <a:r>
              <a:rPr lang="cs-CZ" dirty="0">
                <a:effectLst/>
              </a:rPr>
              <a:t>firmy, které </a:t>
            </a:r>
            <a:r>
              <a:rPr lang="cs-CZ" dirty="0" smtClean="0">
                <a:effectLst/>
              </a:rPr>
              <a:t>řídí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v </a:t>
            </a:r>
            <a:r>
              <a:rPr lang="cs-CZ" dirty="0">
                <a:effectLst/>
              </a:rPr>
              <a:t>určité míře mohou mít tyto faktory i pozitivní </a:t>
            </a:r>
            <a:r>
              <a:rPr lang="cs-CZ" dirty="0" smtClean="0">
                <a:effectLst/>
              </a:rPr>
              <a:t>efekt - výsledky </a:t>
            </a:r>
            <a:r>
              <a:rPr lang="cs-CZ" dirty="0">
                <a:effectLst/>
              </a:rPr>
              <a:t>prokazují, že je tomu tak jen v </a:t>
            </a:r>
            <a:r>
              <a:rPr lang="cs-CZ" dirty="0" smtClean="0">
                <a:effectLst/>
              </a:rPr>
              <a:t>počátcích,  </a:t>
            </a:r>
            <a:r>
              <a:rPr lang="cs-CZ" dirty="0">
                <a:effectLst/>
              </a:rPr>
              <a:t>j</a:t>
            </a:r>
            <a:r>
              <a:rPr lang="cs-CZ" dirty="0" smtClean="0">
                <a:effectLst/>
              </a:rPr>
              <a:t>akmile </a:t>
            </a:r>
            <a:r>
              <a:rPr lang="cs-CZ" dirty="0">
                <a:effectLst/>
              </a:rPr>
              <a:t>tyto osoby získají dostatečný vliv, jejich destruktivní povaha se nevyhnutelně </a:t>
            </a:r>
            <a:r>
              <a:rPr lang="cs-CZ" dirty="0" smtClean="0">
                <a:effectLst/>
              </a:rPr>
              <a:t>projeví</a:t>
            </a:r>
            <a:endParaRPr lang="cs-CZ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Zvýšený výskyt v politice a v byznyse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Narcisté ze své podstaty otevřeně usilují o místo na výsluní. Dokážou často udělat silný první dojem, a proto skutečně vedoucí pozice získávají.</a:t>
            </a:r>
          </a:p>
          <a:p>
            <a:r>
              <a:rPr lang="cs-CZ" dirty="0">
                <a:effectLst/>
              </a:rPr>
              <a:t>Machiavelisté se zase díky skvělému porozumění politice snadno dokážou dostat do pozice, kde budou moci uplatňovat svůj vliv.</a:t>
            </a:r>
          </a:p>
          <a:p>
            <a:r>
              <a:rPr lang="cs-CZ" dirty="0">
                <a:effectLst/>
              </a:rPr>
              <a:t>Psychopati jsou charismatičtí a jsou schopni se zaměřit na dosažení výsledku, aniž by se nechali rozptylovat soucitem pro ty, které pro dosažení cílů obětují. V mnoha korporacích je bezcitný, agresivní a o moc usilující psychopat viděn jako ideální kandidát na vedoucí pozici.</a:t>
            </a:r>
          </a:p>
        </p:txBody>
      </p:sp>
    </p:spTree>
    <p:extLst>
      <p:ext uri="{BB962C8B-B14F-4D97-AF65-F5344CB8AC3E}">
        <p14:creationId xmlns:p14="http://schemas.microsoft.com/office/powerpoint/2010/main" val="2702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v partnerských vztazích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v</a:t>
            </a:r>
            <a:r>
              <a:rPr lang="cs-CZ" dirty="0" smtClean="0">
                <a:effectLst/>
              </a:rPr>
              <a:t>lastnosti pro </a:t>
            </a:r>
            <a:r>
              <a:rPr lang="cs-CZ" dirty="0">
                <a:effectLst/>
              </a:rPr>
              <a:t>většinu </a:t>
            </a:r>
            <a:r>
              <a:rPr lang="cs-CZ" dirty="0" smtClean="0">
                <a:effectLst/>
              </a:rPr>
              <a:t>odpudivé</a:t>
            </a:r>
          </a:p>
          <a:p>
            <a:r>
              <a:rPr lang="cs-CZ" dirty="0" smtClean="0">
                <a:effectLst/>
              </a:rPr>
              <a:t>jejich </a:t>
            </a:r>
            <a:r>
              <a:rPr lang="cs-CZ" dirty="0">
                <a:effectLst/>
              </a:rPr>
              <a:t>nositelé v naší společnosti často velice dobře </a:t>
            </a:r>
            <a:r>
              <a:rPr lang="cs-CZ" dirty="0" smtClean="0">
                <a:effectLst/>
              </a:rPr>
              <a:t>prosperují</a:t>
            </a:r>
          </a:p>
          <a:p>
            <a:r>
              <a:rPr lang="cs-CZ" dirty="0" smtClean="0">
                <a:effectLst/>
              </a:rPr>
              <a:t>muži </a:t>
            </a:r>
            <a:r>
              <a:rPr lang="cs-CZ" dirty="0">
                <a:effectLst/>
              </a:rPr>
              <a:t>temné triády jsou velmi úspěšní při navazování </a:t>
            </a:r>
            <a:r>
              <a:rPr lang="cs-CZ" dirty="0" smtClean="0">
                <a:effectLst/>
              </a:rPr>
              <a:t>vztahů, mají </a:t>
            </a:r>
            <a:r>
              <a:rPr lang="cs-CZ" dirty="0">
                <a:effectLst/>
              </a:rPr>
              <a:t>více sexuálních </a:t>
            </a:r>
            <a:r>
              <a:rPr lang="cs-CZ" dirty="0" smtClean="0">
                <a:effectLst/>
              </a:rPr>
              <a:t>partnerek</a:t>
            </a:r>
          </a:p>
          <a:p>
            <a:r>
              <a:rPr lang="cs-CZ" dirty="0" smtClean="0">
                <a:effectLst/>
              </a:rPr>
              <a:t>Mnoho </a:t>
            </a:r>
            <a:r>
              <a:rPr lang="cs-CZ" dirty="0">
                <a:effectLst/>
              </a:rPr>
              <a:t>žen je přitahováno sebestřednými a soutěživými muži proto, že samy tyto vlastnosti </a:t>
            </a:r>
            <a:r>
              <a:rPr lang="cs-CZ" dirty="0" smtClean="0">
                <a:effectLst/>
              </a:rPr>
              <a:t>postrádají</a:t>
            </a:r>
          </a:p>
          <a:p>
            <a:r>
              <a:rPr lang="cs-CZ" dirty="0" smtClean="0">
                <a:effectLst/>
              </a:rPr>
              <a:t>ty </a:t>
            </a:r>
            <a:r>
              <a:rPr lang="cs-CZ" dirty="0">
                <a:effectLst/>
              </a:rPr>
              <a:t>kvality, které je původně přitahovaly, začínají být zdrojem </a:t>
            </a:r>
            <a:r>
              <a:rPr lang="cs-CZ" dirty="0" smtClean="0">
                <a:effectLst/>
              </a:rPr>
              <a:t>potíží</a:t>
            </a:r>
          </a:p>
          <a:p>
            <a:r>
              <a:rPr lang="cs-CZ" dirty="0">
                <a:effectLst/>
              </a:rPr>
              <a:t>m</a:t>
            </a:r>
            <a:r>
              <a:rPr lang="cs-CZ" dirty="0" smtClean="0">
                <a:effectLst/>
              </a:rPr>
              <a:t>uži temné triády preferují </a:t>
            </a:r>
            <a:r>
              <a:rPr lang="cs-CZ" dirty="0">
                <a:effectLst/>
              </a:rPr>
              <a:t>krátkodobé </a:t>
            </a:r>
            <a:r>
              <a:rPr lang="cs-CZ" dirty="0" smtClean="0">
                <a:effectLst/>
              </a:rPr>
              <a:t>vztahy</a:t>
            </a:r>
            <a:r>
              <a:rPr lang="cs-CZ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43</TotalTime>
  <Words>324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Síť</vt:lpstr>
      <vt:lpstr>Temná triáda (dark triad)</vt:lpstr>
      <vt:lpstr>Kdo s pojmem temná triáda přišel</vt:lpstr>
      <vt:lpstr>dimenze temné triády</vt:lpstr>
      <vt:lpstr>narcisté</vt:lpstr>
      <vt:lpstr>machiavellisté</vt:lpstr>
      <vt:lpstr>Psychopati</vt:lpstr>
      <vt:lpstr>Vliv a projevy v pracovním prostředí</vt:lpstr>
      <vt:lpstr>Zvýšený výskyt v politice a v byznyse</vt:lpstr>
      <vt:lpstr>Vliv v partnerských vztazích</vt:lpstr>
      <vt:lpstr>Systemický pohled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Temná triáda (dark triad)</dc:title>
  <dc:creator>Hewlett-Packard Company</dc:creator>
  <cp:lastModifiedBy>Hewlett-Packard Company</cp:lastModifiedBy>
  <cp:revision>5</cp:revision>
  <dcterms:created xsi:type="dcterms:W3CDTF">2018-10-27T13:01:57Z</dcterms:created>
  <dcterms:modified xsi:type="dcterms:W3CDTF">2018-10-27T13:45:38Z</dcterms:modified>
</cp:coreProperties>
</file>