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8" r:id="rId22"/>
    <p:sldId id="279" r:id="rId23"/>
    <p:sldId id="277" r:id="rId24"/>
    <p:sldId id="280" r:id="rId25"/>
    <p:sldId id="281" r:id="rId26"/>
    <p:sldId id="282" r:id="rId27"/>
    <p:sldId id="283" r:id="rId28"/>
    <p:sldId id="284" r:id="rId29"/>
    <p:sldId id="285" r:id="rId30"/>
    <p:sldId id="287" r:id="rId31"/>
    <p:sldId id="288" r:id="rId32"/>
    <p:sldId id="290" r:id="rId33"/>
    <p:sldId id="291" r:id="rId34"/>
    <p:sldId id="292" r:id="rId35"/>
    <p:sldId id="293" r:id="rId36"/>
    <p:sldId id="294" r:id="rId37"/>
    <p:sldId id="289"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ovnoramenný trojúhelní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540544" y="776288"/>
            <a:ext cx="8062912" cy="1470025"/>
          </a:xfrm>
        </p:spPr>
        <p:txBody>
          <a:bodyPr anchor="b">
            <a:normAutofit/>
          </a:bodyPr>
          <a:lstStyle>
            <a:lvl1pPr algn="r">
              <a:defRPr sz="4400"/>
            </a:lvl1pPr>
          </a:lstStyle>
          <a:p>
            <a:r>
              <a:rPr kumimoji="0" lang="cs-CZ" smtClean="0"/>
              <a:t>Kliknutím lze upravit styl.</a:t>
            </a:r>
            <a:endParaRPr kumimoji="0" lang="en-US"/>
          </a:p>
        </p:txBody>
      </p:sp>
      <p:sp>
        <p:nvSpPr>
          <p:cNvPr id="9" name="Podnadpis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1371600" y="6012656"/>
            <a:ext cx="5791200" cy="365125"/>
          </a:xfrm>
        </p:spPr>
        <p:txBody>
          <a:bodyPr tIns="0" bIns="0" anchor="t"/>
          <a:lstStyle>
            <a:lvl1pPr algn="r">
              <a:defRPr sz="1000"/>
            </a:lvl1pPr>
          </a:lstStyle>
          <a:p>
            <a:fld id="{01E62AA4-2DD9-49E7-9A35-9AB758F9418E}" type="datetimeFigureOut">
              <a:rPr lang="cs-CZ" smtClean="0"/>
              <a:t>25.4.2017</a:t>
            </a:fld>
            <a:endParaRPr lang="cs-CZ"/>
          </a:p>
        </p:txBody>
      </p:sp>
      <p:sp>
        <p:nvSpPr>
          <p:cNvPr id="17" name="Zástupný symbol pro zápatí 16"/>
          <p:cNvSpPr>
            <a:spLocks noGrp="1"/>
          </p:cNvSpPr>
          <p:nvPr>
            <p:ph type="ftr" sz="quarter" idx="11"/>
          </p:nvPr>
        </p:nvSpPr>
        <p:spPr>
          <a:xfrm>
            <a:off x="1371600" y="5650704"/>
            <a:ext cx="5791200" cy="365125"/>
          </a:xfrm>
        </p:spPr>
        <p:txBody>
          <a:bodyPr tIns="0" bIns="0" anchor="b"/>
          <a:lstStyle>
            <a:lvl1pPr algn="r">
              <a:defRPr sz="1100"/>
            </a:lvl1pPr>
          </a:lstStyle>
          <a:p>
            <a:endParaRPr lang="cs-CZ"/>
          </a:p>
        </p:txBody>
      </p:sp>
      <p:sp>
        <p:nvSpPr>
          <p:cNvPr id="29" name="Zástupný symbol pro číslo snímk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AE5219B-7EF7-4B0C-A479-4750CE2EC12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1E62AA4-2DD9-49E7-9A35-9AB758F9418E}" type="datetimeFigureOut">
              <a:rPr lang="cs-CZ" smtClean="0"/>
              <a:t>25.4.2017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E5219B-7EF7-4B0C-A479-4750CE2EC12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381000"/>
            <a:ext cx="1905000" cy="5486400"/>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381000"/>
            <a:ext cx="6248400" cy="5486400"/>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1E62AA4-2DD9-49E7-9A35-9AB758F9418E}" type="datetimeFigureOut">
              <a:rPr lang="cs-CZ" smtClean="0"/>
              <a:t>25.4.2017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E5219B-7EF7-4B0C-A479-4750CE2EC12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399032"/>
          </a:xfrm>
        </p:spPr>
        <p:txBody>
          <a:bodyPr/>
          <a:lstStyle/>
          <a:p>
            <a:r>
              <a:rPr kumimoji="0" lang="cs-CZ" smtClean="0"/>
              <a:t>Kliknutím lze upravit styl.</a:t>
            </a:r>
            <a:endParaRPr kumimoji="0" lang="en-US"/>
          </a:p>
        </p:txBody>
      </p:sp>
      <p:sp>
        <p:nvSpPr>
          <p:cNvPr id="3" name="Zástupný symbol pro obsah 2"/>
          <p:cNvSpPr>
            <a:spLocks noGrp="1"/>
          </p:cNvSpPr>
          <p:nvPr>
            <p:ph idx="1"/>
          </p:nvPr>
        </p:nvSpPr>
        <p:spPr>
          <a:xfrm>
            <a:off x="457200" y="1882808"/>
            <a:ext cx="8229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791456" y="6480048"/>
            <a:ext cx="2133600" cy="301752"/>
          </a:xfrm>
        </p:spPr>
        <p:txBody>
          <a:bodyPr/>
          <a:lstStyle/>
          <a:p>
            <a:fld id="{01E62AA4-2DD9-49E7-9A35-9AB758F9418E}" type="datetimeFigureOut">
              <a:rPr lang="cs-CZ" smtClean="0"/>
              <a:t>25.4.2017</a:t>
            </a:fld>
            <a:endParaRPr lang="cs-CZ"/>
          </a:p>
        </p:txBody>
      </p:sp>
      <p:sp>
        <p:nvSpPr>
          <p:cNvPr id="5" name="Zástupný symbol pro zápatí 4"/>
          <p:cNvSpPr>
            <a:spLocks noGrp="1"/>
          </p:cNvSpPr>
          <p:nvPr>
            <p:ph type="ftr" sz="quarter" idx="11"/>
          </p:nvPr>
        </p:nvSpPr>
        <p:spPr>
          <a:xfrm>
            <a:off x="457200" y="6480969"/>
            <a:ext cx="4260056" cy="300831"/>
          </a:xfrm>
        </p:spPr>
        <p:txBody>
          <a:bodyPr/>
          <a:lstStyle/>
          <a:p>
            <a:endParaRPr lang="cs-CZ"/>
          </a:p>
        </p:txBody>
      </p:sp>
      <p:sp>
        <p:nvSpPr>
          <p:cNvPr id="6" name="Zástupný symbol pro číslo snímku 5"/>
          <p:cNvSpPr>
            <a:spLocks noGrp="1"/>
          </p:cNvSpPr>
          <p:nvPr>
            <p:ph type="sldNum" sz="quarter" idx="12"/>
          </p:nvPr>
        </p:nvSpPr>
        <p:spPr/>
        <p:txBody>
          <a:bodyPr/>
          <a:lstStyle/>
          <a:p>
            <a:fld id="{AAE5219B-7EF7-4B0C-A479-4750CE2EC12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1"/>
      </p:bgRef>
    </p:bg>
    <p:spTree>
      <p:nvGrpSpPr>
        <p:cNvPr id="1" name=""/>
        <p:cNvGrpSpPr/>
        <p:nvPr/>
      </p:nvGrpSpPr>
      <p:grpSpPr>
        <a:xfrm>
          <a:off x="0" y="0"/>
          <a:ext cx="0" cy="0"/>
          <a:chOff x="0" y="0"/>
          <a:chExt cx="0" cy="0"/>
        </a:xfrm>
      </p:grpSpPr>
      <p:sp>
        <p:nvSpPr>
          <p:cNvPr id="9" name="Pravoúhlý trojúhelní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Rovnoramenný trojúhelní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Zástupný symbol pro datum 3"/>
          <p:cNvSpPr>
            <a:spLocks noGrp="1"/>
          </p:cNvSpPr>
          <p:nvPr>
            <p:ph type="dt" sz="half" idx="10"/>
          </p:nvPr>
        </p:nvSpPr>
        <p:spPr>
          <a:xfrm>
            <a:off x="6955632" y="6477000"/>
            <a:ext cx="2133600" cy="304800"/>
          </a:xfrm>
        </p:spPr>
        <p:txBody>
          <a:bodyPr/>
          <a:lstStyle/>
          <a:p>
            <a:fld id="{01E62AA4-2DD9-49E7-9A35-9AB758F9418E}" type="datetimeFigureOut">
              <a:rPr lang="cs-CZ" smtClean="0"/>
              <a:t>25.4.2017</a:t>
            </a:fld>
            <a:endParaRPr lang="cs-CZ"/>
          </a:p>
        </p:txBody>
      </p:sp>
      <p:sp>
        <p:nvSpPr>
          <p:cNvPr id="5" name="Zástupný symbol pro zápatí 4"/>
          <p:cNvSpPr>
            <a:spLocks noGrp="1"/>
          </p:cNvSpPr>
          <p:nvPr>
            <p:ph type="ftr" sz="quarter" idx="11"/>
          </p:nvPr>
        </p:nvSpPr>
        <p:spPr>
          <a:xfrm>
            <a:off x="2619376" y="6480969"/>
            <a:ext cx="4260056" cy="300831"/>
          </a:xfrm>
        </p:spPr>
        <p:txBody>
          <a:bodyPr/>
          <a:lstStyle/>
          <a:p>
            <a:endParaRPr lang="cs-CZ"/>
          </a:p>
        </p:txBody>
      </p:sp>
      <p:sp>
        <p:nvSpPr>
          <p:cNvPr id="6" name="Zástupný symbol pro číslo snímku 5"/>
          <p:cNvSpPr>
            <a:spLocks noGrp="1"/>
          </p:cNvSpPr>
          <p:nvPr>
            <p:ph type="sldNum" sz="quarter" idx="12"/>
          </p:nvPr>
        </p:nvSpPr>
        <p:spPr>
          <a:xfrm>
            <a:off x="8451056" y="809624"/>
            <a:ext cx="502920" cy="300831"/>
          </a:xfrm>
        </p:spPr>
        <p:txBody>
          <a:bodyPr/>
          <a:lstStyle/>
          <a:p>
            <a:fld id="{AAE5219B-7EF7-4B0C-A479-4750CE2EC120}" type="slidenum">
              <a:rPr lang="cs-CZ" smtClean="0"/>
              <a:t>‹#›</a:t>
            </a:fld>
            <a:endParaRPr lang="cs-CZ"/>
          </a:p>
        </p:txBody>
      </p:sp>
      <p:cxnSp>
        <p:nvCxnSpPr>
          <p:cNvPr id="11" name="Přímá spojnice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nice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dpis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marL="0" algn="l">
              <a:defRPr/>
            </a:lvl1p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4791456" y="6480969"/>
            <a:ext cx="2133600" cy="301752"/>
          </a:xfrm>
        </p:spPr>
        <p:txBody>
          <a:bodyPr/>
          <a:lstStyle/>
          <a:p>
            <a:fld id="{01E62AA4-2DD9-49E7-9A35-9AB758F9418E}" type="datetimeFigureOut">
              <a:rPr lang="cs-CZ" smtClean="0"/>
              <a:t>25.4.2017</a:t>
            </a:fld>
            <a:endParaRPr lang="cs-CZ"/>
          </a:p>
        </p:txBody>
      </p:sp>
      <p:sp>
        <p:nvSpPr>
          <p:cNvPr id="6" name="Zástupný symbol pro zápatí 5"/>
          <p:cNvSpPr>
            <a:spLocks noGrp="1"/>
          </p:cNvSpPr>
          <p:nvPr>
            <p:ph type="ftr" sz="quarter" idx="11"/>
          </p:nvPr>
        </p:nvSpPr>
        <p:spPr>
          <a:xfrm>
            <a:off x="457200" y="6480969"/>
            <a:ext cx="4260056" cy="301752"/>
          </a:xfrm>
        </p:spPr>
        <p:txBody>
          <a:bodyPr/>
          <a:lstStyle/>
          <a:p>
            <a:endParaRPr lang="cs-CZ"/>
          </a:p>
        </p:txBody>
      </p:sp>
      <p:sp>
        <p:nvSpPr>
          <p:cNvPr id="7" name="Zástupný symbol pro číslo snímku 6"/>
          <p:cNvSpPr>
            <a:spLocks noGrp="1"/>
          </p:cNvSpPr>
          <p:nvPr>
            <p:ph type="sldNum" sz="quarter" idx="12"/>
          </p:nvPr>
        </p:nvSpPr>
        <p:spPr>
          <a:xfrm>
            <a:off x="7589520" y="6480969"/>
            <a:ext cx="502920" cy="301752"/>
          </a:xfrm>
        </p:spPr>
        <p:txBody>
          <a:bodyPr/>
          <a:lstStyle/>
          <a:p>
            <a:fld id="{AAE5219B-7EF7-4B0C-A479-4750CE2EC12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a:xfrm>
            <a:off x="4791456" y="6480969"/>
            <a:ext cx="2130552" cy="301752"/>
          </a:xfrm>
        </p:spPr>
        <p:txBody>
          <a:bodyPr/>
          <a:lstStyle/>
          <a:p>
            <a:fld id="{01E62AA4-2DD9-49E7-9A35-9AB758F9418E}" type="datetimeFigureOut">
              <a:rPr lang="cs-CZ" smtClean="0"/>
              <a:t>25.4.2017</a:t>
            </a:fld>
            <a:endParaRPr lang="cs-CZ"/>
          </a:p>
        </p:txBody>
      </p:sp>
      <p:sp>
        <p:nvSpPr>
          <p:cNvPr id="8" name="Zástupný symbol pro zápatí 7"/>
          <p:cNvSpPr>
            <a:spLocks noGrp="1"/>
          </p:cNvSpPr>
          <p:nvPr>
            <p:ph type="ftr" sz="quarter" idx="11"/>
          </p:nvPr>
        </p:nvSpPr>
        <p:spPr>
          <a:xfrm>
            <a:off x="457200" y="6480969"/>
            <a:ext cx="4261104" cy="301752"/>
          </a:xfrm>
        </p:spPr>
        <p:txBody>
          <a:bodyPr/>
          <a:lstStyle/>
          <a:p>
            <a:endParaRPr lang="cs-CZ"/>
          </a:p>
        </p:txBody>
      </p:sp>
      <p:sp>
        <p:nvSpPr>
          <p:cNvPr id="9" name="Zástupný symbol pro číslo snímku 8"/>
          <p:cNvSpPr>
            <a:spLocks noGrp="1"/>
          </p:cNvSpPr>
          <p:nvPr>
            <p:ph type="sldNum" sz="quarter" idx="12"/>
          </p:nvPr>
        </p:nvSpPr>
        <p:spPr>
          <a:xfrm>
            <a:off x="7589520" y="6483096"/>
            <a:ext cx="502920" cy="301752"/>
          </a:xfrm>
        </p:spPr>
        <p:txBody>
          <a:bodyPr/>
          <a:lstStyle>
            <a:lvl1pPr algn="ctr">
              <a:defRPr/>
            </a:lvl1pPr>
          </a:lstStyle>
          <a:p>
            <a:fld id="{AAE5219B-7EF7-4B0C-A479-4750CE2EC12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0"/>
            </a:lvl1p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01E62AA4-2DD9-49E7-9A35-9AB758F9418E}" type="datetimeFigureOut">
              <a:rPr lang="cs-CZ" smtClean="0"/>
              <a:t>25.4.2017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AE5219B-7EF7-4B0C-A479-4750CE2EC12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791456" y="6480969"/>
            <a:ext cx="2133600" cy="301752"/>
          </a:xfrm>
        </p:spPr>
        <p:txBody>
          <a:bodyPr/>
          <a:lstStyle/>
          <a:p>
            <a:fld id="{01E62AA4-2DD9-49E7-9A35-9AB758F9418E}" type="datetimeFigureOut">
              <a:rPr lang="cs-CZ" smtClean="0"/>
              <a:t>25.4.2017</a:t>
            </a:fld>
            <a:endParaRPr lang="cs-CZ"/>
          </a:p>
        </p:txBody>
      </p:sp>
      <p:sp>
        <p:nvSpPr>
          <p:cNvPr id="3" name="Zástupný symbol pro zápatí 2"/>
          <p:cNvSpPr>
            <a:spLocks noGrp="1"/>
          </p:cNvSpPr>
          <p:nvPr>
            <p:ph type="ftr" sz="quarter" idx="11"/>
          </p:nvPr>
        </p:nvSpPr>
        <p:spPr>
          <a:xfrm>
            <a:off x="457200" y="6481890"/>
            <a:ext cx="4260056" cy="300831"/>
          </a:xfrm>
        </p:spPr>
        <p:txBody>
          <a:bodyPr/>
          <a:lstStyle/>
          <a:p>
            <a:endParaRPr lang="cs-CZ"/>
          </a:p>
        </p:txBody>
      </p:sp>
      <p:sp>
        <p:nvSpPr>
          <p:cNvPr id="4" name="Zástupný symbol pro číslo snímku 3"/>
          <p:cNvSpPr>
            <a:spLocks noGrp="1"/>
          </p:cNvSpPr>
          <p:nvPr>
            <p:ph type="sldNum" sz="quarter" idx="12"/>
          </p:nvPr>
        </p:nvSpPr>
        <p:spPr>
          <a:xfrm>
            <a:off x="7589520" y="6480969"/>
            <a:ext cx="502920" cy="301752"/>
          </a:xfrm>
        </p:spPr>
        <p:txBody>
          <a:bodyPr/>
          <a:lstStyle/>
          <a:p>
            <a:fld id="{AAE5219B-7EF7-4B0C-A479-4750CE2EC12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278976" y="6556248"/>
            <a:ext cx="2133600" cy="301752"/>
          </a:xfrm>
        </p:spPr>
        <p:txBody>
          <a:bodyPr/>
          <a:lstStyle>
            <a:lvl1pPr>
              <a:defRPr sz="900"/>
            </a:lvl1pPr>
          </a:lstStyle>
          <a:p>
            <a:fld id="{01E62AA4-2DD9-49E7-9A35-9AB758F9418E}" type="datetimeFigureOut">
              <a:rPr lang="cs-CZ" smtClean="0"/>
              <a:t>25.4.2017</a:t>
            </a:fld>
            <a:endParaRPr lang="cs-CZ"/>
          </a:p>
        </p:txBody>
      </p:sp>
      <p:sp>
        <p:nvSpPr>
          <p:cNvPr id="6" name="Zástupný symbol pro zápatí 5"/>
          <p:cNvSpPr>
            <a:spLocks noGrp="1"/>
          </p:cNvSpPr>
          <p:nvPr>
            <p:ph type="ftr" sz="quarter" idx="11"/>
          </p:nvPr>
        </p:nvSpPr>
        <p:spPr>
          <a:xfrm>
            <a:off x="1135856" y="6556248"/>
            <a:ext cx="5143120"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410576" y="6556248"/>
            <a:ext cx="502920" cy="301752"/>
          </a:xfrm>
        </p:spPr>
        <p:txBody>
          <a:bodyPr/>
          <a:lstStyle>
            <a:lvl1pPr>
              <a:defRPr sz="900"/>
            </a:lvl1pPr>
          </a:lstStyle>
          <a:p>
            <a:fld id="{AAE5219B-7EF7-4B0C-A479-4750CE2EC12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a:xfrm>
            <a:off x="6108192" y="6556248"/>
            <a:ext cx="2103120" cy="301752"/>
          </a:xfrm>
        </p:spPr>
        <p:txBody>
          <a:bodyPr/>
          <a:lstStyle>
            <a:lvl1pPr>
              <a:defRPr sz="900"/>
            </a:lvl1pPr>
          </a:lstStyle>
          <a:p>
            <a:fld id="{01E62AA4-2DD9-49E7-9A35-9AB758F9418E}" type="datetimeFigureOut">
              <a:rPr lang="cs-CZ" smtClean="0"/>
              <a:t>25.4.2017</a:t>
            </a:fld>
            <a:endParaRPr lang="cs-CZ"/>
          </a:p>
        </p:txBody>
      </p:sp>
      <p:sp>
        <p:nvSpPr>
          <p:cNvPr id="6" name="Zástupný symbol pro zápatí 5"/>
          <p:cNvSpPr>
            <a:spLocks noGrp="1"/>
          </p:cNvSpPr>
          <p:nvPr>
            <p:ph type="ftr" sz="quarter" idx="11"/>
          </p:nvPr>
        </p:nvSpPr>
        <p:spPr>
          <a:xfrm>
            <a:off x="1170432" y="6557169"/>
            <a:ext cx="4948072"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217192" y="6556248"/>
            <a:ext cx="365760" cy="301752"/>
          </a:xfrm>
        </p:spPr>
        <p:txBody>
          <a:bodyPr/>
          <a:lstStyle>
            <a:lvl1pPr algn="ctr">
              <a:defRPr sz="900"/>
            </a:lvl1pPr>
          </a:lstStyle>
          <a:p>
            <a:fld id="{AAE5219B-7EF7-4B0C-A479-4750CE2EC12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úhlý trojúhelní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Přímá spojnice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nice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Zástupný symbol pro nadpis 21"/>
          <p:cNvSpPr>
            <a:spLocks noGrp="1"/>
          </p:cNvSpPr>
          <p:nvPr>
            <p:ph type="title"/>
          </p:nvPr>
        </p:nvSpPr>
        <p:spPr>
          <a:xfrm>
            <a:off x="457200" y="267494"/>
            <a:ext cx="8229600" cy="1399032"/>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E62AA4-2DD9-49E7-9A35-9AB758F9418E}" type="datetimeFigureOut">
              <a:rPr lang="cs-CZ" smtClean="0"/>
              <a:t>25.4.2017</a:t>
            </a:fld>
            <a:endParaRPr lang="cs-CZ"/>
          </a:p>
        </p:txBody>
      </p:sp>
      <p:sp>
        <p:nvSpPr>
          <p:cNvPr id="3" name="Zástupný symbol pro zápatí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cs-CZ"/>
          </a:p>
        </p:txBody>
      </p:sp>
      <p:sp>
        <p:nvSpPr>
          <p:cNvPr id="23" name="Zástupný symbol pro číslo snímk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AE5219B-7EF7-4B0C-A479-4750CE2EC120}"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edbrands.com/resource-center/education/chain-of-surviv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548680"/>
            <a:ext cx="8062912" cy="2796728"/>
          </a:xfrm>
        </p:spPr>
        <p:txBody>
          <a:bodyPr>
            <a:noAutofit/>
          </a:bodyPr>
          <a:lstStyle/>
          <a:p>
            <a:pPr algn="l"/>
            <a:r>
              <a:rPr lang="cs-CZ" b="1" dirty="0" smtClean="0"/>
              <a:t>		První pomoc </a:t>
            </a:r>
            <a:br>
              <a:rPr lang="cs-CZ" b="1" dirty="0" smtClean="0"/>
            </a:br>
            <a:r>
              <a:rPr lang="cs-CZ" b="1" dirty="0" smtClean="0"/>
              <a:t>			pro pedagogické 				 pracovníky</a:t>
            </a:r>
            <a:endParaRPr lang="cs-CZ" b="1" dirty="0"/>
          </a:p>
        </p:txBody>
      </p:sp>
      <p:sp>
        <p:nvSpPr>
          <p:cNvPr id="3" name="Podnadpis 2"/>
          <p:cNvSpPr>
            <a:spLocks noGrp="1"/>
          </p:cNvSpPr>
          <p:nvPr>
            <p:ph type="subTitle" idx="1"/>
          </p:nvPr>
        </p:nvSpPr>
        <p:spPr>
          <a:xfrm>
            <a:off x="467544" y="5805264"/>
            <a:ext cx="8062912" cy="792088"/>
          </a:xfrm>
        </p:spPr>
        <p:txBody>
          <a:bodyPr/>
          <a:lstStyle/>
          <a:p>
            <a:pPr algn="l"/>
            <a:r>
              <a:rPr lang="cs-CZ" dirty="0"/>
              <a:t> </a:t>
            </a:r>
            <a:r>
              <a:rPr lang="cs-CZ" dirty="0" smtClean="0"/>
              <a:t> Gabriela </a:t>
            </a:r>
            <a:r>
              <a:rPr lang="cs-CZ" dirty="0" err="1" smtClean="0"/>
              <a:t>Němčáková</a:t>
            </a:r>
            <a:r>
              <a:rPr lang="cs-CZ" dirty="0" smtClean="0"/>
              <a:t>, Brno 2017</a:t>
            </a:r>
            <a:endParaRPr lang="cs-CZ" dirty="0"/>
          </a:p>
        </p:txBody>
      </p:sp>
    </p:spTree>
    <p:extLst>
      <p:ext uri="{BB962C8B-B14F-4D97-AF65-F5344CB8AC3E}">
        <p14:creationId xmlns:p14="http://schemas.microsoft.com/office/powerpoint/2010/main" val="3237735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399032"/>
          </a:xfrm>
        </p:spPr>
        <p:txBody>
          <a:bodyPr/>
          <a:lstStyle/>
          <a:p>
            <a:r>
              <a:rPr lang="cs-CZ" dirty="0"/>
              <a:t>ALGORITMUS ZÁKLADNÍ NEOKLADNÉ RESUSCITACE</a:t>
            </a:r>
          </a:p>
        </p:txBody>
      </p:sp>
      <p:sp>
        <p:nvSpPr>
          <p:cNvPr id="3" name="Zástupný symbol pro obsah 2"/>
          <p:cNvSpPr>
            <a:spLocks noGrp="1"/>
          </p:cNvSpPr>
          <p:nvPr>
            <p:ph sz="half" idx="1"/>
          </p:nvPr>
        </p:nvSpPr>
        <p:spPr>
          <a:xfrm>
            <a:off x="467544" y="1412776"/>
            <a:ext cx="4320480" cy="5229200"/>
          </a:xfrm>
        </p:spPr>
        <p:txBody>
          <a:bodyPr>
            <a:normAutofit/>
          </a:bodyPr>
          <a:lstStyle/>
          <a:p>
            <a:pPr marL="64008" indent="0">
              <a:buNone/>
            </a:pPr>
            <a:r>
              <a:rPr lang="cs-CZ" b="1" dirty="0" smtClean="0"/>
              <a:t>1) </a:t>
            </a:r>
            <a:r>
              <a:rPr lang="cs-CZ" b="1" dirty="0"/>
              <a:t>Nereaguje, nedýchá normálně</a:t>
            </a:r>
            <a:r>
              <a:rPr lang="cs-CZ" b="1" dirty="0" smtClean="0"/>
              <a:t>?</a:t>
            </a:r>
            <a:br>
              <a:rPr lang="cs-CZ" b="1" dirty="0" smtClean="0"/>
            </a:br>
            <a:endParaRPr lang="cs-CZ" b="1" dirty="0"/>
          </a:p>
          <a:p>
            <a:pPr marL="64008" indent="0">
              <a:buNone/>
            </a:pPr>
            <a:r>
              <a:rPr lang="cs-CZ" b="1" dirty="0" smtClean="0"/>
              <a:t>2) </a:t>
            </a:r>
            <a:r>
              <a:rPr lang="cs-CZ" b="1" dirty="0"/>
              <a:t>Zavolej 155!</a:t>
            </a:r>
          </a:p>
          <a:p>
            <a:pPr marL="64008" indent="0">
              <a:buNone/>
            </a:pPr>
            <a:r>
              <a:rPr lang="cs-CZ" b="1" dirty="0" smtClean="0"/>
              <a:t/>
            </a:r>
            <a:br>
              <a:rPr lang="cs-CZ" b="1" dirty="0" smtClean="0"/>
            </a:br>
            <a:r>
              <a:rPr lang="cs-CZ" b="1" dirty="0" smtClean="0"/>
              <a:t>3) </a:t>
            </a:r>
            <a:r>
              <a:rPr lang="cs-CZ" b="1" dirty="0"/>
              <a:t>30 stlačení hrudníku!</a:t>
            </a:r>
          </a:p>
          <a:p>
            <a:pPr marL="64008" indent="0">
              <a:buNone/>
            </a:pPr>
            <a:r>
              <a:rPr lang="cs-CZ" b="1" dirty="0" smtClean="0"/>
              <a:t/>
            </a:r>
            <a:br>
              <a:rPr lang="cs-CZ" b="1" dirty="0" smtClean="0"/>
            </a:br>
            <a:r>
              <a:rPr lang="cs-CZ" b="1" dirty="0" smtClean="0"/>
              <a:t>4) </a:t>
            </a:r>
            <a:r>
              <a:rPr lang="cs-CZ" b="1" dirty="0"/>
              <a:t>2 umělé vdechy!</a:t>
            </a:r>
          </a:p>
          <a:p>
            <a:pPr marL="64008" indent="0">
              <a:buNone/>
            </a:pPr>
            <a:r>
              <a:rPr lang="cs-CZ" b="1" dirty="0" smtClean="0"/>
              <a:t/>
            </a:r>
            <a:br>
              <a:rPr lang="cs-CZ" b="1" dirty="0" smtClean="0"/>
            </a:br>
            <a:r>
              <a:rPr lang="cs-CZ" b="1" dirty="0" smtClean="0"/>
              <a:t>5) </a:t>
            </a:r>
            <a:r>
              <a:rPr lang="cs-CZ" b="1" dirty="0"/>
              <a:t>Po přinesení AED zapoj přístroj </a:t>
            </a:r>
            <a:r>
              <a:rPr lang="cs-CZ" b="1" dirty="0" smtClean="0"/>
              <a:t>a </a:t>
            </a:r>
            <a:r>
              <a:rPr lang="cs-CZ" b="1" dirty="0"/>
              <a:t>poslouchej instrukce!</a:t>
            </a:r>
          </a:p>
          <a:p>
            <a:endParaRPr lang="cs-CZ"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2420888"/>
            <a:ext cx="3529335" cy="310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854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073274"/>
          </a:xfrm>
        </p:spPr>
        <p:txBody>
          <a:bodyPr/>
          <a:lstStyle/>
          <a:p>
            <a:r>
              <a:rPr lang="cs-CZ" dirty="0" smtClean="0"/>
              <a:t>ROZPIS RESUSCITACE</a:t>
            </a:r>
            <a:endParaRPr lang="cs-CZ" dirty="0"/>
          </a:p>
        </p:txBody>
      </p:sp>
      <p:sp>
        <p:nvSpPr>
          <p:cNvPr id="3" name="Zástupný symbol pro obsah 2"/>
          <p:cNvSpPr>
            <a:spLocks noGrp="1"/>
          </p:cNvSpPr>
          <p:nvPr>
            <p:ph idx="1"/>
          </p:nvPr>
        </p:nvSpPr>
        <p:spPr>
          <a:xfrm>
            <a:off x="457200" y="1412776"/>
            <a:ext cx="8229600" cy="5042032"/>
          </a:xfrm>
        </p:spPr>
        <p:txBody>
          <a:bodyPr>
            <a:noAutofit/>
          </a:bodyPr>
          <a:lstStyle/>
          <a:p>
            <a:pPr marL="64008" indent="0">
              <a:buNone/>
            </a:pPr>
            <a:r>
              <a:rPr lang="cs-CZ" sz="2200" b="1" u="sng" dirty="0" smtClean="0"/>
              <a:t>1) KONTORLA VĚDOMÍ</a:t>
            </a:r>
            <a:endParaRPr lang="cs-CZ" sz="2200" b="1" u="sng" dirty="0"/>
          </a:p>
          <a:p>
            <a:r>
              <a:rPr lang="cs-CZ" sz="2200" b="1" dirty="0" smtClean="0"/>
              <a:t>Pokud </a:t>
            </a:r>
            <a:r>
              <a:rPr lang="cs-CZ" sz="2200" b="1" dirty="0"/>
              <a:t>odpovídá:</a:t>
            </a:r>
          </a:p>
          <a:p>
            <a:pPr marL="64008" indent="0">
              <a:buNone/>
            </a:pPr>
            <a:r>
              <a:rPr lang="cs-CZ" sz="2200" dirty="0"/>
              <a:t>Neměňte jeho polohu, zeptejte se na obtíže, zavolejte odbornou pomoc, pravidelně jej kontrolujte.</a:t>
            </a:r>
          </a:p>
          <a:p>
            <a:r>
              <a:rPr lang="cs-CZ" sz="2200" b="1" dirty="0"/>
              <a:t>Pokud neodpovídá:</a:t>
            </a:r>
          </a:p>
          <a:p>
            <a:pPr marL="64008" indent="0">
              <a:buNone/>
            </a:pPr>
            <a:r>
              <a:rPr lang="cs-CZ" sz="2200" dirty="0"/>
              <a:t>Je v bezvědomí, postup viz další kroky algoritmu.</a:t>
            </a:r>
          </a:p>
          <a:p>
            <a:pPr marL="64008" indent="0">
              <a:buNone/>
            </a:pPr>
            <a:r>
              <a:rPr lang="cs-CZ" sz="2200" b="1" u="sng" dirty="0" smtClean="0"/>
              <a:t>2) VOLEJTE LINKU 155</a:t>
            </a:r>
            <a:endParaRPr lang="cs-CZ" sz="2200" b="1" u="sng" dirty="0"/>
          </a:p>
          <a:p>
            <a:pPr marL="64008" indent="0">
              <a:buNone/>
            </a:pPr>
            <a:r>
              <a:rPr lang="cs-CZ" sz="2200" b="1" u="sng" dirty="0" smtClean="0"/>
              <a:t>3) ZPRŮCHODNĚNÍ DÝCHACÍCH CEST – záklon hlavy</a:t>
            </a:r>
          </a:p>
          <a:p>
            <a:pPr marL="64008" indent="0">
              <a:buNone/>
            </a:pPr>
            <a:r>
              <a:rPr lang="cs-CZ" sz="2200" b="1" u="sng" dirty="0" smtClean="0"/>
              <a:t>4) KONTORLA DÝCHÁNÍ</a:t>
            </a:r>
            <a:endParaRPr lang="cs-CZ" sz="2200" b="1" u="sng" dirty="0"/>
          </a:p>
          <a:p>
            <a:r>
              <a:rPr lang="cs-CZ" sz="2200" dirty="0" smtClean="0"/>
              <a:t>Pohledem</a:t>
            </a:r>
            <a:r>
              <a:rPr lang="cs-CZ" sz="2200" dirty="0"/>
              <a:t>, poslechem a přiložením tváře před ústa zjistěte, zda </a:t>
            </a:r>
            <a:r>
              <a:rPr lang="cs-CZ" sz="2200" b="1" dirty="0"/>
              <a:t>NORMÁLNĚ </a:t>
            </a:r>
            <a:r>
              <a:rPr lang="cs-CZ" sz="2200" dirty="0"/>
              <a:t>dýchá?</a:t>
            </a:r>
          </a:p>
          <a:p>
            <a:r>
              <a:rPr lang="cs-CZ" sz="2200" dirty="0" smtClean="0"/>
              <a:t>SLYŠÍM</a:t>
            </a:r>
            <a:r>
              <a:rPr lang="cs-CZ" sz="2200" dirty="0"/>
              <a:t>, VIDÍM, </a:t>
            </a:r>
            <a:r>
              <a:rPr lang="cs-CZ" sz="2200" dirty="0" smtClean="0"/>
              <a:t>CÍTÍM</a:t>
            </a:r>
          </a:p>
          <a:p>
            <a:r>
              <a:rPr lang="cs-CZ" sz="2200" dirty="0" smtClean="0"/>
              <a:t>POZOR NA „LAPAVÉ DECHY“</a:t>
            </a:r>
            <a:endParaRPr lang="cs-CZ" sz="2200" dirty="0"/>
          </a:p>
        </p:txBody>
      </p:sp>
    </p:spTree>
    <p:extLst>
      <p:ext uri="{BB962C8B-B14F-4D97-AF65-F5344CB8AC3E}">
        <p14:creationId xmlns:p14="http://schemas.microsoft.com/office/powerpoint/2010/main" val="203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51782" y="1628800"/>
            <a:ext cx="8229600" cy="4572000"/>
          </a:xfrm>
        </p:spPr>
        <p:txBody>
          <a:bodyPr/>
          <a:lstStyle/>
          <a:p>
            <a:pPr marL="64008" indent="0">
              <a:buNone/>
            </a:pPr>
            <a:r>
              <a:rPr lang="cs-CZ" u="sng" dirty="0" smtClean="0"/>
              <a:t>5</a:t>
            </a:r>
            <a:r>
              <a:rPr lang="cs-CZ" b="1" u="sng" dirty="0" smtClean="0"/>
              <a:t>) 30 STLAČENÍ HRUDNÍKU</a:t>
            </a:r>
          </a:p>
          <a:p>
            <a:pPr marL="64008" indent="0">
              <a:buNone/>
            </a:pPr>
            <a:endParaRPr lang="cs-CZ" b="1" dirty="0" smtClean="0"/>
          </a:p>
          <a:p>
            <a:r>
              <a:rPr lang="cs-CZ" b="1" dirty="0" smtClean="0"/>
              <a:t>Pravidelně </a:t>
            </a:r>
            <a:r>
              <a:rPr lang="cs-CZ" b="1" dirty="0"/>
              <a:t>stlačujte hrudník:</a:t>
            </a:r>
          </a:p>
          <a:p>
            <a:pPr marL="64008" indent="0">
              <a:buNone/>
            </a:pPr>
            <a:r>
              <a:rPr lang="cs-CZ" b="1" dirty="0" smtClean="0"/>
              <a:t>– frekvencí </a:t>
            </a:r>
            <a:r>
              <a:rPr lang="cs-CZ" b="1" dirty="0"/>
              <a:t>100 – 120 za minutu,</a:t>
            </a:r>
          </a:p>
          <a:p>
            <a:pPr marL="64008" indent="0">
              <a:buNone/>
            </a:pPr>
            <a:r>
              <a:rPr lang="cs-CZ" b="1" dirty="0" smtClean="0"/>
              <a:t>– do </a:t>
            </a:r>
            <a:r>
              <a:rPr lang="cs-CZ" b="1" dirty="0"/>
              <a:t>hloubky 5 – 6 cm,</a:t>
            </a:r>
          </a:p>
          <a:p>
            <a:pPr marL="64008" indent="0">
              <a:buNone/>
            </a:pPr>
            <a:r>
              <a:rPr lang="cs-CZ" b="1" dirty="0" smtClean="0"/>
              <a:t>– poměr </a:t>
            </a:r>
            <a:r>
              <a:rPr lang="cs-CZ" b="1" dirty="0"/>
              <a:t>stlačení a uvolnění 1 : 1.</a:t>
            </a:r>
          </a:p>
          <a:p>
            <a:r>
              <a:rPr lang="cs-CZ" b="1" dirty="0" smtClean="0"/>
              <a:t>Každé </a:t>
            </a:r>
            <a:r>
              <a:rPr lang="cs-CZ" b="1" dirty="0"/>
              <a:t>2 minuty vystřídejte zachránce (pokud je to možné).</a:t>
            </a:r>
          </a:p>
          <a:p>
            <a:endParaRPr lang="cs-CZ"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17670"/>
            <a:ext cx="2913238" cy="197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405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836712"/>
            <a:ext cx="8784976" cy="5618096"/>
          </a:xfrm>
        </p:spPr>
        <p:txBody>
          <a:bodyPr>
            <a:normAutofit/>
          </a:bodyPr>
          <a:lstStyle/>
          <a:p>
            <a:pPr marL="64008" indent="0">
              <a:buNone/>
            </a:pPr>
            <a:r>
              <a:rPr lang="cs-CZ" b="1" dirty="0"/>
              <a:t>	</a:t>
            </a:r>
            <a:r>
              <a:rPr lang="cs-CZ" b="1" u="sng" dirty="0" smtClean="0"/>
              <a:t>6) 2 UMĚLÉ VDECHY</a:t>
            </a:r>
            <a:r>
              <a:rPr lang="cs-CZ" dirty="0" smtClean="0"/>
              <a:t> </a:t>
            </a:r>
          </a:p>
          <a:p>
            <a:pPr marL="64008" indent="0">
              <a:buNone/>
            </a:pPr>
            <a:r>
              <a:rPr lang="cs-CZ" dirty="0" smtClean="0"/>
              <a:t/>
            </a:r>
            <a:br>
              <a:rPr lang="cs-CZ" dirty="0" smtClean="0"/>
            </a:br>
            <a:r>
              <a:rPr lang="cs-CZ" dirty="0" smtClean="0"/>
              <a:t>    - Stiskněte </a:t>
            </a:r>
            <a:r>
              <a:rPr lang="cs-CZ" dirty="0"/>
              <a:t>nosní </a:t>
            </a:r>
            <a:r>
              <a:rPr lang="cs-CZ" dirty="0" smtClean="0"/>
              <a:t>dírky.</a:t>
            </a:r>
            <a:br>
              <a:rPr lang="cs-CZ" dirty="0" smtClean="0"/>
            </a:br>
            <a:r>
              <a:rPr lang="cs-CZ" dirty="0" smtClean="0"/>
              <a:t>    - Normálně </a:t>
            </a:r>
            <a:r>
              <a:rPr lang="cs-CZ" dirty="0"/>
              <a:t>se nadechněte.</a:t>
            </a:r>
          </a:p>
          <a:p>
            <a:pPr marL="64008" indent="0">
              <a:buNone/>
            </a:pPr>
            <a:r>
              <a:rPr lang="cs-CZ" dirty="0" smtClean="0"/>
              <a:t>    - Obemkněte </a:t>
            </a:r>
            <a:r>
              <a:rPr lang="cs-CZ" dirty="0"/>
              <a:t>rty ústa </a:t>
            </a:r>
            <a:r>
              <a:rPr lang="cs-CZ" dirty="0" smtClean="0"/>
              <a:t>postiženého.</a:t>
            </a:r>
          </a:p>
          <a:p>
            <a:pPr marL="64008" indent="0">
              <a:buNone/>
            </a:pPr>
            <a:r>
              <a:rPr lang="cs-CZ" dirty="0" smtClean="0"/>
              <a:t>    - Plynule </a:t>
            </a:r>
            <a:r>
              <a:rPr lang="cs-CZ" dirty="0"/>
              <a:t>do nich vdechujte, dokud se </a:t>
            </a:r>
            <a:r>
              <a:rPr lang="cs-CZ" dirty="0" smtClean="0"/>
              <a:t> </a:t>
            </a:r>
          </a:p>
          <a:p>
            <a:pPr marL="64008" indent="0">
              <a:buNone/>
            </a:pPr>
            <a:r>
              <a:rPr lang="cs-CZ" dirty="0"/>
              <a:t> </a:t>
            </a:r>
            <a:r>
              <a:rPr lang="cs-CZ" dirty="0" smtClean="0"/>
              <a:t>     nezvedne </a:t>
            </a:r>
            <a:r>
              <a:rPr lang="cs-CZ" dirty="0"/>
              <a:t>hrudník.</a:t>
            </a:r>
          </a:p>
          <a:p>
            <a:pPr marL="64008" indent="0">
              <a:buNone/>
            </a:pPr>
            <a:r>
              <a:rPr lang="cs-CZ" dirty="0" smtClean="0"/>
              <a:t>    - Trvání </a:t>
            </a:r>
            <a:r>
              <a:rPr lang="cs-CZ" dirty="0"/>
              <a:t>vdechu přibližně 1 s.</a:t>
            </a:r>
          </a:p>
          <a:p>
            <a:pPr marL="64008" indent="0">
              <a:buNone/>
            </a:pPr>
            <a:r>
              <a:rPr lang="cs-CZ" dirty="0" smtClean="0"/>
              <a:t>    - Nechte </a:t>
            </a:r>
            <a:r>
              <a:rPr lang="cs-CZ" dirty="0"/>
              <a:t>postiženého pasivně vydechnout.</a:t>
            </a:r>
          </a:p>
          <a:p>
            <a:pPr marL="64008" indent="0">
              <a:buNone/>
            </a:pPr>
            <a:r>
              <a:rPr lang="cs-CZ" dirty="0" smtClean="0"/>
              <a:t>    - Vdech </a:t>
            </a:r>
            <a:r>
              <a:rPr lang="cs-CZ" dirty="0"/>
              <a:t>zopakujte, </a:t>
            </a:r>
            <a:r>
              <a:rPr lang="cs-CZ" b="1" dirty="0"/>
              <a:t>…. Pokračujte v KPR</a:t>
            </a:r>
          </a:p>
          <a:p>
            <a:pPr marL="64008" indent="0">
              <a:buNone/>
            </a:pPr>
            <a:endParaRPr lang="cs-CZ" b="1" u="sng" dirty="0"/>
          </a:p>
        </p:txBody>
      </p:sp>
    </p:spTree>
    <p:extLst>
      <p:ext uri="{BB962C8B-B14F-4D97-AF65-F5344CB8AC3E}">
        <p14:creationId xmlns:p14="http://schemas.microsoft.com/office/powerpoint/2010/main" val="1761633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7494"/>
            <a:ext cx="8568952" cy="1399032"/>
          </a:xfrm>
        </p:spPr>
        <p:txBody>
          <a:bodyPr/>
          <a:lstStyle/>
          <a:p>
            <a:r>
              <a:rPr lang="cs-CZ" dirty="0" smtClean="0"/>
              <a:t>KDY UKONČÍME RESUSCITACI?</a:t>
            </a:r>
            <a:endParaRPr lang="cs-CZ" dirty="0"/>
          </a:p>
        </p:txBody>
      </p:sp>
      <p:sp>
        <p:nvSpPr>
          <p:cNvPr id="3" name="Zástupný symbol pro obsah 2"/>
          <p:cNvSpPr>
            <a:spLocks noGrp="1"/>
          </p:cNvSpPr>
          <p:nvPr>
            <p:ph idx="1"/>
          </p:nvPr>
        </p:nvSpPr>
        <p:spPr>
          <a:xfrm>
            <a:off x="467544" y="2204864"/>
            <a:ext cx="8229600" cy="2626312"/>
          </a:xfrm>
        </p:spPr>
        <p:txBody>
          <a:bodyPr/>
          <a:lstStyle/>
          <a:p>
            <a:pPr marL="64008" indent="0" algn="ctr">
              <a:buNone/>
            </a:pPr>
            <a:r>
              <a:rPr lang="cs-CZ" b="1" dirty="0"/>
              <a:t>RESUSCITUJEME NEPŘETRŽITĚ AŽ </a:t>
            </a:r>
            <a:r>
              <a:rPr lang="cs-CZ" b="1" dirty="0" smtClean="0"/>
              <a:t/>
            </a:r>
            <a:br>
              <a:rPr lang="cs-CZ" b="1" dirty="0" smtClean="0"/>
            </a:br>
            <a:r>
              <a:rPr lang="cs-CZ" b="1" dirty="0" smtClean="0"/>
              <a:t>DO </a:t>
            </a:r>
            <a:r>
              <a:rPr lang="cs-CZ" b="1" dirty="0"/>
              <a:t>PŘEDÁNÍ POSTIŽENÉHO ZÁCHRANNÉ SLUŽBĚ NEBO OBJEVENÍ ZNÁMEK OBĚHU (POHYB, DÝCHÁNÍ)</a:t>
            </a:r>
            <a:endParaRPr lang="cs-CZ" dirty="0"/>
          </a:p>
        </p:txBody>
      </p:sp>
    </p:spTree>
    <p:extLst>
      <p:ext uri="{BB962C8B-B14F-4D97-AF65-F5344CB8AC3E}">
        <p14:creationId xmlns:p14="http://schemas.microsoft.com/office/powerpoint/2010/main" val="305372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HANDS-ONLY CPR</a:t>
            </a:r>
            <a:endParaRPr lang="cs-CZ" dirty="0"/>
          </a:p>
        </p:txBody>
      </p:sp>
      <p:sp>
        <p:nvSpPr>
          <p:cNvPr id="3" name="Zástupný symbol pro obsah 2"/>
          <p:cNvSpPr>
            <a:spLocks noGrp="1"/>
          </p:cNvSpPr>
          <p:nvPr>
            <p:ph idx="1"/>
          </p:nvPr>
        </p:nvSpPr>
        <p:spPr/>
        <p:txBody>
          <a:bodyPr/>
          <a:lstStyle/>
          <a:p>
            <a:pPr marL="64008" indent="0">
              <a:buNone/>
            </a:pPr>
            <a:r>
              <a:rPr lang="cs-CZ" dirty="0" smtClean="0"/>
              <a:t>= Nepřerušovaná </a:t>
            </a:r>
            <a:r>
              <a:rPr lang="cs-CZ" dirty="0"/>
              <a:t>masáž srdce bez umělých vdechů - nonstop</a:t>
            </a:r>
            <a:r>
              <a:rPr lang="cs-CZ" dirty="0" smtClean="0"/>
              <a:t>.</a:t>
            </a:r>
          </a:p>
          <a:p>
            <a:pPr marL="64008" indent="0">
              <a:buNone/>
            </a:pPr>
            <a:endParaRPr lang="cs-CZ" dirty="0" smtClean="0"/>
          </a:p>
          <a:p>
            <a:pPr marL="64008" indent="0">
              <a:buNone/>
            </a:pPr>
            <a:r>
              <a:rPr lang="cs-CZ" b="1" u="sng" dirty="0" smtClean="0"/>
              <a:t>Důvody:</a:t>
            </a:r>
          </a:p>
          <a:p>
            <a:pPr>
              <a:buFontTx/>
              <a:buChar char="-"/>
            </a:pPr>
            <a:r>
              <a:rPr lang="cs-CZ" dirty="0" smtClean="0"/>
              <a:t>Hrozící infekce</a:t>
            </a:r>
          </a:p>
          <a:p>
            <a:pPr>
              <a:buFontTx/>
              <a:buChar char="-"/>
            </a:pPr>
            <a:r>
              <a:rPr lang="cs-CZ" dirty="0" smtClean="0"/>
              <a:t>Etický odpor</a:t>
            </a:r>
          </a:p>
          <a:p>
            <a:pPr>
              <a:buFontTx/>
              <a:buChar char="-"/>
            </a:pPr>
            <a:r>
              <a:rPr lang="cs-CZ" dirty="0" smtClean="0"/>
              <a:t>Neodbornost uměl. dýchání</a:t>
            </a:r>
          </a:p>
          <a:p>
            <a:pPr>
              <a:buFontTx/>
              <a:buChar char="-"/>
            </a:pPr>
            <a:r>
              <a:rPr lang="cs-CZ" dirty="0" smtClean="0"/>
              <a:t>Jeden zachraňující</a:t>
            </a:r>
            <a:endParaRPr lang="cs-CZ" dirty="0"/>
          </a:p>
        </p:txBody>
      </p:sp>
    </p:spTree>
    <p:extLst>
      <p:ext uri="{BB962C8B-B14F-4D97-AF65-F5344CB8AC3E}">
        <p14:creationId xmlns:p14="http://schemas.microsoft.com/office/powerpoint/2010/main" val="119684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0528" y="260648"/>
            <a:ext cx="8928992" cy="1399032"/>
          </a:xfrm>
        </p:spPr>
        <p:txBody>
          <a:bodyPr/>
          <a:lstStyle/>
          <a:p>
            <a:r>
              <a:rPr lang="cs-CZ" dirty="0" smtClean="0"/>
              <a:t>ZOTAVOVACÍ POLOHA na boku</a:t>
            </a:r>
            <a:endParaRPr lang="cs-CZ" dirty="0"/>
          </a:p>
        </p:txBody>
      </p:sp>
      <p:sp>
        <p:nvSpPr>
          <p:cNvPr id="3" name="Zástupný symbol pro obsah 2"/>
          <p:cNvSpPr>
            <a:spLocks noGrp="1"/>
          </p:cNvSpPr>
          <p:nvPr>
            <p:ph idx="1"/>
          </p:nvPr>
        </p:nvSpPr>
        <p:spPr/>
        <p:txBody>
          <a:bodyPr/>
          <a:lstStyle/>
          <a:p>
            <a:r>
              <a:rPr lang="cs-CZ" dirty="0" smtClean="0"/>
              <a:t>jen </a:t>
            </a:r>
            <a:r>
              <a:rPr lang="cs-CZ" dirty="0"/>
              <a:t>pokud </a:t>
            </a:r>
            <a:r>
              <a:rPr lang="cs-CZ" b="1" dirty="0"/>
              <a:t>dýchá </a:t>
            </a:r>
            <a:r>
              <a:rPr lang="cs-CZ" dirty="0"/>
              <a:t>a není jinak </a:t>
            </a:r>
            <a:r>
              <a:rPr lang="cs-CZ" b="1" dirty="0"/>
              <a:t>zraněný</a:t>
            </a:r>
            <a:r>
              <a:rPr lang="cs-CZ" dirty="0"/>
              <a:t>!!!</a:t>
            </a:r>
          </a:p>
          <a:p>
            <a:r>
              <a:rPr lang="cs-CZ" dirty="0" smtClean="0"/>
              <a:t>doporučena </a:t>
            </a:r>
            <a:r>
              <a:rPr lang="cs-CZ" dirty="0"/>
              <a:t>u intoxikací (alkohol, drogy), po EPI záchvatu, při hromadných událostech</a:t>
            </a:r>
            <a:r>
              <a:rPr lang="cs-CZ" dirty="0" smtClean="0"/>
              <a:t>.</a:t>
            </a:r>
          </a:p>
          <a:p>
            <a:endParaRPr lang="cs-CZ" dirty="0"/>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0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25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7494"/>
            <a:ext cx="8507288" cy="1399032"/>
          </a:xfrm>
        </p:spPr>
        <p:txBody>
          <a:bodyPr>
            <a:normAutofit fontScale="90000"/>
          </a:bodyPr>
          <a:lstStyle/>
          <a:p>
            <a:r>
              <a:rPr lang="cs-CZ" dirty="0"/>
              <a:t>ALGORITMUS ZÁKLADNÍ NEOKLADNÉ </a:t>
            </a:r>
            <a:r>
              <a:rPr lang="cs-CZ" dirty="0" smtClean="0"/>
              <a:t>RESUSCITACE u DĚTÍ</a:t>
            </a:r>
            <a:endParaRPr lang="cs-CZ" dirty="0"/>
          </a:p>
        </p:txBody>
      </p:sp>
      <p:sp>
        <p:nvSpPr>
          <p:cNvPr id="6" name="Zástupný symbol pro obsah 5"/>
          <p:cNvSpPr>
            <a:spLocks noGrp="1"/>
          </p:cNvSpPr>
          <p:nvPr>
            <p:ph idx="1"/>
          </p:nvPr>
        </p:nvSpPr>
        <p:spPr>
          <a:xfrm>
            <a:off x="683568" y="1882808"/>
            <a:ext cx="8003232" cy="4572000"/>
          </a:xfrm>
        </p:spPr>
        <p:txBody>
          <a:bodyPr>
            <a:normAutofit lnSpcReduction="10000"/>
          </a:bodyPr>
          <a:lstStyle/>
          <a:p>
            <a:pPr marL="64008" indent="0">
              <a:buNone/>
            </a:pPr>
            <a:r>
              <a:rPr lang="cs-CZ" sz="3200" u="sng" dirty="0"/>
              <a:t>1) KONTORLA VĚDOMÍ</a:t>
            </a:r>
          </a:p>
          <a:p>
            <a:pPr marL="64008" indent="0">
              <a:buNone/>
            </a:pPr>
            <a:r>
              <a:rPr lang="cs-CZ" sz="3200" u="sng" dirty="0" smtClean="0"/>
              <a:t>2</a:t>
            </a:r>
            <a:r>
              <a:rPr lang="cs-CZ" sz="3200" u="sng" dirty="0"/>
              <a:t>) VOLEJTE LINKU 155</a:t>
            </a:r>
          </a:p>
          <a:p>
            <a:pPr marL="64008" indent="0">
              <a:buNone/>
            </a:pPr>
            <a:r>
              <a:rPr lang="cs-CZ" sz="3200" u="sng" dirty="0"/>
              <a:t>3) ZPRŮCHODNĚNÍ DÝCHACÍCH </a:t>
            </a:r>
            <a:r>
              <a:rPr lang="cs-CZ" sz="3200" u="sng" dirty="0" smtClean="0"/>
              <a:t>CEST – </a:t>
            </a:r>
            <a:r>
              <a:rPr lang="cs-CZ" sz="3200" b="1" u="sng" dirty="0" smtClean="0"/>
              <a:t>BEZ ZÁKLONU HLAVY</a:t>
            </a:r>
          </a:p>
          <a:p>
            <a:pPr marL="64008" indent="0">
              <a:buNone/>
            </a:pPr>
            <a:r>
              <a:rPr lang="cs-CZ" sz="3200" b="1" u="sng" dirty="0" smtClean="0"/>
              <a:t>4</a:t>
            </a:r>
            <a:r>
              <a:rPr lang="cs-CZ" sz="3200" b="1" u="sng" dirty="0"/>
              <a:t>) </a:t>
            </a:r>
            <a:r>
              <a:rPr lang="cs-CZ" sz="3200" b="1" u="sng" dirty="0" smtClean="0"/>
              <a:t>5 UMĚLÝCH VDECHŮ </a:t>
            </a:r>
          </a:p>
          <a:p>
            <a:pPr marL="64008" indent="0">
              <a:buNone/>
            </a:pPr>
            <a:r>
              <a:rPr lang="cs-CZ" sz="3200" b="1" u="sng" dirty="0" smtClean="0"/>
              <a:t>5) 15 STLAČENÍ HRUDNÍKU </a:t>
            </a:r>
            <a:r>
              <a:rPr lang="cs-CZ" sz="3200" dirty="0" smtClean="0"/>
              <a:t>(do 1/3 hrudníku, frekvence 100 stlačení </a:t>
            </a:r>
            <a:br>
              <a:rPr lang="cs-CZ" sz="3200" dirty="0" smtClean="0"/>
            </a:br>
            <a:r>
              <a:rPr lang="cs-CZ" sz="3200" dirty="0" smtClean="0"/>
              <a:t>za minutu na střed hrudníku – prsty, jednou dlaní)</a:t>
            </a:r>
            <a:endParaRPr lang="cs-CZ" sz="3200" dirty="0"/>
          </a:p>
          <a:p>
            <a:pPr marL="64008" indent="0">
              <a:buNone/>
            </a:pPr>
            <a:endParaRPr lang="cs-CZ" dirty="0" smtClean="0"/>
          </a:p>
          <a:p>
            <a:pPr marL="578358" indent="-514350">
              <a:buAutoNum type="arabicParenR"/>
            </a:pPr>
            <a:endParaRPr lang="cs-CZ" dirty="0"/>
          </a:p>
        </p:txBody>
      </p:sp>
    </p:spTree>
    <p:extLst>
      <p:ext uri="{BB962C8B-B14F-4D97-AF65-F5344CB8AC3E}">
        <p14:creationId xmlns:p14="http://schemas.microsoft.com/office/powerpoint/2010/main" val="91584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KRVÁCENÍ</a:t>
            </a:r>
            <a:endParaRPr lang="cs-CZ" dirty="0"/>
          </a:p>
        </p:txBody>
      </p:sp>
      <p:sp>
        <p:nvSpPr>
          <p:cNvPr id="3" name="Zástupný symbol pro obsah 2"/>
          <p:cNvSpPr>
            <a:spLocks noGrp="1"/>
          </p:cNvSpPr>
          <p:nvPr>
            <p:ph idx="1"/>
          </p:nvPr>
        </p:nvSpPr>
        <p:spPr>
          <a:xfrm>
            <a:off x="457200" y="1484784"/>
            <a:ext cx="8229600" cy="4970024"/>
          </a:xfrm>
        </p:spPr>
        <p:txBody>
          <a:bodyPr/>
          <a:lstStyle/>
          <a:p>
            <a:r>
              <a:rPr lang="cs-CZ" b="1" u="sng" dirty="0" smtClean="0"/>
              <a:t>Důležitá fakta:</a:t>
            </a:r>
          </a:p>
          <a:p>
            <a:pPr marL="64008" indent="0">
              <a:buNone/>
            </a:pPr>
            <a:r>
              <a:rPr lang="cs-CZ" dirty="0" smtClean="0"/>
              <a:t>- Celkový </a:t>
            </a:r>
            <a:r>
              <a:rPr lang="cs-CZ" dirty="0"/>
              <a:t>objem krve dospělého člověka </a:t>
            </a:r>
            <a:r>
              <a:rPr lang="cs-CZ" dirty="0" smtClean="0"/>
              <a:t/>
            </a:r>
            <a:br>
              <a:rPr lang="cs-CZ" dirty="0" smtClean="0"/>
            </a:br>
            <a:r>
              <a:rPr lang="cs-CZ" dirty="0" smtClean="0"/>
              <a:t>je </a:t>
            </a:r>
            <a:r>
              <a:rPr lang="cs-CZ" dirty="0"/>
              <a:t>přibližně 4,5 – 6 l.</a:t>
            </a:r>
          </a:p>
          <a:p>
            <a:pPr marL="64008" indent="0">
              <a:buNone/>
            </a:pPr>
            <a:r>
              <a:rPr lang="cs-CZ" dirty="0" smtClean="0"/>
              <a:t>- Zhruba </a:t>
            </a:r>
            <a:r>
              <a:rPr lang="cs-CZ" dirty="0"/>
              <a:t>s 10% ztrátou se tělo dokáže vyrovnat.</a:t>
            </a:r>
          </a:p>
          <a:p>
            <a:pPr marL="64008" indent="0">
              <a:buNone/>
            </a:pPr>
            <a:r>
              <a:rPr lang="cs-CZ" dirty="0" smtClean="0"/>
              <a:t>- Náhlá </a:t>
            </a:r>
            <a:r>
              <a:rPr lang="cs-CZ" dirty="0"/>
              <a:t>ztráta 1/3 krve už vede k rozvoji šoku.</a:t>
            </a:r>
          </a:p>
          <a:p>
            <a:pPr marL="64008" indent="0">
              <a:buNone/>
            </a:pPr>
            <a:r>
              <a:rPr lang="cs-CZ" dirty="0" smtClean="0"/>
              <a:t>- Poraněním </a:t>
            </a:r>
            <a:r>
              <a:rPr lang="cs-CZ" dirty="0"/>
              <a:t>velké tepny (pažní, stehenní, krční) lze vykrvácet do 60 – 90 s.</a:t>
            </a:r>
          </a:p>
          <a:p>
            <a:pPr marL="64008" indent="0">
              <a:buNone/>
            </a:pPr>
            <a:endParaRPr lang="cs-CZ" dirty="0"/>
          </a:p>
        </p:txBody>
      </p:sp>
    </p:spTree>
    <p:extLst>
      <p:ext uri="{BB962C8B-B14F-4D97-AF65-F5344CB8AC3E}">
        <p14:creationId xmlns:p14="http://schemas.microsoft.com/office/powerpoint/2010/main" val="39202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KRVÁCENÍ</a:t>
            </a:r>
          </a:p>
        </p:txBody>
      </p:sp>
      <p:sp>
        <p:nvSpPr>
          <p:cNvPr id="3" name="Zástupný symbol pro obsah 2"/>
          <p:cNvSpPr>
            <a:spLocks noGrp="1"/>
          </p:cNvSpPr>
          <p:nvPr>
            <p:ph sz="half" idx="1"/>
          </p:nvPr>
        </p:nvSpPr>
        <p:spPr/>
        <p:txBody>
          <a:bodyPr/>
          <a:lstStyle/>
          <a:p>
            <a:r>
              <a:rPr lang="cs-CZ" dirty="0" smtClean="0"/>
              <a:t>Vnější:</a:t>
            </a:r>
          </a:p>
          <a:p>
            <a:pPr>
              <a:buFontTx/>
              <a:buChar char="-"/>
            </a:pPr>
            <a:r>
              <a:rPr lang="cs-CZ" dirty="0" smtClean="0"/>
              <a:t>TEPENNÉ</a:t>
            </a:r>
          </a:p>
          <a:p>
            <a:pPr>
              <a:buFontTx/>
              <a:buChar char="-"/>
            </a:pPr>
            <a:r>
              <a:rPr lang="cs-CZ" dirty="0" smtClean="0"/>
              <a:t>ŽILNÍ</a:t>
            </a:r>
          </a:p>
          <a:p>
            <a:pPr>
              <a:buFontTx/>
              <a:buChar char="-"/>
            </a:pPr>
            <a:r>
              <a:rPr lang="cs-CZ" dirty="0" smtClean="0"/>
              <a:t>VLÁSEČNICOVÉ</a:t>
            </a:r>
          </a:p>
          <a:p>
            <a:pPr>
              <a:buFontTx/>
              <a:buChar char="-"/>
            </a:pPr>
            <a:r>
              <a:rPr lang="cs-CZ" dirty="0" smtClean="0"/>
              <a:t>SMÍŠENÉ</a:t>
            </a:r>
          </a:p>
          <a:p>
            <a:pPr>
              <a:buFontTx/>
              <a:buChar char="-"/>
            </a:pPr>
            <a:r>
              <a:rPr lang="cs-CZ" dirty="0" smtClean="0"/>
              <a:t>Z VNITŘNÍCH OTVORŮ</a:t>
            </a:r>
            <a:endParaRPr lang="cs-CZ" dirty="0"/>
          </a:p>
        </p:txBody>
      </p:sp>
      <p:sp>
        <p:nvSpPr>
          <p:cNvPr id="4" name="Zástupný symbol pro obsah 3"/>
          <p:cNvSpPr>
            <a:spLocks noGrp="1"/>
          </p:cNvSpPr>
          <p:nvPr>
            <p:ph sz="half" idx="2"/>
          </p:nvPr>
        </p:nvSpPr>
        <p:spPr>
          <a:xfrm>
            <a:off x="4932040" y="1722437"/>
            <a:ext cx="3754760" cy="4525963"/>
          </a:xfrm>
        </p:spPr>
        <p:txBody>
          <a:bodyPr/>
          <a:lstStyle/>
          <a:p>
            <a:r>
              <a:rPr lang="cs-CZ" dirty="0" smtClean="0"/>
              <a:t>Vnitřní:</a:t>
            </a:r>
          </a:p>
          <a:p>
            <a:pPr algn="just">
              <a:buFontTx/>
              <a:buChar char="-"/>
            </a:pPr>
            <a:r>
              <a:rPr lang="cs-CZ" dirty="0" smtClean="0"/>
              <a:t>Oblast břicha</a:t>
            </a:r>
          </a:p>
          <a:p>
            <a:pPr algn="just">
              <a:buFontTx/>
              <a:buChar char="-"/>
            </a:pPr>
            <a:r>
              <a:rPr lang="cs-CZ" dirty="0" smtClean="0"/>
              <a:t>Pánve</a:t>
            </a:r>
          </a:p>
          <a:p>
            <a:pPr algn="just">
              <a:buFontTx/>
              <a:buChar char="-"/>
            </a:pPr>
            <a:r>
              <a:rPr lang="cs-CZ" dirty="0" smtClean="0"/>
              <a:t>Hrudníku</a:t>
            </a:r>
          </a:p>
          <a:p>
            <a:pPr algn="just">
              <a:buFontTx/>
              <a:buChar char="-"/>
            </a:pPr>
            <a:r>
              <a:rPr lang="cs-CZ" dirty="0" smtClean="0"/>
              <a:t>Končetin</a:t>
            </a:r>
          </a:p>
          <a:p>
            <a:pPr algn="just">
              <a:buFontTx/>
              <a:buChar char="-"/>
            </a:pPr>
            <a:r>
              <a:rPr lang="cs-CZ" dirty="0" smtClean="0"/>
              <a:t>Hlavy</a:t>
            </a:r>
            <a:endParaRPr lang="cs-CZ" dirty="0"/>
          </a:p>
        </p:txBody>
      </p:sp>
    </p:spTree>
    <p:extLst>
      <p:ext uri="{BB962C8B-B14F-4D97-AF65-F5344CB8AC3E}">
        <p14:creationId xmlns:p14="http://schemas.microsoft.com/office/powerpoint/2010/main" val="1148311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2385"/>
            <a:ext cx="8062912" cy="792088"/>
          </a:xfrm>
        </p:spPr>
        <p:txBody>
          <a:bodyPr/>
          <a:lstStyle/>
          <a:p>
            <a:pPr algn="ctr"/>
            <a:r>
              <a:rPr lang="cs-CZ" dirty="0" smtClean="0"/>
              <a:t>PRÁVNÍ PROBLEMATIKA</a:t>
            </a:r>
            <a:endParaRPr lang="cs-CZ" dirty="0"/>
          </a:p>
        </p:txBody>
      </p:sp>
      <p:sp>
        <p:nvSpPr>
          <p:cNvPr id="3" name="Podnadpis 2"/>
          <p:cNvSpPr>
            <a:spLocks noGrp="1"/>
          </p:cNvSpPr>
          <p:nvPr>
            <p:ph type="subTitle" idx="1"/>
          </p:nvPr>
        </p:nvSpPr>
        <p:spPr>
          <a:xfrm>
            <a:off x="395536" y="908720"/>
            <a:ext cx="8278936" cy="5688632"/>
          </a:xfrm>
        </p:spPr>
        <p:txBody>
          <a:bodyPr>
            <a:noAutofit/>
          </a:bodyPr>
          <a:lstStyle/>
          <a:p>
            <a:pPr algn="just"/>
            <a:r>
              <a:rPr lang="cs-CZ" sz="2100" b="1" dirty="0">
                <a:solidFill>
                  <a:schemeClr val="tx1"/>
                </a:solidFill>
              </a:rPr>
              <a:t>TRESTNÍ ZÁKON: Zákon č. 40 / sb. 2009 (ze dne 8. 1. 2009), v platnosti 1. 1. 2010</a:t>
            </a:r>
          </a:p>
          <a:p>
            <a:pPr algn="ctr"/>
            <a:r>
              <a:rPr lang="cs-CZ" sz="2100" b="1" u="sng" dirty="0">
                <a:solidFill>
                  <a:schemeClr val="tx1"/>
                </a:solidFill>
              </a:rPr>
              <a:t>§150 - Neposkytnutí pomoci</a:t>
            </a:r>
          </a:p>
          <a:p>
            <a:pPr algn="just"/>
            <a:r>
              <a:rPr lang="cs-CZ" sz="2100" b="1" dirty="0">
                <a:solidFill>
                  <a:schemeClr val="tx1"/>
                </a:solidFill>
              </a:rPr>
              <a:t>1)Kdo osobě, která je v nebezpečí smrti nebo jeví známky vážné poruchy zdraví nebo jiného vážného onemocnění, neposkytne potřebnou pomoc, ač tak může učinit bez nebezpečí pro sebe nebo jiného, bude potrestán odnětím svobody až na </a:t>
            </a:r>
            <a:r>
              <a:rPr lang="cs-CZ" sz="2100" b="1" u="sng" dirty="0">
                <a:solidFill>
                  <a:schemeClr val="tx1"/>
                </a:solidFill>
              </a:rPr>
              <a:t>2 léta</a:t>
            </a:r>
            <a:r>
              <a:rPr lang="cs-CZ" sz="2100" b="1" dirty="0">
                <a:solidFill>
                  <a:schemeClr val="tx1"/>
                </a:solidFill>
              </a:rPr>
              <a:t>.</a:t>
            </a:r>
          </a:p>
          <a:p>
            <a:pPr algn="just"/>
            <a:r>
              <a:rPr lang="cs-CZ" sz="2100" b="1" dirty="0" smtClean="0">
                <a:solidFill>
                  <a:schemeClr val="tx1"/>
                </a:solidFill>
              </a:rPr>
              <a:t>2) …ač </a:t>
            </a:r>
            <a:r>
              <a:rPr lang="cs-CZ" sz="2100" b="1" dirty="0">
                <a:solidFill>
                  <a:schemeClr val="tx1"/>
                </a:solidFill>
              </a:rPr>
              <a:t>je podle povahy svého zaměstnání povinen takovou pomoc poskytnout, bude potrestán odnětím svobody až na </a:t>
            </a:r>
            <a:r>
              <a:rPr lang="cs-CZ" sz="2100" b="1" u="sng" dirty="0">
                <a:solidFill>
                  <a:schemeClr val="tx1"/>
                </a:solidFill>
              </a:rPr>
              <a:t>3 léta </a:t>
            </a:r>
            <a:r>
              <a:rPr lang="cs-CZ" sz="2100" b="1" dirty="0">
                <a:solidFill>
                  <a:schemeClr val="tx1"/>
                </a:solidFill>
              </a:rPr>
              <a:t>nebo zákazem činnosti.</a:t>
            </a:r>
          </a:p>
          <a:p>
            <a:pPr algn="ctr"/>
            <a:r>
              <a:rPr lang="cs-CZ" sz="2100" b="1" u="sng" dirty="0">
                <a:solidFill>
                  <a:schemeClr val="tx1"/>
                </a:solidFill>
              </a:rPr>
              <a:t>§151 - Neposkytnutí pomoci řidičem dopravního prostředku</a:t>
            </a:r>
          </a:p>
          <a:p>
            <a:pPr algn="just"/>
            <a:r>
              <a:rPr lang="cs-CZ" sz="2100" b="1" dirty="0">
                <a:solidFill>
                  <a:schemeClr val="tx1"/>
                </a:solidFill>
              </a:rPr>
              <a:t>Řidič dopravního prostředku, který po dopravní nehodě, na níž měl účast, neposkytne osobě, která při nehodě utrpěla újmu na zdraví, potřebnou pomoc, ač tak může učinit bez nebezpečí pro sebe nebo jiného, bude potrestán odnětím svobody až na </a:t>
            </a:r>
            <a:r>
              <a:rPr lang="cs-CZ" sz="2100" b="1" u="sng" dirty="0" smtClean="0">
                <a:solidFill>
                  <a:schemeClr val="tx1"/>
                </a:solidFill>
              </a:rPr>
              <a:t>5 </a:t>
            </a:r>
            <a:r>
              <a:rPr lang="cs-CZ" sz="2100" b="1" u="sng" dirty="0">
                <a:solidFill>
                  <a:schemeClr val="tx1"/>
                </a:solidFill>
              </a:rPr>
              <a:t>let </a:t>
            </a:r>
            <a:r>
              <a:rPr lang="cs-CZ" sz="2100" b="1" dirty="0">
                <a:solidFill>
                  <a:schemeClr val="tx1"/>
                </a:solidFill>
              </a:rPr>
              <a:t>nebo zákazem činnosti</a:t>
            </a:r>
            <a:r>
              <a:rPr lang="cs-CZ" sz="2200" b="1" dirty="0">
                <a:solidFill>
                  <a:schemeClr val="tx1"/>
                </a:solidFill>
              </a:rPr>
              <a:t>.</a:t>
            </a:r>
          </a:p>
          <a:p>
            <a:pPr algn="just"/>
            <a:endParaRPr lang="cs-CZ" sz="2000" dirty="0">
              <a:solidFill>
                <a:schemeClr val="tx1"/>
              </a:solidFill>
            </a:endParaRPr>
          </a:p>
        </p:txBody>
      </p:sp>
    </p:spTree>
    <p:extLst>
      <p:ext uri="{BB962C8B-B14F-4D97-AF65-F5344CB8AC3E}">
        <p14:creationId xmlns:p14="http://schemas.microsoft.com/office/powerpoint/2010/main" val="1963883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568" y="332656"/>
            <a:ext cx="8229600" cy="1117846"/>
          </a:xfrm>
        </p:spPr>
        <p:txBody>
          <a:bodyPr/>
          <a:lstStyle/>
          <a:p>
            <a:r>
              <a:rPr lang="cs-CZ" dirty="0" smtClean="0"/>
              <a:t>Projevy KRVÁCENÍ - TEPENNÉ</a:t>
            </a:r>
            <a:endParaRPr lang="cs-CZ" dirty="0"/>
          </a:p>
        </p:txBody>
      </p:sp>
      <p:sp>
        <p:nvSpPr>
          <p:cNvPr id="3" name="Zástupný symbol pro obsah 2"/>
          <p:cNvSpPr>
            <a:spLocks noGrp="1"/>
          </p:cNvSpPr>
          <p:nvPr>
            <p:ph idx="1"/>
          </p:nvPr>
        </p:nvSpPr>
        <p:spPr>
          <a:xfrm>
            <a:off x="418309" y="1412776"/>
            <a:ext cx="8229600" cy="898120"/>
          </a:xfrm>
        </p:spPr>
        <p:txBody>
          <a:bodyPr/>
          <a:lstStyle/>
          <a:p>
            <a:pPr marL="64008" indent="0">
              <a:buNone/>
            </a:pPr>
            <a:r>
              <a:rPr lang="cs-CZ" dirty="0" smtClean="0"/>
              <a:t>  - Pulzující, vystřikující jasně červená krev</a:t>
            </a:r>
            <a:endParaRPr lang="cs-CZ" dirty="0"/>
          </a:p>
        </p:txBody>
      </p:sp>
      <p:sp>
        <p:nvSpPr>
          <p:cNvPr id="4" name="Nadpis 1"/>
          <p:cNvSpPr txBox="1">
            <a:spLocks/>
          </p:cNvSpPr>
          <p:nvPr/>
        </p:nvSpPr>
        <p:spPr>
          <a:xfrm>
            <a:off x="420688" y="2204864"/>
            <a:ext cx="8443664"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cs-CZ" dirty="0" smtClean="0"/>
              <a:t>První pomoc KRVÁCENÍ - TEPENNÉ</a:t>
            </a:r>
            <a:endParaRPr lang="cs-CZ" dirty="0"/>
          </a:p>
        </p:txBody>
      </p:sp>
      <p:sp>
        <p:nvSpPr>
          <p:cNvPr id="5" name="Zástupný symbol pro obsah 2"/>
          <p:cNvSpPr txBox="1">
            <a:spLocks/>
          </p:cNvSpPr>
          <p:nvPr/>
        </p:nvSpPr>
        <p:spPr>
          <a:xfrm>
            <a:off x="609600" y="3789040"/>
            <a:ext cx="8229600" cy="2880320"/>
          </a:xfrm>
          <a:prstGeom prst="rect">
            <a:avLst/>
          </a:prstGeom>
        </p:spPr>
        <p:txBody>
          <a:bodyPr vert="horz" anchor="t">
            <a:normAutofit fontScale="92500" lnSpcReduction="20000"/>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buNone/>
            </a:pPr>
            <a:r>
              <a:rPr lang="cs-CZ" dirty="0" smtClean="0"/>
              <a:t>- METODA </a:t>
            </a:r>
            <a:r>
              <a:rPr lang="cs-CZ" dirty="0"/>
              <a:t>PŘÍMÉHO TLAKU</a:t>
            </a:r>
            <a:r>
              <a:rPr lang="cs-CZ" dirty="0" smtClean="0"/>
              <a:t>! PRSTY DO RÁNY, NEBO TLAKOVÝ OBVAZ</a:t>
            </a:r>
            <a:endParaRPr lang="cs-CZ" dirty="0"/>
          </a:p>
          <a:p>
            <a:pPr marL="64008" indent="0">
              <a:buNone/>
            </a:pPr>
            <a:endParaRPr lang="cs-CZ" dirty="0"/>
          </a:p>
          <a:p>
            <a:pPr marL="64008" indent="0">
              <a:buNone/>
            </a:pPr>
            <a:r>
              <a:rPr lang="cs-CZ" dirty="0" smtClean="0"/>
              <a:t>- </a:t>
            </a:r>
            <a:r>
              <a:rPr lang="cs-CZ" dirty="0" err="1" smtClean="0"/>
              <a:t>Eventuelně</a:t>
            </a:r>
            <a:r>
              <a:rPr lang="cs-CZ" dirty="0" smtClean="0"/>
              <a:t> </a:t>
            </a:r>
            <a:r>
              <a:rPr lang="cs-CZ" dirty="0"/>
              <a:t>přiložení </a:t>
            </a:r>
            <a:r>
              <a:rPr lang="cs-CZ" dirty="0" err="1" smtClean="0"/>
              <a:t>zaškrcovadla</a:t>
            </a:r>
            <a:r>
              <a:rPr lang="cs-CZ" dirty="0"/>
              <a:t>,</a:t>
            </a:r>
            <a:r>
              <a:rPr lang="cs-CZ" dirty="0" smtClean="0"/>
              <a:t> </a:t>
            </a:r>
            <a:r>
              <a:rPr lang="cs-CZ" dirty="0"/>
              <a:t>jen </a:t>
            </a:r>
            <a:r>
              <a:rPr lang="cs-CZ" dirty="0" smtClean="0"/>
              <a:t/>
            </a:r>
            <a:br>
              <a:rPr lang="cs-CZ" dirty="0" smtClean="0"/>
            </a:br>
            <a:r>
              <a:rPr lang="cs-CZ" dirty="0" smtClean="0"/>
              <a:t>ve </a:t>
            </a:r>
            <a:r>
              <a:rPr lang="cs-CZ" dirty="0"/>
              <a:t>vyhrazených situacích – viz Standardy pp ČČK.</a:t>
            </a:r>
          </a:p>
          <a:p>
            <a:pPr marL="64008" indent="0">
              <a:buNone/>
            </a:pPr>
            <a:r>
              <a:rPr lang="cs-CZ" dirty="0" smtClean="0"/>
              <a:t>- Přivolání </a:t>
            </a:r>
            <a:r>
              <a:rPr lang="cs-CZ" dirty="0"/>
              <a:t>ZZS.</a:t>
            </a:r>
          </a:p>
          <a:p>
            <a:endParaRPr lang="cs-CZ" dirty="0"/>
          </a:p>
        </p:txBody>
      </p:sp>
    </p:spTree>
    <p:extLst>
      <p:ext uri="{BB962C8B-B14F-4D97-AF65-F5344CB8AC3E}">
        <p14:creationId xmlns:p14="http://schemas.microsoft.com/office/powerpoint/2010/main" val="318557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502568" y="332656"/>
            <a:ext cx="8229600" cy="1117846"/>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cs-CZ" dirty="0" smtClean="0"/>
              <a:t>Projevy KRVÁCENÍ - ŽILNÍ</a:t>
            </a:r>
            <a:endParaRPr lang="cs-CZ" dirty="0"/>
          </a:p>
        </p:txBody>
      </p:sp>
      <p:sp>
        <p:nvSpPr>
          <p:cNvPr id="3" name="Zástupný symbol pro obsah 2"/>
          <p:cNvSpPr txBox="1">
            <a:spLocks/>
          </p:cNvSpPr>
          <p:nvPr/>
        </p:nvSpPr>
        <p:spPr>
          <a:xfrm>
            <a:off x="418309" y="1412776"/>
            <a:ext cx="8229600" cy="89812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buFont typeface="Wingdings 2"/>
              <a:buNone/>
            </a:pPr>
            <a:r>
              <a:rPr lang="cs-CZ" dirty="0" smtClean="0"/>
              <a:t>  - Vytéká tmavě červená krev bez pulzace</a:t>
            </a:r>
            <a:endParaRPr lang="cs-CZ" dirty="0"/>
          </a:p>
        </p:txBody>
      </p:sp>
      <p:sp>
        <p:nvSpPr>
          <p:cNvPr id="4" name="Nadpis 1"/>
          <p:cNvSpPr txBox="1">
            <a:spLocks/>
          </p:cNvSpPr>
          <p:nvPr/>
        </p:nvSpPr>
        <p:spPr>
          <a:xfrm>
            <a:off x="420688" y="2204864"/>
            <a:ext cx="8443664"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cs-CZ" dirty="0" smtClean="0"/>
              <a:t>První pomoc KRVÁCENÍ - ŽILNÍ</a:t>
            </a:r>
            <a:endParaRPr lang="cs-CZ" dirty="0"/>
          </a:p>
        </p:txBody>
      </p:sp>
      <p:sp>
        <p:nvSpPr>
          <p:cNvPr id="5" name="Zástupný symbol pro obsah 2"/>
          <p:cNvSpPr txBox="1">
            <a:spLocks/>
          </p:cNvSpPr>
          <p:nvPr/>
        </p:nvSpPr>
        <p:spPr>
          <a:xfrm>
            <a:off x="609600" y="3789040"/>
            <a:ext cx="8229600" cy="2448272"/>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buNone/>
            </a:pPr>
            <a:r>
              <a:rPr lang="cs-CZ" dirty="0" smtClean="0"/>
              <a:t>- METODA </a:t>
            </a:r>
            <a:r>
              <a:rPr lang="cs-CZ" dirty="0"/>
              <a:t>PŘÍMÉHO TLAKU</a:t>
            </a:r>
            <a:r>
              <a:rPr lang="cs-CZ" dirty="0" smtClean="0"/>
              <a:t>! PRSTY DO RÁNY, NEBO TLAKOVÝ OBVAZ</a:t>
            </a:r>
            <a:endParaRPr lang="cs-CZ" dirty="0"/>
          </a:p>
          <a:p>
            <a:pPr marL="64008" indent="0">
              <a:buNone/>
            </a:pPr>
            <a:endParaRPr lang="cs-CZ" dirty="0"/>
          </a:p>
          <a:p>
            <a:pPr marL="64008" indent="0">
              <a:buNone/>
            </a:pPr>
            <a:r>
              <a:rPr lang="cs-CZ" dirty="0" smtClean="0"/>
              <a:t>- Přivolání </a:t>
            </a:r>
            <a:r>
              <a:rPr lang="cs-CZ" dirty="0"/>
              <a:t>ZZS.</a:t>
            </a:r>
          </a:p>
          <a:p>
            <a:endParaRPr lang="cs-CZ" dirty="0"/>
          </a:p>
        </p:txBody>
      </p:sp>
    </p:spTree>
    <p:extLst>
      <p:ext uri="{BB962C8B-B14F-4D97-AF65-F5344CB8AC3E}">
        <p14:creationId xmlns:p14="http://schemas.microsoft.com/office/powerpoint/2010/main" val="6227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KRVÁCENÍ Z PŘIROZENÝCH TĚLNÍCH OTVORŮ</a:t>
            </a:r>
            <a:endParaRPr lang="cs-CZ" dirty="0"/>
          </a:p>
        </p:txBody>
      </p:sp>
      <p:sp>
        <p:nvSpPr>
          <p:cNvPr id="3" name="Zástupný symbol pro obsah 2"/>
          <p:cNvSpPr>
            <a:spLocks noGrp="1"/>
          </p:cNvSpPr>
          <p:nvPr>
            <p:ph idx="1"/>
          </p:nvPr>
        </p:nvSpPr>
        <p:spPr>
          <a:xfrm>
            <a:off x="457200" y="1882808"/>
            <a:ext cx="8229600" cy="4210488"/>
          </a:xfrm>
        </p:spPr>
        <p:txBody>
          <a:bodyPr>
            <a:normAutofit/>
          </a:bodyPr>
          <a:lstStyle/>
          <a:p>
            <a:r>
              <a:rPr lang="cs-CZ" b="1" u="sng" dirty="0" smtClean="0"/>
              <a:t>KRVÁCENÍ Z NOSU </a:t>
            </a:r>
          </a:p>
          <a:p>
            <a:pPr marL="64008" indent="0" algn="just">
              <a:buNone/>
            </a:pPr>
            <a:r>
              <a:rPr lang="cs-CZ" dirty="0" smtClean="0"/>
              <a:t>-      Po úrazu nebo spontánní</a:t>
            </a:r>
          </a:p>
          <a:p>
            <a:pPr marL="64008" indent="0" algn="just">
              <a:buNone/>
            </a:pPr>
            <a:r>
              <a:rPr lang="cs-CZ" dirty="0" smtClean="0"/>
              <a:t>– PP: Posadíme </a:t>
            </a:r>
            <a:r>
              <a:rPr lang="cs-CZ" dirty="0"/>
              <a:t>postiženého, mírný předklon </a:t>
            </a:r>
            <a:r>
              <a:rPr lang="cs-CZ" dirty="0" smtClean="0"/>
              <a:t>hlavy, stisk </a:t>
            </a:r>
            <a:r>
              <a:rPr lang="cs-CZ" dirty="0"/>
              <a:t>nosních křídel na 3 – 5 </a:t>
            </a:r>
            <a:r>
              <a:rPr lang="cs-CZ" dirty="0" smtClean="0"/>
              <a:t>minut, studené </a:t>
            </a:r>
            <a:r>
              <a:rPr lang="cs-CZ" dirty="0"/>
              <a:t>obklady na čelo </a:t>
            </a:r>
            <a:r>
              <a:rPr lang="cs-CZ" dirty="0" smtClean="0"/>
              <a:t/>
            </a:r>
            <a:br>
              <a:rPr lang="cs-CZ" dirty="0" smtClean="0"/>
            </a:br>
            <a:r>
              <a:rPr lang="cs-CZ" dirty="0" smtClean="0"/>
              <a:t>a </a:t>
            </a:r>
            <a:r>
              <a:rPr lang="cs-CZ" dirty="0"/>
              <a:t>kořen </a:t>
            </a:r>
            <a:r>
              <a:rPr lang="cs-CZ" dirty="0" smtClean="0"/>
              <a:t>nosu, při </a:t>
            </a:r>
            <a:r>
              <a:rPr lang="cs-CZ" dirty="0"/>
              <a:t>neúspěchu - zvlhčený GELASPON / GELITASPON / HYPROSORB + lehký stisk </a:t>
            </a:r>
            <a:r>
              <a:rPr lang="cs-CZ" dirty="0" smtClean="0"/>
              <a:t>křídel.</a:t>
            </a:r>
            <a:endParaRPr lang="cs-CZ" dirty="0"/>
          </a:p>
        </p:txBody>
      </p:sp>
    </p:spTree>
    <p:extLst>
      <p:ext uri="{BB962C8B-B14F-4D97-AF65-F5344CB8AC3E}">
        <p14:creationId xmlns:p14="http://schemas.microsoft.com/office/powerpoint/2010/main" val="1483259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457200" y="267494"/>
            <a:ext cx="8229600" cy="1399032"/>
          </a:xfrm>
        </p:spPr>
        <p:txBody>
          <a:bodyPr/>
          <a:lstStyle/>
          <a:p>
            <a:r>
              <a:rPr lang="cs-CZ" dirty="0" smtClean="0"/>
              <a:t>KRVÁCENÍ Z PŘIROZENÝCH TĚLNÍCH OTVORŮ</a:t>
            </a:r>
            <a:endParaRPr lang="cs-CZ" dirty="0"/>
          </a:p>
        </p:txBody>
      </p:sp>
      <p:sp>
        <p:nvSpPr>
          <p:cNvPr id="7" name="Zástupný symbol pro obsah 2"/>
          <p:cNvSpPr>
            <a:spLocks noGrp="1"/>
          </p:cNvSpPr>
          <p:nvPr>
            <p:ph idx="1"/>
          </p:nvPr>
        </p:nvSpPr>
        <p:spPr>
          <a:xfrm>
            <a:off x="457200" y="1882808"/>
            <a:ext cx="8229600" cy="4210488"/>
          </a:xfrm>
        </p:spPr>
        <p:txBody>
          <a:bodyPr>
            <a:normAutofit/>
          </a:bodyPr>
          <a:lstStyle/>
          <a:p>
            <a:r>
              <a:rPr lang="cs-CZ" b="1" u="sng" dirty="0" smtClean="0"/>
              <a:t>KRVÁCENÍ ZE ZVUKOVODU </a:t>
            </a:r>
          </a:p>
          <a:p>
            <a:endParaRPr lang="cs-CZ" b="1" u="sng" dirty="0" smtClean="0"/>
          </a:p>
          <a:p>
            <a:r>
              <a:rPr lang="cs-CZ" b="1" u="sng" dirty="0" smtClean="0"/>
              <a:t>KRVÁCENÍ Z PLIC - vykašlávání</a:t>
            </a:r>
          </a:p>
          <a:p>
            <a:endParaRPr lang="cs-CZ" b="1" u="sng" dirty="0" smtClean="0"/>
          </a:p>
          <a:p>
            <a:r>
              <a:rPr lang="cs-CZ" b="1" u="sng" dirty="0" smtClean="0"/>
              <a:t>KRVÁCENÍ Z G.I.TRAKTU – zvracení krve</a:t>
            </a:r>
          </a:p>
          <a:p>
            <a:endParaRPr lang="cs-CZ" b="1" u="sng" dirty="0" smtClean="0"/>
          </a:p>
          <a:p>
            <a:r>
              <a:rPr lang="cs-CZ" b="1" u="sng" dirty="0" smtClean="0"/>
              <a:t>KRVÁCENÍ Z GENITÁLU A KONEČNÍKU</a:t>
            </a:r>
          </a:p>
          <a:p>
            <a:endParaRPr lang="cs-CZ" b="1" u="sng" dirty="0"/>
          </a:p>
          <a:p>
            <a:pPr marL="64008" indent="0">
              <a:buNone/>
            </a:pPr>
            <a:endParaRPr lang="cs-CZ" b="1" u="sng" dirty="0" smtClean="0"/>
          </a:p>
          <a:p>
            <a:pPr marL="64008" indent="0" algn="just">
              <a:buNone/>
            </a:pPr>
            <a:endParaRPr lang="cs-CZ" dirty="0"/>
          </a:p>
        </p:txBody>
      </p:sp>
    </p:spTree>
    <p:extLst>
      <p:ext uri="{BB962C8B-B14F-4D97-AF65-F5344CB8AC3E}">
        <p14:creationId xmlns:p14="http://schemas.microsoft.com/office/powerpoint/2010/main" val="95194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VNITŘNÍ KRVÁCENÍ </a:t>
            </a:r>
            <a:br>
              <a:rPr lang="cs-CZ" dirty="0" smtClean="0"/>
            </a:br>
            <a:r>
              <a:rPr lang="cs-CZ" dirty="0" smtClean="0"/>
              <a:t>– např. břicho</a:t>
            </a:r>
            <a:endParaRPr lang="cs-CZ" dirty="0"/>
          </a:p>
        </p:txBody>
      </p:sp>
      <p:sp>
        <p:nvSpPr>
          <p:cNvPr id="3" name="Zástupný symbol pro obsah 2"/>
          <p:cNvSpPr>
            <a:spLocks noGrp="1"/>
          </p:cNvSpPr>
          <p:nvPr>
            <p:ph idx="1"/>
          </p:nvPr>
        </p:nvSpPr>
        <p:spPr>
          <a:xfrm>
            <a:off x="395536" y="1772816"/>
            <a:ext cx="8229600" cy="4572000"/>
          </a:xfrm>
        </p:spPr>
        <p:txBody>
          <a:bodyPr/>
          <a:lstStyle/>
          <a:p>
            <a:r>
              <a:rPr lang="cs-CZ" dirty="0" smtClean="0"/>
              <a:t>PROJEVY: modřina, bolest, tvrdé (např. břicho), rozvoj šoku (viz. dále)</a:t>
            </a:r>
          </a:p>
          <a:p>
            <a:pPr marL="64008" indent="0">
              <a:buNone/>
            </a:pPr>
            <a:endParaRPr lang="cs-CZ" dirty="0" smtClean="0"/>
          </a:p>
          <a:p>
            <a:pPr marL="64008" indent="0">
              <a:buNone/>
            </a:pPr>
            <a:endParaRPr lang="cs-CZ" dirty="0" smtClean="0"/>
          </a:p>
          <a:p>
            <a:r>
              <a:rPr lang="cs-CZ" dirty="0" smtClean="0"/>
              <a:t>PRVNÍ POMOC: vhodná poloha, protišoková opatření, volat 155</a:t>
            </a:r>
            <a:endParaRPr lang="cs-CZ" dirty="0"/>
          </a:p>
        </p:txBody>
      </p:sp>
    </p:spTree>
    <p:extLst>
      <p:ext uri="{BB962C8B-B14F-4D97-AF65-F5344CB8AC3E}">
        <p14:creationId xmlns:p14="http://schemas.microsoft.com/office/powerpoint/2010/main" val="30696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57200" y="267494"/>
            <a:ext cx="8229600" cy="1399032"/>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cs-CZ" dirty="0" smtClean="0"/>
              <a:t>VNITŘNÍ KRVÁCENÍ </a:t>
            </a:r>
            <a:br>
              <a:rPr lang="cs-CZ" dirty="0" smtClean="0"/>
            </a:br>
            <a:r>
              <a:rPr lang="cs-CZ" dirty="0" smtClean="0"/>
              <a:t>– do dutiny lební</a:t>
            </a:r>
            <a:endParaRPr lang="cs-CZ" dirty="0"/>
          </a:p>
        </p:txBody>
      </p:sp>
      <p:sp>
        <p:nvSpPr>
          <p:cNvPr id="3" name="Obdélník 2"/>
          <p:cNvSpPr/>
          <p:nvPr/>
        </p:nvSpPr>
        <p:spPr>
          <a:xfrm>
            <a:off x="606388" y="2420888"/>
            <a:ext cx="7931224" cy="2400657"/>
          </a:xfrm>
          <a:prstGeom prst="rect">
            <a:avLst/>
          </a:prstGeom>
        </p:spPr>
        <p:txBody>
          <a:bodyPr wrap="square">
            <a:spAutoFit/>
          </a:bodyPr>
          <a:lstStyle/>
          <a:p>
            <a:r>
              <a:rPr lang="cs-CZ" sz="3000" dirty="0" smtClean="0"/>
              <a:t>PROJEVY:  ztráta vědomí, zvracení, bolest hlavy…</a:t>
            </a:r>
          </a:p>
          <a:p>
            <a:endParaRPr lang="cs-CZ" sz="3000" dirty="0"/>
          </a:p>
          <a:p>
            <a:endParaRPr lang="cs-CZ" sz="3000" dirty="0" smtClean="0"/>
          </a:p>
          <a:p>
            <a:endParaRPr lang="cs-CZ" sz="3000" dirty="0"/>
          </a:p>
        </p:txBody>
      </p:sp>
      <p:sp>
        <p:nvSpPr>
          <p:cNvPr id="4" name="Obdélník 3"/>
          <p:cNvSpPr/>
          <p:nvPr/>
        </p:nvSpPr>
        <p:spPr>
          <a:xfrm>
            <a:off x="606388" y="4077072"/>
            <a:ext cx="7782036" cy="1015663"/>
          </a:xfrm>
          <a:prstGeom prst="rect">
            <a:avLst/>
          </a:prstGeom>
        </p:spPr>
        <p:txBody>
          <a:bodyPr wrap="square">
            <a:spAutoFit/>
          </a:bodyPr>
          <a:lstStyle/>
          <a:p>
            <a:r>
              <a:rPr lang="cs-CZ" sz="3000" dirty="0" smtClean="0"/>
              <a:t>PRVNÍ POMOC:  vyhovující poloha, nejlépe v leže, chlazení hlavy, volat ZZS</a:t>
            </a:r>
          </a:p>
        </p:txBody>
      </p:sp>
    </p:spTree>
    <p:extLst>
      <p:ext uri="{BB962C8B-B14F-4D97-AF65-F5344CB8AC3E}">
        <p14:creationId xmlns:p14="http://schemas.microsoft.com/office/powerpoint/2010/main" val="421544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p:cNvSpPr txBox="1">
            <a:spLocks/>
          </p:cNvSpPr>
          <p:nvPr/>
        </p:nvSpPr>
        <p:spPr>
          <a:xfrm>
            <a:off x="395536" y="1340768"/>
            <a:ext cx="8496944" cy="457200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cs-CZ" dirty="0" smtClean="0"/>
              <a:t>PRVNÍ POMOC – dospělá osoba</a:t>
            </a:r>
          </a:p>
          <a:p>
            <a:pPr marL="64008" indent="0">
              <a:buNone/>
            </a:pPr>
            <a:r>
              <a:rPr lang="cs-CZ" dirty="0"/>
              <a:t>1</a:t>
            </a:r>
            <a:r>
              <a:rPr lang="cs-CZ" dirty="0" smtClean="0"/>
              <a:t>) Povzbudit </a:t>
            </a:r>
            <a:r>
              <a:rPr lang="cs-CZ" dirty="0"/>
              <a:t>ke </a:t>
            </a:r>
            <a:r>
              <a:rPr lang="cs-CZ" dirty="0" smtClean="0"/>
              <a:t>kašli</a:t>
            </a:r>
            <a:r>
              <a:rPr lang="cs-CZ" dirty="0"/>
              <a:t> </a:t>
            </a:r>
            <a:r>
              <a:rPr lang="cs-CZ" dirty="0" smtClean="0"/>
              <a:t>(i úderem mezi lopatky)</a:t>
            </a:r>
          </a:p>
          <a:p>
            <a:pPr marL="64008" indent="0">
              <a:buNone/>
            </a:pPr>
            <a:endParaRPr lang="cs-CZ" dirty="0" smtClean="0"/>
          </a:p>
          <a:p>
            <a:pPr marL="64008" indent="0">
              <a:buNone/>
            </a:pPr>
            <a:r>
              <a:rPr lang="cs-CZ" dirty="0" smtClean="0"/>
              <a:t>2) 5 </a:t>
            </a:r>
            <a:r>
              <a:rPr lang="cs-CZ" dirty="0"/>
              <a:t>úderů mezi lopatky.</a:t>
            </a:r>
          </a:p>
          <a:p>
            <a:pPr marL="64008" indent="0">
              <a:buNone/>
            </a:pPr>
            <a:endParaRPr lang="cs-CZ" dirty="0" smtClean="0"/>
          </a:p>
          <a:p>
            <a:pPr marL="64008" indent="0">
              <a:buNone/>
            </a:pPr>
            <a:r>
              <a:rPr lang="cs-CZ" dirty="0" smtClean="0"/>
              <a:t>3) 5 </a:t>
            </a:r>
            <a:r>
              <a:rPr lang="cs-CZ" dirty="0"/>
              <a:t>stlačení nadbřišku - </a:t>
            </a:r>
            <a:r>
              <a:rPr lang="cs-CZ" dirty="0" err="1"/>
              <a:t>Heimlichův</a:t>
            </a:r>
            <a:r>
              <a:rPr lang="cs-CZ" dirty="0"/>
              <a:t> manévr.</a:t>
            </a:r>
          </a:p>
          <a:p>
            <a:pPr marL="64008" indent="0">
              <a:buNone/>
            </a:pPr>
            <a:endParaRPr lang="cs-CZ" dirty="0" smtClean="0"/>
          </a:p>
          <a:p>
            <a:pPr marL="64008" indent="0">
              <a:buNone/>
            </a:pPr>
            <a:r>
              <a:rPr lang="cs-CZ" dirty="0" smtClean="0"/>
              <a:t>4</a:t>
            </a:r>
            <a:r>
              <a:rPr lang="cs-CZ" dirty="0"/>
              <a:t>) Upadne-li postižený do bezvědomí, pak pokračujeme dle pravidel </a:t>
            </a:r>
            <a:r>
              <a:rPr lang="cs-CZ" dirty="0" smtClean="0"/>
              <a:t>resuscitace</a:t>
            </a:r>
            <a:r>
              <a:rPr lang="cs-CZ" dirty="0"/>
              <a:t>!!!</a:t>
            </a:r>
          </a:p>
          <a:p>
            <a:pPr marL="64008" indent="0">
              <a:buNone/>
            </a:pPr>
            <a:endParaRPr lang="cs-CZ" dirty="0" smtClean="0"/>
          </a:p>
          <a:p>
            <a:pPr marL="64008" indent="0">
              <a:buNone/>
            </a:pPr>
            <a:r>
              <a:rPr lang="cs-CZ" dirty="0" smtClean="0"/>
              <a:t> </a:t>
            </a:r>
            <a:endParaRPr lang="cs-CZ" dirty="0"/>
          </a:p>
        </p:txBody>
      </p:sp>
      <p:sp>
        <p:nvSpPr>
          <p:cNvPr id="3" name="Nadpis 1"/>
          <p:cNvSpPr txBox="1">
            <a:spLocks/>
          </p:cNvSpPr>
          <p:nvPr/>
        </p:nvSpPr>
        <p:spPr>
          <a:xfrm>
            <a:off x="457200" y="267494"/>
            <a:ext cx="8229600" cy="1399032"/>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cs-CZ" dirty="0" smtClean="0"/>
              <a:t>DUŠENÍ – cizím předmětem</a:t>
            </a:r>
            <a:endParaRPr lang="cs-CZ"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087" y="267494"/>
            <a:ext cx="2050015" cy="496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p:cNvSpPr txBox="1">
            <a:spLocks/>
          </p:cNvSpPr>
          <p:nvPr/>
        </p:nvSpPr>
        <p:spPr>
          <a:xfrm>
            <a:off x="395536" y="1340768"/>
            <a:ext cx="8496944" cy="457200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cs-CZ" dirty="0" smtClean="0"/>
              <a:t>PRVNÍ POMOC – novorozenci, kojenci, batolata:</a:t>
            </a:r>
          </a:p>
          <a:p>
            <a:pPr marL="64008" indent="0">
              <a:buNone/>
            </a:pPr>
            <a:r>
              <a:rPr lang="cs-CZ" dirty="0"/>
              <a:t>1</a:t>
            </a:r>
            <a:r>
              <a:rPr lang="cs-CZ" dirty="0" smtClean="0"/>
              <a:t>) Prohlédnutí ústní dutiny.</a:t>
            </a:r>
          </a:p>
          <a:p>
            <a:pPr marL="64008" indent="0">
              <a:buNone/>
            </a:pPr>
            <a:endParaRPr lang="cs-CZ" dirty="0" smtClean="0"/>
          </a:p>
          <a:p>
            <a:pPr marL="64008" indent="0">
              <a:buNone/>
            </a:pPr>
            <a:r>
              <a:rPr lang="cs-CZ" dirty="0" smtClean="0"/>
              <a:t>2) Sendvičový manévr + 5 </a:t>
            </a:r>
            <a:r>
              <a:rPr lang="cs-CZ" dirty="0"/>
              <a:t>úderů </a:t>
            </a:r>
            <a:r>
              <a:rPr lang="cs-CZ" dirty="0" smtClean="0"/>
              <a:t>dlaní mezi lopatky směrem „ven“.</a:t>
            </a:r>
          </a:p>
          <a:p>
            <a:pPr marL="64008" indent="0" algn="just">
              <a:buNone/>
            </a:pPr>
            <a:r>
              <a:rPr lang="cs-CZ" dirty="0" smtClean="0"/>
              <a:t>3) Při neúspěchu otočíme dítě </a:t>
            </a:r>
            <a:r>
              <a:rPr lang="cs-CZ" dirty="0"/>
              <a:t>obličejem nahoru s hlavou mírně skloněnou </a:t>
            </a:r>
            <a:r>
              <a:rPr lang="cs-CZ" dirty="0" smtClean="0"/>
              <a:t/>
            </a:r>
            <a:br>
              <a:rPr lang="cs-CZ" dirty="0" smtClean="0"/>
            </a:br>
            <a:r>
              <a:rPr lang="cs-CZ" dirty="0" smtClean="0"/>
              <a:t>a provedeme </a:t>
            </a:r>
            <a:r>
              <a:rPr lang="cs-CZ" dirty="0"/>
              <a:t>5 stlačení </a:t>
            </a:r>
            <a:r>
              <a:rPr lang="cs-CZ" dirty="0" smtClean="0"/>
              <a:t>hrudníku. Neustálá kontrola. Při bezvědomí – resuscitace, volání ZZS.</a:t>
            </a:r>
            <a:endParaRPr lang="cs-CZ" dirty="0"/>
          </a:p>
          <a:p>
            <a:pPr marL="64008" indent="0">
              <a:buNone/>
            </a:pPr>
            <a:endParaRPr lang="cs-CZ" dirty="0" smtClean="0"/>
          </a:p>
          <a:p>
            <a:pPr marL="64008" indent="0">
              <a:buNone/>
            </a:pPr>
            <a:r>
              <a:rPr lang="cs-CZ" dirty="0" smtClean="0"/>
              <a:t> </a:t>
            </a:r>
            <a:endParaRPr lang="cs-CZ" dirty="0"/>
          </a:p>
        </p:txBody>
      </p:sp>
      <p:sp>
        <p:nvSpPr>
          <p:cNvPr id="3" name="Nadpis 1"/>
          <p:cNvSpPr txBox="1">
            <a:spLocks/>
          </p:cNvSpPr>
          <p:nvPr/>
        </p:nvSpPr>
        <p:spPr>
          <a:xfrm>
            <a:off x="457200" y="267494"/>
            <a:ext cx="8229600" cy="1399032"/>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cs-CZ" dirty="0" smtClean="0"/>
              <a:t>DUŠENÍ – cizím předmětem</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7494"/>
            <a:ext cx="8147248" cy="416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8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ŠOK</a:t>
            </a:r>
            <a:endParaRPr lang="cs-CZ" dirty="0"/>
          </a:p>
        </p:txBody>
      </p:sp>
      <p:sp>
        <p:nvSpPr>
          <p:cNvPr id="3" name="Zástupný symbol pro obsah 2"/>
          <p:cNvSpPr>
            <a:spLocks noGrp="1"/>
          </p:cNvSpPr>
          <p:nvPr>
            <p:ph idx="1"/>
          </p:nvPr>
        </p:nvSpPr>
        <p:spPr/>
        <p:txBody>
          <a:bodyPr/>
          <a:lstStyle/>
          <a:p>
            <a:pPr marL="64008" indent="0">
              <a:buNone/>
            </a:pPr>
            <a:r>
              <a:rPr lang="cs-CZ" dirty="0"/>
              <a:t>= reakce organismu na snížený objem kolující náplně krevního řečiště</a:t>
            </a:r>
            <a:r>
              <a:rPr lang="cs-CZ" dirty="0" smtClean="0"/>
              <a:t>.</a:t>
            </a:r>
          </a:p>
          <a:p>
            <a:pPr marL="64008" indent="0">
              <a:buNone/>
            </a:pPr>
            <a:endParaRPr lang="cs-CZ" dirty="0"/>
          </a:p>
          <a:p>
            <a:pPr marL="64008" indent="0">
              <a:buNone/>
            </a:pPr>
            <a:r>
              <a:rPr lang="cs-CZ" dirty="0"/>
              <a:t>=obranná </a:t>
            </a:r>
            <a:r>
              <a:rPr lang="cs-CZ" dirty="0" smtClean="0"/>
              <a:t>reakce</a:t>
            </a:r>
            <a:r>
              <a:rPr lang="cs-CZ" dirty="0"/>
              <a:t> </a:t>
            </a:r>
            <a:r>
              <a:rPr lang="cs-CZ" dirty="0" smtClean="0"/>
              <a:t>organizmu</a:t>
            </a:r>
          </a:p>
          <a:p>
            <a:pPr marL="64008" indent="0">
              <a:buNone/>
            </a:pPr>
            <a:endParaRPr lang="cs-CZ" dirty="0"/>
          </a:p>
          <a:p>
            <a:pPr marL="64008" indent="0">
              <a:buNone/>
            </a:pPr>
            <a:r>
              <a:rPr lang="cs-CZ" dirty="0"/>
              <a:t>=bezprostředně ohrožuje postiženého na životě z důvodu selhávání krevního oběhu!</a:t>
            </a:r>
          </a:p>
          <a:p>
            <a:endParaRPr lang="cs-CZ" dirty="0"/>
          </a:p>
        </p:txBody>
      </p:sp>
    </p:spTree>
    <p:extLst>
      <p:ext uri="{BB962C8B-B14F-4D97-AF65-F5344CB8AC3E}">
        <p14:creationId xmlns:p14="http://schemas.microsoft.com/office/powerpoint/2010/main" val="1889642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ŠOK – první pomoc</a:t>
            </a:r>
            <a:endParaRPr lang="cs-CZ" dirty="0"/>
          </a:p>
        </p:txBody>
      </p:sp>
      <p:sp>
        <p:nvSpPr>
          <p:cNvPr id="3" name="Zástupný symbol pro obsah 2"/>
          <p:cNvSpPr>
            <a:spLocks noGrp="1"/>
          </p:cNvSpPr>
          <p:nvPr>
            <p:ph idx="1"/>
          </p:nvPr>
        </p:nvSpPr>
        <p:spPr>
          <a:xfrm>
            <a:off x="457200" y="1556792"/>
            <a:ext cx="8229600" cy="4898016"/>
          </a:xfrm>
        </p:spPr>
        <p:txBody>
          <a:bodyPr>
            <a:normAutofit/>
          </a:bodyPr>
          <a:lstStyle/>
          <a:p>
            <a:r>
              <a:rPr lang="cs-CZ" dirty="0"/>
              <a:t>Zastavit vyvolávající faktor (krvácení</a:t>
            </a:r>
            <a:r>
              <a:rPr lang="cs-CZ" dirty="0" smtClean="0"/>
              <a:t>)!</a:t>
            </a:r>
          </a:p>
          <a:p>
            <a:endParaRPr lang="cs-CZ" dirty="0"/>
          </a:p>
          <a:p>
            <a:r>
              <a:rPr lang="cs-CZ" dirty="0"/>
              <a:t>Protišoková opatření</a:t>
            </a:r>
            <a:r>
              <a:rPr lang="cs-CZ" dirty="0" smtClean="0"/>
              <a:t>: TEPLO</a:t>
            </a:r>
            <a:r>
              <a:rPr lang="cs-CZ" dirty="0"/>
              <a:t>, TICHO</a:t>
            </a:r>
          </a:p>
          <a:p>
            <a:endParaRPr lang="cs-CZ" dirty="0" smtClean="0"/>
          </a:p>
          <a:p>
            <a:r>
              <a:rPr lang="cs-CZ" dirty="0" smtClean="0"/>
              <a:t>Protišoková </a:t>
            </a:r>
            <a:r>
              <a:rPr lang="cs-CZ" dirty="0"/>
              <a:t>poloha NE! – často kontraindikována!</a:t>
            </a:r>
          </a:p>
          <a:p>
            <a:endParaRPr lang="cs-CZ" dirty="0" smtClean="0"/>
          </a:p>
          <a:p>
            <a:r>
              <a:rPr lang="cs-CZ" dirty="0" smtClean="0"/>
              <a:t>Žádné </a:t>
            </a:r>
            <a:r>
              <a:rPr lang="cs-CZ" dirty="0"/>
              <a:t>léky, žádné </a:t>
            </a:r>
            <a:r>
              <a:rPr lang="cs-CZ" dirty="0" smtClean="0"/>
              <a:t>tekutiny, </a:t>
            </a:r>
            <a:r>
              <a:rPr lang="cs-CZ" dirty="0"/>
              <a:t>transport jen odborný!</a:t>
            </a:r>
          </a:p>
          <a:p>
            <a:pPr marL="64008" indent="0">
              <a:buNone/>
            </a:pPr>
            <a:endParaRPr lang="cs-CZ" dirty="0"/>
          </a:p>
        </p:txBody>
      </p:sp>
    </p:spTree>
    <p:extLst>
      <p:ext uri="{BB962C8B-B14F-4D97-AF65-F5344CB8AC3E}">
        <p14:creationId xmlns:p14="http://schemas.microsoft.com/office/powerpoint/2010/main" val="420137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045838"/>
          </a:xfrm>
        </p:spPr>
        <p:txBody>
          <a:bodyPr/>
          <a:lstStyle/>
          <a:p>
            <a:r>
              <a:rPr lang="cs-CZ" dirty="0" smtClean="0"/>
              <a:t>OSTATNÍ ZÁKONY</a:t>
            </a:r>
            <a:endParaRPr lang="cs-CZ" dirty="0"/>
          </a:p>
        </p:txBody>
      </p:sp>
      <p:sp>
        <p:nvSpPr>
          <p:cNvPr id="3" name="Zástupný symbol pro obsah 2"/>
          <p:cNvSpPr>
            <a:spLocks noGrp="1"/>
          </p:cNvSpPr>
          <p:nvPr>
            <p:ph idx="1"/>
          </p:nvPr>
        </p:nvSpPr>
        <p:spPr>
          <a:xfrm>
            <a:off x="457200" y="1196752"/>
            <a:ext cx="8229600" cy="5258056"/>
          </a:xfrm>
        </p:spPr>
        <p:txBody>
          <a:bodyPr>
            <a:noAutofit/>
          </a:bodyPr>
          <a:lstStyle/>
          <a:p>
            <a:r>
              <a:rPr lang="cs-CZ" sz="2400" b="1" dirty="0" smtClean="0"/>
              <a:t>Zákon </a:t>
            </a:r>
            <a:r>
              <a:rPr lang="cs-CZ" sz="2400" b="1" dirty="0"/>
              <a:t>č. 258/2000 Sb. </a:t>
            </a:r>
            <a:r>
              <a:rPr lang="cs-CZ" sz="2400" dirty="0"/>
              <a:t>O ochraně veřejného zdraví ve znění pozdějších předpisů.</a:t>
            </a:r>
          </a:p>
          <a:p>
            <a:r>
              <a:rPr lang="cs-CZ" sz="2400" b="1" dirty="0" smtClean="0"/>
              <a:t>Zákon </a:t>
            </a:r>
            <a:r>
              <a:rPr lang="cs-CZ" sz="2400" b="1" dirty="0"/>
              <a:t>č. 372/2011 Sb. </a:t>
            </a:r>
            <a:r>
              <a:rPr lang="cs-CZ" sz="2400" dirty="0"/>
              <a:t>O zdravotních službách a podmínkách jejich poskytování.</a:t>
            </a:r>
          </a:p>
          <a:p>
            <a:r>
              <a:rPr lang="cs-CZ" sz="2400" b="1" dirty="0" smtClean="0"/>
              <a:t>Zákon </a:t>
            </a:r>
            <a:r>
              <a:rPr lang="cs-CZ" sz="2400" b="1" dirty="0"/>
              <a:t>č. 262/2006 Sb. </a:t>
            </a:r>
            <a:r>
              <a:rPr lang="cs-CZ" sz="2400" dirty="0"/>
              <a:t>§101, §102 - Zákoník práce.</a:t>
            </a:r>
          </a:p>
          <a:p>
            <a:r>
              <a:rPr lang="cs-CZ" sz="2400" b="1" dirty="0" smtClean="0"/>
              <a:t>Zákon </a:t>
            </a:r>
            <a:r>
              <a:rPr lang="cs-CZ" sz="2400" b="1" dirty="0"/>
              <a:t>č. 361/2000 Sb. </a:t>
            </a:r>
            <a:r>
              <a:rPr lang="cs-CZ" sz="2400" dirty="0"/>
              <a:t>Zákon o provozu na pozemních komunikacích.</a:t>
            </a:r>
          </a:p>
          <a:p>
            <a:r>
              <a:rPr lang="cs-CZ" sz="2400" b="1" dirty="0" smtClean="0"/>
              <a:t>Vyhláška </a:t>
            </a:r>
            <a:r>
              <a:rPr lang="cs-CZ" sz="2400" b="1" dirty="0"/>
              <a:t>č. 422/2013 Sb. </a:t>
            </a:r>
            <a:r>
              <a:rPr lang="cs-CZ" sz="2400" dirty="0"/>
              <a:t>O hygienických požadavcích na zotavovací akce pro děti.</a:t>
            </a:r>
          </a:p>
          <a:p>
            <a:r>
              <a:rPr lang="cs-CZ" sz="2400" b="1" dirty="0" smtClean="0"/>
              <a:t>Zákon </a:t>
            </a:r>
            <a:r>
              <a:rPr lang="cs-CZ" sz="2400" b="1" dirty="0"/>
              <a:t>č. 89/2012 Sb. </a:t>
            </a:r>
            <a:r>
              <a:rPr lang="cs-CZ" sz="2400" dirty="0"/>
              <a:t>Nový Občanský zákoník, Obecná prevenční a </a:t>
            </a:r>
            <a:r>
              <a:rPr lang="cs-CZ" sz="2400" dirty="0" err="1"/>
              <a:t>zakročovací</a:t>
            </a:r>
            <a:r>
              <a:rPr lang="cs-CZ" sz="2400" dirty="0"/>
              <a:t> povinnost (§2900, §2900), Institut krajní nouze (§2906 a §2907).</a:t>
            </a:r>
          </a:p>
          <a:p>
            <a:r>
              <a:rPr lang="cs-CZ" sz="2400" b="1" dirty="0" smtClean="0"/>
              <a:t>Pracovní </a:t>
            </a:r>
            <a:r>
              <a:rPr lang="cs-CZ" sz="2400" b="1" dirty="0"/>
              <a:t>řády </a:t>
            </a:r>
            <a:r>
              <a:rPr lang="cs-CZ" sz="2400" dirty="0"/>
              <a:t>- Všichni zaměstnanci!</a:t>
            </a:r>
          </a:p>
          <a:p>
            <a:endParaRPr lang="cs-CZ" sz="2400" dirty="0"/>
          </a:p>
        </p:txBody>
      </p:sp>
    </p:spTree>
    <p:extLst>
      <p:ext uri="{BB962C8B-B14F-4D97-AF65-F5344CB8AC3E}">
        <p14:creationId xmlns:p14="http://schemas.microsoft.com/office/powerpoint/2010/main" val="182611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ZLOMENINY – příznaky:</a:t>
            </a:r>
            <a:endParaRPr lang="cs-CZ" dirty="0"/>
          </a:p>
        </p:txBody>
      </p:sp>
      <p:sp>
        <p:nvSpPr>
          <p:cNvPr id="3" name="Zástupný symbol pro obsah 2"/>
          <p:cNvSpPr>
            <a:spLocks noGrp="1"/>
          </p:cNvSpPr>
          <p:nvPr>
            <p:ph sz="half" idx="1"/>
          </p:nvPr>
        </p:nvSpPr>
        <p:spPr>
          <a:xfrm>
            <a:off x="395536" y="1700808"/>
            <a:ext cx="4752528" cy="4525963"/>
          </a:xfrm>
        </p:spPr>
        <p:txBody>
          <a:bodyPr>
            <a:normAutofit/>
          </a:bodyPr>
          <a:lstStyle/>
          <a:p>
            <a:r>
              <a:rPr lang="cs-CZ" dirty="0"/>
              <a:t>Jisté</a:t>
            </a:r>
            <a:r>
              <a:rPr lang="cs-CZ" dirty="0" smtClean="0"/>
              <a:t>:</a:t>
            </a:r>
          </a:p>
          <a:p>
            <a:endParaRPr lang="cs-CZ" dirty="0"/>
          </a:p>
          <a:p>
            <a:pPr marL="64008" indent="0">
              <a:buNone/>
            </a:pPr>
            <a:r>
              <a:rPr lang="cs-CZ" dirty="0" smtClean="0"/>
              <a:t>Deformace končetiny</a:t>
            </a:r>
            <a:endParaRPr lang="cs-CZ" dirty="0"/>
          </a:p>
          <a:p>
            <a:pPr marL="64008" indent="0">
              <a:buNone/>
            </a:pPr>
            <a:r>
              <a:rPr lang="cs-CZ" dirty="0" smtClean="0"/>
              <a:t>Nepřirozená  pohyblivost</a:t>
            </a:r>
            <a:endParaRPr lang="cs-CZ" dirty="0"/>
          </a:p>
          <a:p>
            <a:pPr marL="64008" indent="0">
              <a:buNone/>
            </a:pPr>
            <a:r>
              <a:rPr lang="cs-CZ" dirty="0" smtClean="0"/>
              <a:t>Prasknutí (zvuk)</a:t>
            </a:r>
            <a:endParaRPr lang="cs-CZ" dirty="0"/>
          </a:p>
          <a:p>
            <a:pPr marL="64008" indent="0">
              <a:buNone/>
            </a:pPr>
            <a:r>
              <a:rPr lang="cs-CZ" dirty="0" smtClean="0"/>
              <a:t>Vyčnívající úlomek</a:t>
            </a:r>
            <a:endParaRPr lang="cs-CZ" dirty="0"/>
          </a:p>
          <a:p>
            <a:endParaRPr lang="cs-CZ" dirty="0"/>
          </a:p>
        </p:txBody>
      </p:sp>
      <p:sp>
        <p:nvSpPr>
          <p:cNvPr id="4" name="Zástupný symbol pro obsah 3"/>
          <p:cNvSpPr>
            <a:spLocks noGrp="1"/>
          </p:cNvSpPr>
          <p:nvPr>
            <p:ph sz="half" idx="2"/>
          </p:nvPr>
        </p:nvSpPr>
        <p:spPr>
          <a:xfrm>
            <a:off x="5508104" y="1700808"/>
            <a:ext cx="3380184" cy="4525963"/>
          </a:xfrm>
        </p:spPr>
        <p:txBody>
          <a:bodyPr>
            <a:normAutofit/>
          </a:bodyPr>
          <a:lstStyle/>
          <a:p>
            <a:r>
              <a:rPr lang="cs-CZ" dirty="0"/>
              <a:t>Nejisté</a:t>
            </a:r>
            <a:r>
              <a:rPr lang="cs-CZ" dirty="0" smtClean="0"/>
              <a:t>:</a:t>
            </a:r>
          </a:p>
          <a:p>
            <a:endParaRPr lang="cs-CZ" dirty="0"/>
          </a:p>
          <a:p>
            <a:pPr marL="64008" indent="0">
              <a:buNone/>
            </a:pPr>
            <a:r>
              <a:rPr lang="cs-CZ" dirty="0" smtClean="0"/>
              <a:t>Bolest</a:t>
            </a:r>
            <a:endParaRPr lang="cs-CZ" dirty="0"/>
          </a:p>
          <a:p>
            <a:pPr marL="64008" indent="0">
              <a:buNone/>
            </a:pPr>
            <a:r>
              <a:rPr lang="cs-CZ" dirty="0" smtClean="0"/>
              <a:t>Zduření</a:t>
            </a:r>
            <a:endParaRPr lang="cs-CZ" dirty="0"/>
          </a:p>
          <a:p>
            <a:pPr marL="64008" indent="0">
              <a:buNone/>
            </a:pPr>
            <a:r>
              <a:rPr lang="cs-CZ" dirty="0" smtClean="0"/>
              <a:t>Otok</a:t>
            </a:r>
            <a:endParaRPr lang="cs-CZ" dirty="0"/>
          </a:p>
          <a:p>
            <a:pPr marL="64008" indent="0">
              <a:buNone/>
            </a:pPr>
            <a:r>
              <a:rPr lang="cs-CZ" dirty="0"/>
              <a:t>Ztráta </a:t>
            </a:r>
            <a:r>
              <a:rPr lang="cs-CZ" dirty="0" smtClean="0"/>
              <a:t>funkce</a:t>
            </a:r>
            <a:endParaRPr lang="cs-CZ" dirty="0"/>
          </a:p>
          <a:p>
            <a:endParaRPr lang="cs-CZ" dirty="0" smtClean="0"/>
          </a:p>
          <a:p>
            <a:endParaRPr lang="cs-CZ" dirty="0"/>
          </a:p>
          <a:p>
            <a:endParaRPr lang="cs-CZ" dirty="0"/>
          </a:p>
        </p:txBody>
      </p:sp>
    </p:spTree>
    <p:extLst>
      <p:ext uri="{BB962C8B-B14F-4D97-AF65-F5344CB8AC3E}">
        <p14:creationId xmlns:p14="http://schemas.microsoft.com/office/powerpoint/2010/main" val="40646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ZLOMENINY – první pomoc:</a:t>
            </a:r>
            <a:endParaRPr lang="cs-CZ" dirty="0"/>
          </a:p>
        </p:txBody>
      </p:sp>
      <p:sp>
        <p:nvSpPr>
          <p:cNvPr id="3" name="Zástupný symbol pro obsah 2"/>
          <p:cNvSpPr>
            <a:spLocks noGrp="1"/>
          </p:cNvSpPr>
          <p:nvPr>
            <p:ph idx="1"/>
          </p:nvPr>
        </p:nvSpPr>
        <p:spPr/>
        <p:txBody>
          <a:bodyPr/>
          <a:lstStyle/>
          <a:p>
            <a:r>
              <a:rPr lang="cs-CZ" dirty="0" smtClean="0"/>
              <a:t>Fixace </a:t>
            </a:r>
            <a:r>
              <a:rPr lang="cs-CZ" dirty="0"/>
              <a:t>kosti přes dva klouby.</a:t>
            </a:r>
          </a:p>
          <a:p>
            <a:r>
              <a:rPr lang="cs-CZ" dirty="0" smtClean="0"/>
              <a:t>Chlazení</a:t>
            </a:r>
            <a:r>
              <a:rPr lang="cs-CZ" dirty="0"/>
              <a:t>.</a:t>
            </a:r>
          </a:p>
          <a:p>
            <a:r>
              <a:rPr lang="cs-CZ" dirty="0" smtClean="0"/>
              <a:t>U </a:t>
            </a:r>
            <a:r>
              <a:rPr lang="cs-CZ" dirty="0"/>
              <a:t>otevřených zlomenin sterilní měkké obložení.</a:t>
            </a:r>
          </a:p>
          <a:p>
            <a:r>
              <a:rPr lang="cs-CZ" dirty="0" smtClean="0"/>
              <a:t>Zástava </a:t>
            </a:r>
            <a:r>
              <a:rPr lang="cs-CZ" dirty="0"/>
              <a:t>krvácení (prudké tepenné - </a:t>
            </a:r>
            <a:r>
              <a:rPr lang="cs-CZ" dirty="0" err="1"/>
              <a:t>zašrcovadlo</a:t>
            </a:r>
            <a:r>
              <a:rPr lang="cs-CZ" dirty="0"/>
              <a:t>, nedostupná místa - prsty do rány).</a:t>
            </a:r>
          </a:p>
          <a:p>
            <a:r>
              <a:rPr lang="cs-CZ" dirty="0" smtClean="0"/>
              <a:t>Prevence </a:t>
            </a:r>
            <a:r>
              <a:rPr lang="cs-CZ" dirty="0"/>
              <a:t>šokového stavu.</a:t>
            </a:r>
          </a:p>
        </p:txBody>
      </p:sp>
    </p:spTree>
    <p:extLst>
      <p:ext uri="{BB962C8B-B14F-4D97-AF65-F5344CB8AC3E}">
        <p14:creationId xmlns:p14="http://schemas.microsoft.com/office/powerpoint/2010/main" val="109606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TEPELNÁ PORANĚNÍ ORGANIZMU</a:t>
            </a:r>
            <a:endParaRPr lang="cs-CZ" dirty="0"/>
          </a:p>
        </p:txBody>
      </p:sp>
      <p:sp>
        <p:nvSpPr>
          <p:cNvPr id="3" name="Zástupný symbol pro obsah 2"/>
          <p:cNvSpPr>
            <a:spLocks noGrp="1"/>
          </p:cNvSpPr>
          <p:nvPr>
            <p:ph idx="1"/>
          </p:nvPr>
        </p:nvSpPr>
        <p:spPr/>
        <p:txBody>
          <a:bodyPr/>
          <a:lstStyle/>
          <a:p>
            <a:r>
              <a:rPr lang="cs-CZ" dirty="0" smtClean="0"/>
              <a:t>CELKOVÁ – přehřátí a podchlazení</a:t>
            </a:r>
            <a:endParaRPr lang="cs-CZ" dirty="0"/>
          </a:p>
          <a:p>
            <a:endParaRPr lang="cs-CZ" dirty="0" smtClean="0"/>
          </a:p>
          <a:p>
            <a:r>
              <a:rPr lang="cs-CZ" dirty="0" smtClean="0"/>
              <a:t>LOKÁLNÍ – popáleniny a omrzliny</a:t>
            </a:r>
          </a:p>
          <a:p>
            <a:endParaRPr lang="cs-CZ" dirty="0"/>
          </a:p>
          <a:p>
            <a:pPr marL="64008" indent="0">
              <a:buNone/>
            </a:pPr>
            <a:r>
              <a:rPr lang="cs-CZ" dirty="0" smtClean="0"/>
              <a:t>… pravidlo „9“</a:t>
            </a:r>
          </a:p>
          <a:p>
            <a:pPr marL="64008" indent="0">
              <a:buNone/>
            </a:pPr>
            <a:endParaRPr lang="cs-CZ" dirty="0" smtClean="0"/>
          </a:p>
          <a:p>
            <a:pPr marL="64008" indent="0">
              <a:buNone/>
            </a:pPr>
            <a:endParaRPr lang="cs-CZ" dirty="0"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9"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9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fade">
                                      <p:cBhvr>
                                        <p:cTn id="2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Ad. LOKÁLNÍ - POPÁLENINY</a:t>
            </a:r>
            <a:endParaRPr lang="cs-CZ" dirty="0"/>
          </a:p>
        </p:txBody>
      </p:sp>
      <p:sp>
        <p:nvSpPr>
          <p:cNvPr id="3" name="Zástupný symbol pro obsah 2"/>
          <p:cNvSpPr>
            <a:spLocks noGrp="1"/>
          </p:cNvSpPr>
          <p:nvPr>
            <p:ph idx="1"/>
          </p:nvPr>
        </p:nvSpPr>
        <p:spPr>
          <a:xfrm>
            <a:off x="457200" y="1628800"/>
            <a:ext cx="8229600" cy="4826008"/>
          </a:xfrm>
        </p:spPr>
        <p:txBody>
          <a:bodyPr>
            <a:normAutofit/>
          </a:bodyPr>
          <a:lstStyle/>
          <a:p>
            <a:pPr marL="64008" indent="0" algn="ctr">
              <a:buNone/>
            </a:pPr>
            <a:r>
              <a:rPr lang="cs-CZ" dirty="0" smtClean="0"/>
              <a:t>NEBEZPEČÍ </a:t>
            </a:r>
            <a:r>
              <a:rPr lang="cs-CZ" dirty="0"/>
              <a:t>INFEKCE - ZTRÁTA FUNKCE - ROZVOJ ŠOKU !!!</a:t>
            </a:r>
          </a:p>
          <a:p>
            <a:pPr marL="64008" indent="0">
              <a:buNone/>
            </a:pPr>
            <a:endParaRPr lang="cs-CZ" dirty="0" smtClean="0"/>
          </a:p>
          <a:p>
            <a:pPr marL="64008" indent="0" algn="ctr">
              <a:buNone/>
            </a:pPr>
            <a:r>
              <a:rPr lang="cs-CZ" dirty="0" smtClean="0"/>
              <a:t>Rozvoj </a:t>
            </a:r>
            <a:r>
              <a:rPr lang="cs-CZ" dirty="0"/>
              <a:t>popáleninového šoku závisí na věku a fyzické konstituci jedince:</a:t>
            </a:r>
          </a:p>
          <a:p>
            <a:pPr marL="64008" indent="0">
              <a:buNone/>
            </a:pPr>
            <a:r>
              <a:rPr lang="cs-CZ" dirty="0" smtClean="0"/>
              <a:t>	</a:t>
            </a:r>
          </a:p>
          <a:p>
            <a:pPr marL="64008" indent="0">
              <a:buNone/>
            </a:pPr>
            <a:r>
              <a:rPr lang="cs-CZ" dirty="0"/>
              <a:t>	</a:t>
            </a:r>
            <a:r>
              <a:rPr lang="cs-CZ" dirty="0" smtClean="0"/>
              <a:t>	0 </a:t>
            </a:r>
            <a:r>
              <a:rPr lang="cs-CZ" dirty="0"/>
              <a:t>- 2 let = 5% povrchu těla</a:t>
            </a:r>
          </a:p>
          <a:p>
            <a:pPr marL="64008" indent="0">
              <a:buNone/>
            </a:pPr>
            <a:r>
              <a:rPr lang="cs-CZ" dirty="0" smtClean="0"/>
              <a:t>		3 - </a:t>
            </a:r>
            <a:r>
              <a:rPr lang="cs-CZ" dirty="0"/>
              <a:t>15 let = 10% povrchu těla</a:t>
            </a:r>
          </a:p>
          <a:p>
            <a:pPr marL="64008" indent="0">
              <a:buNone/>
            </a:pPr>
            <a:r>
              <a:rPr lang="cs-CZ" dirty="0" smtClean="0"/>
              <a:t>		15 </a:t>
            </a:r>
            <a:r>
              <a:rPr lang="cs-CZ" dirty="0"/>
              <a:t>a výše = 15% povrchu těla</a:t>
            </a:r>
          </a:p>
          <a:p>
            <a:endParaRPr lang="cs-CZ" dirty="0"/>
          </a:p>
        </p:txBody>
      </p:sp>
    </p:spTree>
    <p:extLst>
      <p:ext uri="{BB962C8B-B14F-4D97-AF65-F5344CB8AC3E}">
        <p14:creationId xmlns:p14="http://schemas.microsoft.com/office/powerpoint/2010/main" val="2042584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17846"/>
          </a:xfrm>
        </p:spPr>
        <p:txBody>
          <a:bodyPr/>
          <a:lstStyle/>
          <a:p>
            <a:r>
              <a:rPr lang="cs-CZ" dirty="0" smtClean="0"/>
              <a:t>POPÁLENINY – první pomoc:</a:t>
            </a:r>
            <a:endParaRPr lang="cs-CZ" dirty="0"/>
          </a:p>
        </p:txBody>
      </p:sp>
      <p:sp>
        <p:nvSpPr>
          <p:cNvPr id="3" name="Zástupný symbol pro obsah 2"/>
          <p:cNvSpPr>
            <a:spLocks noGrp="1"/>
          </p:cNvSpPr>
          <p:nvPr>
            <p:ph idx="1"/>
          </p:nvPr>
        </p:nvSpPr>
        <p:spPr>
          <a:xfrm>
            <a:off x="467544" y="1556792"/>
            <a:ext cx="8229600" cy="5472608"/>
          </a:xfrm>
        </p:spPr>
        <p:txBody>
          <a:bodyPr>
            <a:normAutofit/>
          </a:bodyPr>
          <a:lstStyle/>
          <a:p>
            <a:r>
              <a:rPr lang="cs-CZ" dirty="0"/>
              <a:t>CHLAZENÍ</a:t>
            </a:r>
            <a:r>
              <a:rPr lang="cs-CZ" dirty="0" smtClean="0"/>
              <a:t>: Co </a:t>
            </a:r>
            <a:r>
              <a:rPr lang="cs-CZ" dirty="0"/>
              <a:t>nejdéle, alespoň 15 min., čistou vodou</a:t>
            </a:r>
            <a:r>
              <a:rPr lang="cs-CZ" dirty="0" smtClean="0"/>
              <a:t>! Pozor na podchlazení.</a:t>
            </a:r>
          </a:p>
          <a:p>
            <a:endParaRPr lang="cs-CZ" sz="1000" dirty="0" smtClean="0"/>
          </a:p>
          <a:p>
            <a:r>
              <a:rPr lang="cs-CZ" dirty="0" smtClean="0"/>
              <a:t>STERILNÍ </a:t>
            </a:r>
            <a:r>
              <a:rPr lang="cs-CZ" dirty="0"/>
              <a:t>KRYTÍ</a:t>
            </a:r>
            <a:r>
              <a:rPr lang="cs-CZ" dirty="0" smtClean="0"/>
              <a:t>: Popáleninové </a:t>
            </a:r>
            <a:r>
              <a:rPr lang="cs-CZ" dirty="0"/>
              <a:t>roušky, prostěradla, krycí čtverce – vše STERILNÍ</a:t>
            </a:r>
            <a:r>
              <a:rPr lang="cs-CZ" dirty="0" smtClean="0"/>
              <a:t>!!!</a:t>
            </a:r>
          </a:p>
          <a:p>
            <a:endParaRPr lang="cs-CZ" sz="1000" dirty="0"/>
          </a:p>
          <a:p>
            <a:r>
              <a:rPr lang="cs-CZ" dirty="0" smtClean="0"/>
              <a:t>TECHNICKÁ </a:t>
            </a:r>
            <a:r>
              <a:rPr lang="cs-CZ" dirty="0"/>
              <a:t>OPATŘENÍ</a:t>
            </a:r>
            <a:r>
              <a:rPr lang="cs-CZ" dirty="0" smtClean="0"/>
              <a:t>: Odstraníme </a:t>
            </a:r>
            <a:r>
              <a:rPr lang="cs-CZ" dirty="0"/>
              <a:t>všechny kovové předměty (prstýnky, řetízky, náramky</a:t>
            </a:r>
            <a:r>
              <a:rPr lang="cs-CZ" dirty="0" smtClean="0"/>
              <a:t>).</a:t>
            </a:r>
          </a:p>
          <a:p>
            <a:endParaRPr lang="cs-CZ" sz="1000" dirty="0" smtClean="0"/>
          </a:p>
          <a:p>
            <a:r>
              <a:rPr lang="cs-CZ" dirty="0" smtClean="0"/>
              <a:t>PROTIŠOKOVÁ OPATŘENÍ</a:t>
            </a:r>
          </a:p>
          <a:p>
            <a:endParaRPr lang="cs-CZ" dirty="0"/>
          </a:p>
          <a:p>
            <a:endParaRPr lang="cs-CZ" dirty="0"/>
          </a:p>
        </p:txBody>
      </p:sp>
    </p:spTree>
    <p:extLst>
      <p:ext uri="{BB962C8B-B14F-4D97-AF65-F5344CB8AC3E}">
        <p14:creationId xmlns:p14="http://schemas.microsoft.com/office/powerpoint/2010/main" val="1004139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 LOKÁLNÍ - OMRZLINY</a:t>
            </a:r>
            <a:endParaRPr lang="cs-CZ" dirty="0"/>
          </a:p>
        </p:txBody>
      </p:sp>
      <p:sp>
        <p:nvSpPr>
          <p:cNvPr id="3" name="Zástupný symbol pro obsah 2"/>
          <p:cNvSpPr>
            <a:spLocks noGrp="1"/>
          </p:cNvSpPr>
          <p:nvPr>
            <p:ph idx="1"/>
          </p:nvPr>
        </p:nvSpPr>
        <p:spPr>
          <a:xfrm>
            <a:off x="457200" y="1340768"/>
            <a:ext cx="8229600" cy="5114040"/>
          </a:xfrm>
        </p:spPr>
        <p:txBody>
          <a:bodyPr>
            <a:normAutofit fontScale="92500" lnSpcReduction="20000"/>
          </a:bodyPr>
          <a:lstStyle/>
          <a:p>
            <a:r>
              <a:rPr lang="cs-CZ" b="1" dirty="0"/>
              <a:t>Dělení:</a:t>
            </a:r>
          </a:p>
          <a:p>
            <a:pPr marL="64008" indent="0">
              <a:buNone/>
            </a:pPr>
            <a:r>
              <a:rPr lang="cs-CZ" dirty="0" err="1"/>
              <a:t>I.stupeň</a:t>
            </a:r>
            <a:r>
              <a:rPr lang="cs-CZ" dirty="0"/>
              <a:t> – bledá až fialová kůže.</a:t>
            </a:r>
          </a:p>
          <a:p>
            <a:pPr marL="64008" indent="0">
              <a:buNone/>
            </a:pPr>
            <a:r>
              <a:rPr lang="cs-CZ" dirty="0" err="1"/>
              <a:t>II.stupeň</a:t>
            </a:r>
            <a:r>
              <a:rPr lang="cs-CZ" dirty="0"/>
              <a:t> – nažloutlá kůže s puchýři.</a:t>
            </a:r>
          </a:p>
          <a:p>
            <a:pPr marL="64008" indent="0">
              <a:buNone/>
            </a:pPr>
            <a:r>
              <a:rPr lang="cs-CZ" dirty="0" err="1"/>
              <a:t>III.stupeň</a:t>
            </a:r>
            <a:r>
              <a:rPr lang="cs-CZ" dirty="0"/>
              <a:t> – nenávratné poškození tkáně.</a:t>
            </a:r>
          </a:p>
          <a:p>
            <a:endParaRPr lang="cs-CZ" sz="1200" b="1" dirty="0" smtClean="0"/>
          </a:p>
          <a:p>
            <a:r>
              <a:rPr lang="cs-CZ" b="1" dirty="0" smtClean="0"/>
              <a:t>První </a:t>
            </a:r>
            <a:r>
              <a:rPr lang="cs-CZ" b="1" dirty="0"/>
              <a:t>pomoc:</a:t>
            </a:r>
          </a:p>
          <a:p>
            <a:pPr marL="64008" indent="0">
              <a:buNone/>
            </a:pPr>
            <a:r>
              <a:rPr lang="cs-CZ" dirty="0" smtClean="0"/>
              <a:t>- Promasírování, postupné </a:t>
            </a:r>
            <a:r>
              <a:rPr lang="cs-CZ" dirty="0"/>
              <a:t>celkové </a:t>
            </a:r>
            <a:r>
              <a:rPr lang="cs-CZ" dirty="0" smtClean="0"/>
              <a:t>zahřátí, sterilní krytí</a:t>
            </a:r>
            <a:endParaRPr lang="cs-CZ" dirty="0"/>
          </a:p>
          <a:p>
            <a:pPr marL="64008" indent="0">
              <a:buNone/>
            </a:pPr>
            <a:r>
              <a:rPr lang="cs-CZ" dirty="0" smtClean="0"/>
              <a:t>- Dezinfekce</a:t>
            </a:r>
            <a:r>
              <a:rPr lang="cs-CZ" dirty="0"/>
              <a:t>, krytí, </a:t>
            </a:r>
            <a:r>
              <a:rPr lang="cs-CZ" dirty="0" smtClean="0"/>
              <a:t>antibiotika </a:t>
            </a:r>
            <a:r>
              <a:rPr lang="cs-CZ" dirty="0"/>
              <a:t>(mast </a:t>
            </a:r>
            <a:r>
              <a:rPr lang="cs-CZ" dirty="0" err="1"/>
              <a:t>Bactroban</a:t>
            </a:r>
            <a:r>
              <a:rPr lang="cs-CZ" dirty="0" smtClean="0"/>
              <a:t>)</a:t>
            </a:r>
            <a:endParaRPr lang="cs-CZ" dirty="0"/>
          </a:p>
          <a:p>
            <a:pPr marL="64008" indent="0">
              <a:buNone/>
            </a:pPr>
            <a:r>
              <a:rPr lang="cs-CZ" dirty="0" smtClean="0"/>
              <a:t>- Koupele </a:t>
            </a:r>
            <a:r>
              <a:rPr lang="cs-CZ" dirty="0"/>
              <a:t>v měsíčku, šalvěji 37°C, 45 min. s cvičením.</a:t>
            </a:r>
          </a:p>
          <a:p>
            <a:pPr marL="64008" indent="0">
              <a:buNone/>
            </a:pPr>
            <a:r>
              <a:rPr lang="cs-CZ" dirty="0" smtClean="0"/>
              <a:t>- Vlhké </a:t>
            </a:r>
            <a:r>
              <a:rPr lang="cs-CZ" dirty="0"/>
              <a:t>krytí (borová voda, </a:t>
            </a:r>
            <a:r>
              <a:rPr lang="cs-CZ" dirty="0" err="1" smtClean="0"/>
              <a:t>hydrogely</a:t>
            </a:r>
            <a:r>
              <a:rPr lang="cs-CZ" dirty="0" smtClean="0"/>
              <a:t>).</a:t>
            </a:r>
            <a:endParaRPr lang="cs-CZ" dirty="0"/>
          </a:p>
          <a:p>
            <a:pPr marL="64008" indent="0">
              <a:buNone/>
            </a:pPr>
            <a:endParaRPr lang="cs-CZ" dirty="0"/>
          </a:p>
        </p:txBody>
      </p:sp>
    </p:spTree>
    <p:extLst>
      <p:ext uri="{BB962C8B-B14F-4D97-AF65-F5344CB8AC3E}">
        <p14:creationId xmlns:p14="http://schemas.microsoft.com/office/powerpoint/2010/main" val="3099461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 CELKOVÁ TEPELNÁ PORANĚNÍ</a:t>
            </a:r>
            <a:endParaRPr lang="cs-CZ" dirty="0"/>
          </a:p>
        </p:txBody>
      </p:sp>
      <p:sp>
        <p:nvSpPr>
          <p:cNvPr id="3" name="Zástupný symbol pro obsah 2"/>
          <p:cNvSpPr>
            <a:spLocks noGrp="1"/>
          </p:cNvSpPr>
          <p:nvPr>
            <p:ph sz="half" idx="1"/>
          </p:nvPr>
        </p:nvSpPr>
        <p:spPr/>
        <p:txBody>
          <a:bodyPr/>
          <a:lstStyle/>
          <a:p>
            <a:r>
              <a:rPr lang="cs-CZ" dirty="0" smtClean="0"/>
              <a:t>PŘEHŘÁTÍ</a:t>
            </a:r>
          </a:p>
          <a:p>
            <a:pPr marL="64008" indent="0">
              <a:buNone/>
            </a:pPr>
            <a:endParaRPr lang="cs-CZ" dirty="0" smtClean="0"/>
          </a:p>
          <a:p>
            <a:pPr marL="64008" indent="0">
              <a:buNone/>
            </a:pPr>
            <a:r>
              <a:rPr lang="cs-CZ" dirty="0" smtClean="0"/>
              <a:t>- </a:t>
            </a:r>
            <a:r>
              <a:rPr lang="cs-CZ" dirty="0"/>
              <a:t>o</a:t>
            </a:r>
            <a:r>
              <a:rPr lang="cs-CZ" dirty="0" smtClean="0"/>
              <a:t>mezení </a:t>
            </a:r>
            <a:r>
              <a:rPr lang="cs-CZ" dirty="0"/>
              <a:t>dalšího působení </a:t>
            </a:r>
            <a:r>
              <a:rPr lang="cs-CZ" dirty="0" smtClean="0"/>
              <a:t>tepla</a:t>
            </a:r>
            <a:endParaRPr lang="cs-CZ" dirty="0"/>
          </a:p>
          <a:p>
            <a:pPr marL="64008" indent="0">
              <a:buNone/>
            </a:pPr>
            <a:r>
              <a:rPr lang="cs-CZ" dirty="0" smtClean="0"/>
              <a:t>- chlazení </a:t>
            </a:r>
            <a:r>
              <a:rPr lang="cs-CZ" dirty="0"/>
              <a:t>a </a:t>
            </a:r>
            <a:r>
              <a:rPr lang="cs-CZ" dirty="0" smtClean="0"/>
              <a:t>omývání</a:t>
            </a:r>
            <a:endParaRPr lang="cs-CZ" dirty="0"/>
          </a:p>
          <a:p>
            <a:pPr marL="64008" indent="0">
              <a:buNone/>
            </a:pPr>
            <a:r>
              <a:rPr lang="cs-CZ" dirty="0" smtClean="0"/>
              <a:t>- zajištění </a:t>
            </a:r>
            <a:r>
              <a:rPr lang="cs-CZ" dirty="0"/>
              <a:t>čerstvého </a:t>
            </a:r>
            <a:r>
              <a:rPr lang="cs-CZ" dirty="0" smtClean="0"/>
              <a:t>vzduchu</a:t>
            </a:r>
            <a:endParaRPr lang="cs-CZ" dirty="0"/>
          </a:p>
          <a:p>
            <a:pPr marL="64008" indent="0">
              <a:buNone/>
            </a:pPr>
            <a:r>
              <a:rPr lang="cs-CZ" dirty="0" smtClean="0"/>
              <a:t>- studené </a:t>
            </a:r>
            <a:r>
              <a:rPr lang="cs-CZ" dirty="0"/>
              <a:t>nápoje – </a:t>
            </a:r>
            <a:r>
              <a:rPr lang="cs-CZ" dirty="0" smtClean="0"/>
              <a:t>minerálky</a:t>
            </a:r>
            <a:endParaRPr lang="cs-CZ" dirty="0"/>
          </a:p>
          <a:p>
            <a:pPr marL="64008" indent="0">
              <a:buNone/>
            </a:pPr>
            <a:endParaRPr lang="cs-CZ" dirty="0"/>
          </a:p>
        </p:txBody>
      </p:sp>
      <p:sp>
        <p:nvSpPr>
          <p:cNvPr id="4" name="Zástupný symbol pro obsah 3"/>
          <p:cNvSpPr>
            <a:spLocks noGrp="1"/>
          </p:cNvSpPr>
          <p:nvPr>
            <p:ph sz="half" idx="2"/>
          </p:nvPr>
        </p:nvSpPr>
        <p:spPr>
          <a:xfrm>
            <a:off x="5070795" y="1700808"/>
            <a:ext cx="4038600" cy="4525963"/>
          </a:xfrm>
        </p:spPr>
        <p:txBody>
          <a:bodyPr/>
          <a:lstStyle/>
          <a:p>
            <a:r>
              <a:rPr lang="cs-CZ" dirty="0" smtClean="0"/>
              <a:t>PODCHLAZENÍ</a:t>
            </a:r>
          </a:p>
          <a:p>
            <a:pPr marL="64008" indent="0">
              <a:buNone/>
            </a:pPr>
            <a:endParaRPr lang="cs-CZ" dirty="0" smtClean="0"/>
          </a:p>
          <a:p>
            <a:pPr marL="64008" indent="0">
              <a:buNone/>
            </a:pPr>
            <a:r>
              <a:rPr lang="cs-CZ" dirty="0" smtClean="0"/>
              <a:t>- omezení dalšího podchlazení</a:t>
            </a:r>
          </a:p>
          <a:p>
            <a:pPr marL="64008" indent="0">
              <a:buNone/>
            </a:pPr>
            <a:r>
              <a:rPr lang="cs-CZ" dirty="0" smtClean="0"/>
              <a:t>- postupné ohřívání</a:t>
            </a:r>
            <a:endParaRPr lang="cs-CZ" dirty="0"/>
          </a:p>
          <a:p>
            <a:pPr marL="64008" indent="0">
              <a:buNone/>
            </a:pPr>
            <a:r>
              <a:rPr lang="cs-CZ" dirty="0" smtClean="0"/>
              <a:t>- další </a:t>
            </a:r>
            <a:r>
              <a:rPr lang="cs-CZ" dirty="0"/>
              <a:t>oděv, zdroj energie</a:t>
            </a:r>
          </a:p>
          <a:p>
            <a:pPr marL="64008" indent="0">
              <a:buNone/>
            </a:pPr>
            <a:r>
              <a:rPr lang="cs-CZ" dirty="0" smtClean="0"/>
              <a:t>- nepodávat alkohol</a:t>
            </a:r>
            <a:endParaRPr lang="cs-CZ" dirty="0"/>
          </a:p>
          <a:p>
            <a:pPr marL="64008" indent="0">
              <a:buNone/>
            </a:pPr>
            <a:endParaRPr lang="cs-CZ" dirty="0"/>
          </a:p>
        </p:txBody>
      </p:sp>
    </p:spTree>
    <p:extLst>
      <p:ext uri="{BB962C8B-B14F-4D97-AF65-F5344CB8AC3E}">
        <p14:creationId xmlns:p14="http://schemas.microsoft.com/office/powerpoint/2010/main" val="4015094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PORANĚNÍ</a:t>
            </a:r>
            <a:endParaRPr lang="cs-CZ" dirty="0"/>
          </a:p>
        </p:txBody>
      </p:sp>
      <p:sp>
        <p:nvSpPr>
          <p:cNvPr id="3" name="Zástupný symbol pro obsah 2"/>
          <p:cNvSpPr>
            <a:spLocks noGrp="1"/>
          </p:cNvSpPr>
          <p:nvPr>
            <p:ph idx="1"/>
          </p:nvPr>
        </p:nvSpPr>
        <p:spPr/>
        <p:txBody>
          <a:bodyPr/>
          <a:lstStyle/>
          <a:p>
            <a:r>
              <a:rPr lang="cs-CZ" dirty="0" smtClean="0"/>
              <a:t>MOZKOLEBEČNÍ PORANĚNÍ</a:t>
            </a:r>
          </a:p>
          <a:p>
            <a:endParaRPr lang="cs-CZ" dirty="0" smtClean="0"/>
          </a:p>
          <a:p>
            <a:r>
              <a:rPr lang="cs-CZ" dirty="0" smtClean="0"/>
              <a:t>PORANĚNÍ PÁTEŘE A MÍCHY</a:t>
            </a:r>
          </a:p>
          <a:p>
            <a:endParaRPr lang="cs-CZ" dirty="0" smtClean="0"/>
          </a:p>
          <a:p>
            <a:r>
              <a:rPr lang="cs-CZ" dirty="0" smtClean="0"/>
              <a:t>OTEVŘENÁ PORANĚNÍ BŘICHA</a:t>
            </a:r>
          </a:p>
          <a:p>
            <a:endParaRPr lang="cs-CZ" dirty="0" smtClean="0"/>
          </a:p>
          <a:p>
            <a:r>
              <a:rPr lang="cs-CZ" dirty="0" smtClean="0"/>
              <a:t>PNEUMOTORAX</a:t>
            </a:r>
          </a:p>
          <a:p>
            <a:endParaRPr lang="cs-CZ" dirty="0"/>
          </a:p>
        </p:txBody>
      </p:sp>
    </p:spTree>
    <p:extLst>
      <p:ext uri="{BB962C8B-B14F-4D97-AF65-F5344CB8AC3E}">
        <p14:creationId xmlns:p14="http://schemas.microsoft.com/office/powerpoint/2010/main" val="306494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ANAFYLAXE</a:t>
            </a:r>
            <a:endParaRPr lang="cs-CZ" dirty="0"/>
          </a:p>
        </p:txBody>
      </p:sp>
      <p:sp>
        <p:nvSpPr>
          <p:cNvPr id="3" name="Zástupný symbol pro obsah 2"/>
          <p:cNvSpPr>
            <a:spLocks noGrp="1"/>
          </p:cNvSpPr>
          <p:nvPr>
            <p:ph idx="1"/>
          </p:nvPr>
        </p:nvSpPr>
        <p:spPr>
          <a:xfrm>
            <a:off x="467544" y="1556792"/>
            <a:ext cx="8229600" cy="4572000"/>
          </a:xfrm>
        </p:spPr>
        <p:txBody>
          <a:bodyPr>
            <a:normAutofit/>
          </a:bodyPr>
          <a:lstStyle/>
          <a:p>
            <a:pPr marL="64008" indent="0">
              <a:buNone/>
            </a:pPr>
            <a:r>
              <a:rPr lang="cs-CZ" dirty="0" smtClean="0"/>
              <a:t>= silná systémová alergická reakce</a:t>
            </a:r>
          </a:p>
          <a:p>
            <a:pPr>
              <a:buFontTx/>
              <a:buChar char="-"/>
            </a:pPr>
            <a:r>
              <a:rPr lang="cs-CZ" b="1" u="sng" dirty="0" smtClean="0"/>
              <a:t>Původce </a:t>
            </a:r>
            <a:r>
              <a:rPr lang="cs-CZ" dirty="0" smtClean="0"/>
              <a:t>– bodnutí hmyzem, potravinová alergie, jiná cizorodá látka (např. léčivo)</a:t>
            </a:r>
          </a:p>
          <a:p>
            <a:pPr>
              <a:buFontTx/>
              <a:buChar char="-"/>
            </a:pPr>
            <a:r>
              <a:rPr lang="cs-CZ" b="1" u="sng" dirty="0" smtClean="0"/>
              <a:t>První pomoc:</a:t>
            </a:r>
          </a:p>
          <a:p>
            <a:r>
              <a:rPr lang="cs-CZ" dirty="0" smtClean="0"/>
              <a:t>antihistaminikum, kortikoid, ADRENALIN</a:t>
            </a:r>
            <a:endParaRPr lang="cs-CZ" dirty="0"/>
          </a:p>
          <a:p>
            <a:pPr marL="64008" indent="0">
              <a:buNone/>
            </a:pPr>
            <a:endParaRPr lang="cs-CZ" dirty="0"/>
          </a:p>
          <a:p>
            <a:pPr>
              <a:buFontTx/>
              <a:buChar char="-"/>
            </a:pP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905375"/>
            <a:ext cx="38100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646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EPILEPTICKÉ STAVY</a:t>
            </a:r>
            <a:endParaRPr lang="cs-CZ" dirty="0"/>
          </a:p>
        </p:txBody>
      </p:sp>
      <p:sp>
        <p:nvSpPr>
          <p:cNvPr id="3" name="Zástupný symbol pro obsah 2"/>
          <p:cNvSpPr>
            <a:spLocks noGrp="1"/>
          </p:cNvSpPr>
          <p:nvPr>
            <p:ph idx="1"/>
          </p:nvPr>
        </p:nvSpPr>
        <p:spPr>
          <a:xfrm>
            <a:off x="467544" y="1700808"/>
            <a:ext cx="8229600" cy="4970024"/>
          </a:xfrm>
        </p:spPr>
        <p:txBody>
          <a:bodyPr>
            <a:normAutofit fontScale="55000" lnSpcReduction="20000"/>
          </a:bodyPr>
          <a:lstStyle/>
          <a:p>
            <a:r>
              <a:rPr lang="cs-CZ" sz="4800" b="1" u="sng" dirty="0"/>
              <a:t>Příznaky:</a:t>
            </a:r>
          </a:p>
          <a:p>
            <a:pPr marL="64008" indent="0">
              <a:buNone/>
            </a:pPr>
            <a:r>
              <a:rPr lang="cs-CZ" sz="4800" dirty="0" smtClean="0"/>
              <a:t>- Kombinace </a:t>
            </a:r>
            <a:r>
              <a:rPr lang="cs-CZ" sz="4800" dirty="0"/>
              <a:t>tonických a klonických křečí.</a:t>
            </a:r>
          </a:p>
          <a:p>
            <a:pPr marL="64008" indent="0">
              <a:buNone/>
            </a:pPr>
            <a:r>
              <a:rPr lang="cs-CZ" sz="4800" dirty="0" smtClean="0"/>
              <a:t>- Ztráta </a:t>
            </a:r>
            <a:r>
              <a:rPr lang="cs-CZ" sz="4800" dirty="0"/>
              <a:t>vědomí.</a:t>
            </a:r>
          </a:p>
          <a:p>
            <a:pPr marL="64008" indent="0">
              <a:buNone/>
            </a:pPr>
            <a:r>
              <a:rPr lang="cs-CZ" sz="4800" dirty="0" smtClean="0"/>
              <a:t>- Pěna </a:t>
            </a:r>
            <a:r>
              <a:rPr lang="cs-CZ" sz="4800" dirty="0"/>
              <a:t>u úst, pomočení, pokálení.</a:t>
            </a:r>
          </a:p>
          <a:p>
            <a:pPr>
              <a:buFontTx/>
              <a:buChar char="-"/>
            </a:pPr>
            <a:r>
              <a:rPr lang="cs-CZ" sz="4800" dirty="0" smtClean="0"/>
              <a:t>Amnézie </a:t>
            </a:r>
            <a:r>
              <a:rPr lang="cs-CZ" sz="4800" dirty="0"/>
              <a:t>na událost</a:t>
            </a:r>
            <a:r>
              <a:rPr lang="cs-CZ" sz="4800" dirty="0" smtClean="0"/>
              <a:t>.</a:t>
            </a:r>
          </a:p>
          <a:p>
            <a:pPr>
              <a:buFontTx/>
              <a:buChar char="-"/>
            </a:pPr>
            <a:endParaRPr lang="cs-CZ" sz="4800" dirty="0"/>
          </a:p>
          <a:p>
            <a:r>
              <a:rPr lang="cs-CZ" sz="4800" b="1" u="sng" dirty="0"/>
              <a:t>První pomoc:</a:t>
            </a:r>
          </a:p>
          <a:p>
            <a:pPr marL="64008" indent="0">
              <a:buNone/>
            </a:pPr>
            <a:r>
              <a:rPr lang="cs-CZ" sz="4800" dirty="0" smtClean="0"/>
              <a:t>- Nepoužívat </a:t>
            </a:r>
            <a:r>
              <a:rPr lang="cs-CZ" sz="4800" dirty="0"/>
              <a:t>násilí.</a:t>
            </a:r>
          </a:p>
          <a:p>
            <a:pPr marL="64008" indent="0">
              <a:buNone/>
            </a:pPr>
            <a:r>
              <a:rPr lang="cs-CZ" sz="4800" dirty="0" smtClean="0"/>
              <a:t>- Odstranit </a:t>
            </a:r>
            <a:r>
              <a:rPr lang="cs-CZ" sz="4800" dirty="0"/>
              <a:t>z dosahu ostré a nebezpečné předměty.</a:t>
            </a:r>
          </a:p>
          <a:p>
            <a:pPr marL="64008" indent="0">
              <a:buNone/>
            </a:pPr>
            <a:r>
              <a:rPr lang="cs-CZ" sz="4800" dirty="0" smtClean="0"/>
              <a:t>- Zajištění </a:t>
            </a:r>
            <a:r>
              <a:rPr lang="cs-CZ" sz="4800" dirty="0"/>
              <a:t>klidu, možnost aplikace vlastních léčiv.</a:t>
            </a:r>
          </a:p>
          <a:p>
            <a:pPr marL="64008" indent="0">
              <a:buNone/>
            </a:pPr>
            <a:r>
              <a:rPr lang="cs-CZ" sz="4800" dirty="0" smtClean="0"/>
              <a:t>- Uvědomění </a:t>
            </a:r>
            <a:r>
              <a:rPr lang="cs-CZ" sz="4800" dirty="0"/>
              <a:t>ZZS.</a:t>
            </a:r>
          </a:p>
          <a:p>
            <a:endParaRPr lang="cs-CZ" dirty="0"/>
          </a:p>
        </p:txBody>
      </p:sp>
    </p:spTree>
    <p:extLst>
      <p:ext uri="{BB962C8B-B14F-4D97-AF65-F5344CB8AC3E}">
        <p14:creationId xmlns:p14="http://schemas.microsoft.com/office/powerpoint/2010/main" val="421859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DEFINICE PRVNÍ POMOCI</a:t>
            </a:r>
            <a:endParaRPr lang="cs-CZ" dirty="0"/>
          </a:p>
        </p:txBody>
      </p:sp>
      <p:sp>
        <p:nvSpPr>
          <p:cNvPr id="3" name="Zástupný symbol pro obsah 2"/>
          <p:cNvSpPr>
            <a:spLocks noGrp="1"/>
          </p:cNvSpPr>
          <p:nvPr>
            <p:ph idx="1"/>
          </p:nvPr>
        </p:nvSpPr>
        <p:spPr>
          <a:xfrm>
            <a:off x="467544" y="2204864"/>
            <a:ext cx="8229600" cy="2986352"/>
          </a:xfrm>
        </p:spPr>
        <p:txBody>
          <a:bodyPr/>
          <a:lstStyle/>
          <a:p>
            <a:pPr marL="64008" indent="0" algn="just">
              <a:buNone/>
            </a:pPr>
            <a:r>
              <a:rPr lang="cs-CZ" dirty="0"/>
              <a:t>„Soubor jednoduchých a účelných opatření, která při náhlém ohrožení nebo postižení zdraví či života, cílevědomě </a:t>
            </a:r>
            <a:r>
              <a:rPr lang="cs-CZ" dirty="0" smtClean="0"/>
              <a:t/>
            </a:r>
            <a:br>
              <a:rPr lang="cs-CZ" dirty="0" smtClean="0"/>
            </a:br>
            <a:r>
              <a:rPr lang="cs-CZ" dirty="0" smtClean="0"/>
              <a:t>a </a:t>
            </a:r>
            <a:r>
              <a:rPr lang="cs-CZ" dirty="0"/>
              <a:t>účinně omezují rozsah i důsledky ohrožení či postižení“.</a:t>
            </a:r>
          </a:p>
        </p:txBody>
      </p:sp>
    </p:spTree>
    <p:extLst>
      <p:ext uri="{BB962C8B-B14F-4D97-AF65-F5344CB8AC3E}">
        <p14:creationId xmlns:p14="http://schemas.microsoft.com/office/powerpoint/2010/main" val="4909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DIABETES MELLITUS</a:t>
            </a:r>
            <a:endParaRPr lang="cs-CZ" dirty="0"/>
          </a:p>
        </p:txBody>
      </p:sp>
      <p:sp>
        <p:nvSpPr>
          <p:cNvPr id="3" name="Zástupný symbol pro obsah 2"/>
          <p:cNvSpPr>
            <a:spLocks noGrp="1"/>
          </p:cNvSpPr>
          <p:nvPr>
            <p:ph idx="1"/>
          </p:nvPr>
        </p:nvSpPr>
        <p:spPr>
          <a:xfrm>
            <a:off x="457200" y="1556792"/>
            <a:ext cx="8229600" cy="4898016"/>
          </a:xfrm>
        </p:spPr>
        <p:txBody>
          <a:bodyPr>
            <a:normAutofit/>
          </a:bodyPr>
          <a:lstStyle/>
          <a:p>
            <a:pPr marL="64008" indent="0" algn="just">
              <a:buNone/>
            </a:pPr>
            <a:r>
              <a:rPr lang="cs-CZ" dirty="0" smtClean="0"/>
              <a:t>= Oslabená</a:t>
            </a:r>
            <a:r>
              <a:rPr lang="cs-CZ" dirty="0"/>
              <a:t>, nebo nedostatečná funkce inzulínu v těle → Porucha metabolismu sacharidů.</a:t>
            </a:r>
          </a:p>
          <a:p>
            <a:pPr>
              <a:buFontTx/>
              <a:buChar char="-"/>
            </a:pPr>
            <a:r>
              <a:rPr lang="cs-CZ" dirty="0" smtClean="0"/>
              <a:t>Chronické </a:t>
            </a:r>
            <a:r>
              <a:rPr lang="cs-CZ" dirty="0"/>
              <a:t>onemocnění</a:t>
            </a:r>
            <a:r>
              <a:rPr lang="cs-CZ" dirty="0" smtClean="0"/>
              <a:t>.</a:t>
            </a:r>
          </a:p>
          <a:p>
            <a:pPr>
              <a:buFontTx/>
              <a:buChar char="-"/>
            </a:pPr>
            <a:endParaRPr lang="cs-CZ" dirty="0"/>
          </a:p>
          <a:p>
            <a:r>
              <a:rPr lang="cs-CZ" u="sng" dirty="0"/>
              <a:t>Tři základní typy:</a:t>
            </a:r>
          </a:p>
          <a:p>
            <a:pPr marL="64008" indent="0">
              <a:buNone/>
            </a:pPr>
            <a:r>
              <a:rPr lang="cs-CZ" dirty="0" smtClean="0"/>
              <a:t>		1.Diabetes</a:t>
            </a:r>
            <a:r>
              <a:rPr lang="cs-CZ" dirty="0"/>
              <a:t> typu I.</a:t>
            </a:r>
          </a:p>
          <a:p>
            <a:pPr marL="64008" indent="0">
              <a:buNone/>
            </a:pPr>
            <a:r>
              <a:rPr lang="cs-CZ" dirty="0" smtClean="0"/>
              <a:t>		2.Diabetes </a:t>
            </a:r>
            <a:r>
              <a:rPr lang="cs-CZ" dirty="0"/>
              <a:t>typu II.</a:t>
            </a:r>
          </a:p>
          <a:p>
            <a:pPr marL="64008" indent="0">
              <a:buNone/>
            </a:pPr>
            <a:r>
              <a:rPr lang="cs-CZ" dirty="0" smtClean="0"/>
              <a:t>		3.Gestační </a:t>
            </a:r>
            <a:r>
              <a:rPr lang="cs-CZ" dirty="0"/>
              <a:t>diabetes</a:t>
            </a:r>
          </a:p>
          <a:p>
            <a:endParaRPr lang="cs-CZ" dirty="0"/>
          </a:p>
        </p:txBody>
      </p:sp>
    </p:spTree>
    <p:extLst>
      <p:ext uri="{BB962C8B-B14F-4D97-AF65-F5344CB8AC3E}">
        <p14:creationId xmlns:p14="http://schemas.microsoft.com/office/powerpoint/2010/main" val="3124987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DIABETES MELLITUS - HYPERGLYKÉMIE</a:t>
            </a:r>
            <a:endParaRPr lang="cs-CZ" dirty="0"/>
          </a:p>
        </p:txBody>
      </p:sp>
      <p:sp>
        <p:nvSpPr>
          <p:cNvPr id="3" name="Zástupný symbol pro obsah 2"/>
          <p:cNvSpPr>
            <a:spLocks noGrp="1"/>
          </p:cNvSpPr>
          <p:nvPr>
            <p:ph idx="1"/>
          </p:nvPr>
        </p:nvSpPr>
        <p:spPr>
          <a:xfrm>
            <a:off x="457200" y="1882808"/>
            <a:ext cx="8229600" cy="4858560"/>
          </a:xfrm>
        </p:spPr>
        <p:txBody>
          <a:bodyPr>
            <a:normAutofit fontScale="77500" lnSpcReduction="20000"/>
          </a:bodyPr>
          <a:lstStyle/>
          <a:p>
            <a:r>
              <a:rPr lang="cs-CZ" b="1" dirty="0"/>
              <a:t>Příznaky:</a:t>
            </a:r>
          </a:p>
          <a:p>
            <a:pPr>
              <a:buFontTx/>
              <a:buChar char="-"/>
            </a:pPr>
            <a:r>
              <a:rPr lang="cs-CZ" dirty="0" smtClean="0"/>
              <a:t>Nastupuje </a:t>
            </a:r>
            <a:r>
              <a:rPr lang="cs-CZ" dirty="0"/>
              <a:t>pomalu (hodiny, dny</a:t>
            </a:r>
            <a:r>
              <a:rPr lang="cs-CZ" dirty="0" smtClean="0"/>
              <a:t>).</a:t>
            </a:r>
          </a:p>
          <a:p>
            <a:pPr>
              <a:buFontTx/>
              <a:buChar char="-"/>
            </a:pPr>
            <a:r>
              <a:rPr lang="cs-CZ" dirty="0" smtClean="0"/>
              <a:t>Hodnota </a:t>
            </a:r>
            <a:r>
              <a:rPr lang="cs-CZ" dirty="0"/>
              <a:t>glykémie kolem 20 </a:t>
            </a:r>
            <a:r>
              <a:rPr lang="cs-CZ" dirty="0" err="1"/>
              <a:t>mmol</a:t>
            </a:r>
            <a:r>
              <a:rPr lang="cs-CZ" dirty="0"/>
              <a:t>/l</a:t>
            </a:r>
            <a:r>
              <a:rPr lang="cs-CZ" dirty="0" smtClean="0"/>
              <a:t>. </a:t>
            </a:r>
          </a:p>
          <a:p>
            <a:pPr>
              <a:buFontTx/>
              <a:buChar char="-"/>
            </a:pPr>
            <a:r>
              <a:rPr lang="cs-CZ" dirty="0" smtClean="0"/>
              <a:t>Žízeň</a:t>
            </a:r>
            <a:r>
              <a:rPr lang="cs-CZ" dirty="0"/>
              <a:t>, slabost, nauzea, zčervenání </a:t>
            </a:r>
            <a:r>
              <a:rPr lang="cs-CZ" dirty="0" smtClean="0"/>
              <a:t>pokožky.</a:t>
            </a:r>
          </a:p>
          <a:p>
            <a:pPr>
              <a:buFontTx/>
              <a:buChar char="-"/>
            </a:pPr>
            <a:r>
              <a:rPr lang="cs-CZ" dirty="0" smtClean="0"/>
              <a:t>Zápach </a:t>
            </a:r>
            <a:r>
              <a:rPr lang="cs-CZ" dirty="0"/>
              <a:t>acetonu z úst (</a:t>
            </a:r>
            <a:r>
              <a:rPr lang="cs-CZ" dirty="0" err="1"/>
              <a:t>ketoacidóza</a:t>
            </a:r>
            <a:r>
              <a:rPr lang="cs-CZ" dirty="0"/>
              <a:t>), </a:t>
            </a:r>
            <a:r>
              <a:rPr lang="cs-CZ" dirty="0" err="1"/>
              <a:t>Kussmaulovo</a:t>
            </a:r>
            <a:r>
              <a:rPr lang="cs-CZ" dirty="0"/>
              <a:t> dýchání (hluboké a většinou zrychlené</a:t>
            </a:r>
            <a:r>
              <a:rPr lang="cs-CZ" dirty="0" smtClean="0"/>
              <a:t>). </a:t>
            </a:r>
          </a:p>
          <a:p>
            <a:pPr>
              <a:buFontTx/>
              <a:buChar char="-"/>
            </a:pPr>
            <a:r>
              <a:rPr lang="cs-CZ" dirty="0" smtClean="0"/>
              <a:t>V </a:t>
            </a:r>
            <a:r>
              <a:rPr lang="cs-CZ" dirty="0"/>
              <a:t>moči je cukr a aceton.</a:t>
            </a:r>
          </a:p>
          <a:p>
            <a:endParaRPr lang="cs-CZ" b="1" dirty="0" smtClean="0"/>
          </a:p>
          <a:p>
            <a:r>
              <a:rPr lang="cs-CZ" b="1" dirty="0" smtClean="0"/>
              <a:t>První </a:t>
            </a:r>
            <a:r>
              <a:rPr lang="cs-CZ" b="1" dirty="0"/>
              <a:t>pomoc:</a:t>
            </a:r>
          </a:p>
          <a:p>
            <a:pPr marL="64008" indent="0">
              <a:buNone/>
            </a:pPr>
            <a:r>
              <a:rPr lang="cs-CZ" dirty="0" smtClean="0"/>
              <a:t>- Anamnéza </a:t>
            </a:r>
            <a:r>
              <a:rPr lang="cs-CZ" dirty="0"/>
              <a:t>– diabetik.</a:t>
            </a:r>
          </a:p>
          <a:p>
            <a:pPr marL="64008" indent="0">
              <a:buNone/>
            </a:pPr>
            <a:r>
              <a:rPr lang="cs-CZ" dirty="0" smtClean="0"/>
              <a:t>- Tekutiny</a:t>
            </a:r>
            <a:r>
              <a:rPr lang="cs-CZ" dirty="0"/>
              <a:t>.</a:t>
            </a:r>
          </a:p>
          <a:p>
            <a:pPr marL="64008" indent="0">
              <a:buNone/>
            </a:pPr>
            <a:r>
              <a:rPr lang="cs-CZ" dirty="0" smtClean="0"/>
              <a:t>- Lékařské </a:t>
            </a:r>
            <a:r>
              <a:rPr lang="cs-CZ" dirty="0"/>
              <a:t>vyšetření.</a:t>
            </a:r>
          </a:p>
          <a:p>
            <a:endParaRPr lang="cs-CZ" dirty="0"/>
          </a:p>
        </p:txBody>
      </p:sp>
    </p:spTree>
    <p:extLst>
      <p:ext uri="{BB962C8B-B14F-4D97-AF65-F5344CB8AC3E}">
        <p14:creationId xmlns:p14="http://schemas.microsoft.com/office/powerpoint/2010/main" val="37151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10000"/>
          </a:bodyPr>
          <a:lstStyle/>
          <a:p>
            <a:r>
              <a:rPr lang="cs-CZ" b="1" dirty="0"/>
              <a:t>Příznaky:</a:t>
            </a:r>
          </a:p>
          <a:p>
            <a:pPr>
              <a:buFontTx/>
              <a:buChar char="-"/>
            </a:pPr>
            <a:r>
              <a:rPr lang="cs-CZ" dirty="0" smtClean="0"/>
              <a:t>Rozvíjí </a:t>
            </a:r>
            <a:r>
              <a:rPr lang="cs-CZ" dirty="0"/>
              <a:t>se </a:t>
            </a:r>
            <a:r>
              <a:rPr lang="cs-CZ" dirty="0" smtClean="0"/>
              <a:t>rychle.</a:t>
            </a:r>
          </a:p>
          <a:p>
            <a:pPr>
              <a:buFontTx/>
              <a:buChar char="-"/>
            </a:pPr>
            <a:r>
              <a:rPr lang="cs-CZ" dirty="0" smtClean="0"/>
              <a:t>Hodnota </a:t>
            </a:r>
            <a:r>
              <a:rPr lang="cs-CZ" dirty="0"/>
              <a:t>glykémie pod 2,7 </a:t>
            </a:r>
            <a:r>
              <a:rPr lang="cs-CZ" dirty="0" err="1" smtClean="0"/>
              <a:t>mmol</a:t>
            </a:r>
            <a:r>
              <a:rPr lang="cs-CZ" dirty="0" smtClean="0"/>
              <a:t>/l.</a:t>
            </a:r>
          </a:p>
          <a:p>
            <a:pPr>
              <a:buFontTx/>
              <a:buChar char="-"/>
            </a:pPr>
            <a:r>
              <a:rPr lang="cs-CZ" dirty="0" smtClean="0"/>
              <a:t>Bledost</a:t>
            </a:r>
            <a:r>
              <a:rPr lang="cs-CZ" dirty="0"/>
              <a:t>, studený pot, třes, </a:t>
            </a:r>
            <a:r>
              <a:rPr lang="cs-CZ" dirty="0" smtClean="0"/>
              <a:t>dezorientace, </a:t>
            </a:r>
            <a:r>
              <a:rPr lang="cs-CZ" dirty="0"/>
              <a:t>ztráta vědomí</a:t>
            </a:r>
            <a:r>
              <a:rPr lang="cs-CZ" dirty="0" smtClean="0"/>
              <a:t>.</a:t>
            </a:r>
          </a:p>
          <a:p>
            <a:pPr>
              <a:buFontTx/>
              <a:buChar char="-"/>
            </a:pPr>
            <a:endParaRPr lang="cs-CZ" dirty="0"/>
          </a:p>
          <a:p>
            <a:r>
              <a:rPr lang="cs-CZ" b="1" dirty="0"/>
              <a:t>První pomoc:</a:t>
            </a:r>
          </a:p>
          <a:p>
            <a:pPr>
              <a:buFontTx/>
              <a:buChar char="-"/>
            </a:pPr>
            <a:r>
              <a:rPr lang="cs-CZ" dirty="0" smtClean="0"/>
              <a:t>Podat </a:t>
            </a:r>
            <a:r>
              <a:rPr lang="cs-CZ" dirty="0"/>
              <a:t>cukr (jednorázově 20g), dostatečně </a:t>
            </a:r>
            <a:r>
              <a:rPr lang="cs-CZ" dirty="0" smtClean="0"/>
              <a:t>zapít.</a:t>
            </a:r>
          </a:p>
          <a:p>
            <a:pPr>
              <a:buFontTx/>
              <a:buChar char="-"/>
            </a:pPr>
            <a:r>
              <a:rPr lang="cs-CZ" dirty="0" smtClean="0"/>
              <a:t>Sníst </a:t>
            </a:r>
            <a:r>
              <a:rPr lang="cs-CZ" dirty="0"/>
              <a:t>svačinu nebo menší </a:t>
            </a:r>
            <a:r>
              <a:rPr lang="cs-CZ" dirty="0" smtClean="0"/>
              <a:t>jídlo.</a:t>
            </a:r>
          </a:p>
          <a:p>
            <a:pPr marL="64008" indent="0">
              <a:buNone/>
            </a:pPr>
            <a:endParaRPr lang="cs-CZ" dirty="0"/>
          </a:p>
        </p:txBody>
      </p:sp>
      <p:sp>
        <p:nvSpPr>
          <p:cNvPr id="4" name="Nadpis 1"/>
          <p:cNvSpPr>
            <a:spLocks noGrp="1"/>
          </p:cNvSpPr>
          <p:nvPr>
            <p:ph type="title"/>
          </p:nvPr>
        </p:nvSpPr>
        <p:spPr/>
        <p:txBody>
          <a:bodyPr/>
          <a:lstStyle/>
          <a:p>
            <a:r>
              <a:rPr lang="cs-CZ" dirty="0" smtClean="0"/>
              <a:t>DIABETES MELLITUS - HYPOGLYKÉMIE</a:t>
            </a:r>
            <a:endParaRPr lang="cs-CZ" dirty="0"/>
          </a:p>
        </p:txBody>
      </p:sp>
    </p:spTree>
    <p:extLst>
      <p:ext uri="{BB962C8B-B14F-4D97-AF65-F5344CB8AC3E}">
        <p14:creationId xmlns:p14="http://schemas.microsoft.com/office/powerpoint/2010/main" val="288281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1864" y="0"/>
            <a:ext cx="8435280" cy="1399032"/>
          </a:xfrm>
        </p:spPr>
        <p:txBody>
          <a:bodyPr/>
          <a:lstStyle/>
          <a:p>
            <a:r>
              <a:rPr lang="cs-CZ" dirty="0" smtClean="0"/>
              <a:t>LARYNGITIDA  /  EPIGLOTITIDA</a:t>
            </a:r>
            <a:endParaRPr lang="cs-CZ" dirty="0"/>
          </a:p>
        </p:txBody>
      </p:sp>
      <p:sp>
        <p:nvSpPr>
          <p:cNvPr id="3" name="Zástupný symbol pro obsah 2"/>
          <p:cNvSpPr>
            <a:spLocks noGrp="1"/>
          </p:cNvSpPr>
          <p:nvPr>
            <p:ph sz="half" idx="1"/>
          </p:nvPr>
        </p:nvSpPr>
        <p:spPr>
          <a:xfrm>
            <a:off x="482216" y="1338082"/>
            <a:ext cx="4038600" cy="4525963"/>
          </a:xfrm>
        </p:spPr>
        <p:txBody>
          <a:bodyPr/>
          <a:lstStyle/>
          <a:p>
            <a:pPr marL="64008" indent="0" algn="ctr">
              <a:buNone/>
            </a:pPr>
            <a:r>
              <a:rPr lang="cs-CZ" dirty="0" smtClean="0"/>
              <a:t>= Akutní zánět hrtanu</a:t>
            </a:r>
          </a:p>
          <a:p>
            <a:endParaRPr lang="cs-CZ" dirty="0" smtClean="0"/>
          </a:p>
          <a:p>
            <a:pPr>
              <a:buFontTx/>
              <a:buChar char="-"/>
            </a:pPr>
            <a:r>
              <a:rPr lang="cs-CZ" dirty="0" smtClean="0"/>
              <a:t>Virového původu</a:t>
            </a:r>
          </a:p>
          <a:p>
            <a:pPr>
              <a:buFontTx/>
              <a:buChar char="-"/>
            </a:pPr>
            <a:r>
              <a:rPr lang="cs-CZ" dirty="0" smtClean="0"/>
              <a:t>Štěkavý kašel, dušnost, otok hrtanu</a:t>
            </a:r>
          </a:p>
          <a:p>
            <a:pPr>
              <a:buFontTx/>
              <a:buChar char="-"/>
            </a:pPr>
            <a:r>
              <a:rPr lang="cs-CZ" dirty="0" smtClean="0"/>
              <a:t>PP: chlad, posazení, kortikoidy, inhalace</a:t>
            </a:r>
          </a:p>
          <a:p>
            <a:pPr>
              <a:buFontTx/>
              <a:buChar char="-"/>
            </a:pPr>
            <a:endParaRPr lang="cs-CZ" dirty="0"/>
          </a:p>
        </p:txBody>
      </p:sp>
      <p:sp>
        <p:nvSpPr>
          <p:cNvPr id="4" name="Zástupný symbol pro obsah 3"/>
          <p:cNvSpPr>
            <a:spLocks noGrp="1"/>
          </p:cNvSpPr>
          <p:nvPr>
            <p:ph sz="half" idx="2"/>
          </p:nvPr>
        </p:nvSpPr>
        <p:spPr>
          <a:xfrm>
            <a:off x="4679504" y="1357973"/>
            <a:ext cx="4038600" cy="4525963"/>
          </a:xfrm>
        </p:spPr>
        <p:txBody>
          <a:bodyPr/>
          <a:lstStyle/>
          <a:p>
            <a:pPr marL="64008" indent="0" algn="ctr">
              <a:buNone/>
            </a:pPr>
            <a:r>
              <a:rPr lang="cs-CZ" dirty="0" smtClean="0"/>
              <a:t>= Akutní infekce hrtanové příklopky</a:t>
            </a:r>
          </a:p>
          <a:p>
            <a:pPr>
              <a:buFontTx/>
              <a:buChar char="-"/>
            </a:pPr>
            <a:r>
              <a:rPr lang="cs-CZ" dirty="0" smtClean="0"/>
              <a:t>Bakteriálního původu</a:t>
            </a:r>
          </a:p>
          <a:p>
            <a:pPr>
              <a:buFontTx/>
              <a:buChar char="-"/>
            </a:pPr>
            <a:r>
              <a:rPr lang="cs-CZ" dirty="0" smtClean="0"/>
              <a:t>Horečka, potíže s polykáním, bez kašle, bez hlasu, bledost</a:t>
            </a:r>
          </a:p>
          <a:p>
            <a:pPr>
              <a:buFontTx/>
              <a:buChar char="-"/>
            </a:pPr>
            <a:r>
              <a:rPr lang="cs-CZ" dirty="0" smtClean="0"/>
              <a:t>PP: poloha v sedu, antipyretika, volat ZZS</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 y="4725144"/>
            <a:ext cx="4548158" cy="214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842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ONEMOCNĚNÍ</a:t>
            </a:r>
            <a:endParaRPr lang="cs-CZ" dirty="0"/>
          </a:p>
        </p:txBody>
      </p:sp>
      <p:sp>
        <p:nvSpPr>
          <p:cNvPr id="3" name="Zástupný symbol pro obsah 2"/>
          <p:cNvSpPr>
            <a:spLocks noGrp="1"/>
          </p:cNvSpPr>
          <p:nvPr>
            <p:ph idx="1"/>
          </p:nvPr>
        </p:nvSpPr>
        <p:spPr/>
        <p:txBody>
          <a:bodyPr>
            <a:normAutofit/>
          </a:bodyPr>
          <a:lstStyle/>
          <a:p>
            <a:r>
              <a:rPr lang="cs-CZ" dirty="0" smtClean="0"/>
              <a:t>ZÁPAL MOZKOVÝCH BLAN (meningitida)</a:t>
            </a:r>
          </a:p>
          <a:p>
            <a:r>
              <a:rPr lang="cs-CZ" dirty="0" smtClean="0"/>
              <a:t>FEBRILNÍ KŘEČE</a:t>
            </a:r>
          </a:p>
          <a:p>
            <a:r>
              <a:rPr lang="cs-CZ" dirty="0" smtClean="0"/>
              <a:t>ASTMATICKÝ ZÁCHVAT</a:t>
            </a:r>
          </a:p>
          <a:p>
            <a:endParaRPr lang="cs-CZ" dirty="0"/>
          </a:p>
          <a:p>
            <a:pPr marL="64008" indent="0">
              <a:buNone/>
            </a:pPr>
            <a:r>
              <a:rPr lang="cs-CZ" dirty="0" smtClean="0"/>
              <a:t>--------------------------------------------------------------</a:t>
            </a:r>
          </a:p>
          <a:p>
            <a:r>
              <a:rPr lang="cs-CZ" dirty="0" smtClean="0"/>
              <a:t>VYTAŽENÍ KLÍŠTĚTE</a:t>
            </a:r>
          </a:p>
          <a:p>
            <a:r>
              <a:rPr lang="cs-CZ" dirty="0" smtClean="0"/>
              <a:t>KOUSNÁ PORANĚNÍ (pes, had, hmyz…)</a:t>
            </a:r>
            <a:endParaRPr lang="cs-CZ" dirty="0"/>
          </a:p>
        </p:txBody>
      </p:sp>
    </p:spTree>
    <p:extLst>
      <p:ext uri="{BB962C8B-B14F-4D97-AF65-F5344CB8AC3E}">
        <p14:creationId xmlns:p14="http://schemas.microsoft.com/office/powerpoint/2010/main" val="430173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PRVNÍ POMOCI</a:t>
            </a:r>
            <a:endParaRPr lang="cs-CZ" dirty="0"/>
          </a:p>
        </p:txBody>
      </p:sp>
      <p:sp>
        <p:nvSpPr>
          <p:cNvPr id="3" name="Zástupný symbol pro obsah 2"/>
          <p:cNvSpPr>
            <a:spLocks noGrp="1"/>
          </p:cNvSpPr>
          <p:nvPr>
            <p:ph idx="1"/>
          </p:nvPr>
        </p:nvSpPr>
        <p:spPr>
          <a:xfrm>
            <a:off x="457200" y="1882808"/>
            <a:ext cx="8229600" cy="2842336"/>
          </a:xfrm>
        </p:spPr>
        <p:txBody>
          <a:bodyPr/>
          <a:lstStyle/>
          <a:p>
            <a:r>
              <a:rPr lang="cs-CZ" i="1" dirty="0" smtClean="0"/>
              <a:t>Technická </a:t>
            </a:r>
            <a:r>
              <a:rPr lang="cs-CZ" i="1" dirty="0"/>
              <a:t>první pomoc.</a:t>
            </a:r>
          </a:p>
          <a:p>
            <a:r>
              <a:rPr lang="cs-CZ" i="1" dirty="0" smtClean="0"/>
              <a:t>Laická </a:t>
            </a:r>
            <a:r>
              <a:rPr lang="cs-CZ" i="1" dirty="0"/>
              <a:t>první pomoc.</a:t>
            </a:r>
          </a:p>
          <a:p>
            <a:r>
              <a:rPr lang="cs-CZ" i="1" dirty="0" smtClean="0"/>
              <a:t>Přednemocniční </a:t>
            </a:r>
            <a:r>
              <a:rPr lang="cs-CZ" i="1" dirty="0"/>
              <a:t>neodkladná péče.</a:t>
            </a:r>
          </a:p>
          <a:p>
            <a:r>
              <a:rPr lang="cs-CZ" i="1" dirty="0" smtClean="0"/>
              <a:t>Nemocniční </a:t>
            </a:r>
            <a:r>
              <a:rPr lang="cs-CZ" i="1" dirty="0"/>
              <a:t>péče.</a:t>
            </a:r>
          </a:p>
          <a:p>
            <a:pPr marL="64008" indent="0">
              <a:buNone/>
            </a:pPr>
            <a:endParaRPr lang="cs-CZ" dirty="0"/>
          </a:p>
        </p:txBody>
      </p:sp>
    </p:spTree>
    <p:extLst>
      <p:ext uri="{BB962C8B-B14F-4D97-AF65-F5344CB8AC3E}">
        <p14:creationId xmlns:p14="http://schemas.microsoft.com/office/powerpoint/2010/main" val="33817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TÍSŇOVÉ TELEFONNÍ LINKY</a:t>
            </a:r>
            <a:endParaRPr lang="cs-CZ" dirty="0"/>
          </a:p>
        </p:txBody>
      </p:sp>
      <p:sp>
        <p:nvSpPr>
          <p:cNvPr id="3" name="Zástupný symbol pro obsah 2"/>
          <p:cNvSpPr>
            <a:spLocks noGrp="1"/>
          </p:cNvSpPr>
          <p:nvPr>
            <p:ph idx="1"/>
          </p:nvPr>
        </p:nvSpPr>
        <p:spPr>
          <a:xfrm>
            <a:off x="456844" y="1556792"/>
            <a:ext cx="8229600" cy="4572000"/>
          </a:xfrm>
        </p:spPr>
        <p:txBody>
          <a:bodyPr/>
          <a:lstStyle/>
          <a:p>
            <a:r>
              <a:rPr lang="cs-CZ" dirty="0"/>
              <a:t>150 - </a:t>
            </a:r>
            <a:r>
              <a:rPr lang="cs-CZ" dirty="0" smtClean="0"/>
              <a:t>HZS</a:t>
            </a:r>
          </a:p>
          <a:p>
            <a:r>
              <a:rPr lang="cs-CZ" dirty="0" smtClean="0"/>
              <a:t>155 - ZZS</a:t>
            </a:r>
          </a:p>
          <a:p>
            <a:r>
              <a:rPr lang="cs-CZ" dirty="0" smtClean="0"/>
              <a:t>158 - PČR </a:t>
            </a:r>
          </a:p>
          <a:p>
            <a:r>
              <a:rPr lang="cs-CZ" dirty="0" smtClean="0"/>
              <a:t>156 - MP</a:t>
            </a:r>
          </a:p>
          <a:p>
            <a:r>
              <a:rPr lang="cs-CZ" dirty="0" smtClean="0"/>
              <a:t>Evropské </a:t>
            </a:r>
            <a:r>
              <a:rPr lang="cs-CZ" dirty="0"/>
              <a:t>číslo tísňového volání 112</a:t>
            </a:r>
          </a:p>
          <a:p>
            <a:r>
              <a:rPr lang="cs-CZ" dirty="0"/>
              <a:t>Horská služba: +420 1210</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994" y="5013176"/>
            <a:ext cx="64198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3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KOMUNIKACE S OPERÁTOREM LINKY 155</a:t>
            </a:r>
            <a:endParaRPr lang="cs-CZ" dirty="0"/>
          </a:p>
        </p:txBody>
      </p:sp>
      <p:sp>
        <p:nvSpPr>
          <p:cNvPr id="3" name="Zástupný symbol pro obsah 2"/>
          <p:cNvSpPr>
            <a:spLocks noGrp="1"/>
          </p:cNvSpPr>
          <p:nvPr>
            <p:ph idx="1"/>
          </p:nvPr>
        </p:nvSpPr>
        <p:spPr/>
        <p:txBody>
          <a:bodyPr/>
          <a:lstStyle/>
          <a:p>
            <a:r>
              <a:rPr lang="cs-CZ" dirty="0" smtClean="0"/>
              <a:t>Představení </a:t>
            </a:r>
            <a:r>
              <a:rPr lang="cs-CZ" dirty="0"/>
              <a:t>se.</a:t>
            </a:r>
          </a:p>
          <a:p>
            <a:r>
              <a:rPr lang="cs-CZ" b="1" dirty="0" smtClean="0"/>
              <a:t>Kde </a:t>
            </a:r>
            <a:r>
              <a:rPr lang="cs-CZ" b="1" dirty="0"/>
              <a:t>se stala událost?</a:t>
            </a:r>
          </a:p>
          <a:p>
            <a:r>
              <a:rPr lang="cs-CZ" b="1" dirty="0" smtClean="0"/>
              <a:t>Jaká </a:t>
            </a:r>
            <a:r>
              <a:rPr lang="cs-CZ" b="1" dirty="0"/>
              <a:t>se stala událost?</a:t>
            </a:r>
          </a:p>
          <a:p>
            <a:r>
              <a:rPr lang="cs-CZ" dirty="0" smtClean="0"/>
              <a:t>Počet </a:t>
            </a:r>
            <a:r>
              <a:rPr lang="cs-CZ" dirty="0"/>
              <a:t>postižených a jejich stav.</a:t>
            </a:r>
          </a:p>
          <a:p>
            <a:r>
              <a:rPr lang="cs-CZ" dirty="0" smtClean="0"/>
              <a:t>Odpovědi </a:t>
            </a:r>
            <a:r>
              <a:rPr lang="cs-CZ" dirty="0"/>
              <a:t>na otázky operátora</a:t>
            </a:r>
            <a:r>
              <a:rPr lang="cs-CZ" b="1" dirty="0"/>
              <a:t>.</a:t>
            </a:r>
            <a:endParaRPr lang="cs-CZ" dirty="0"/>
          </a:p>
          <a:p>
            <a:r>
              <a:rPr lang="cs-CZ" i="1" dirty="0"/>
              <a:t>Nikdy nepokládáme telefon jako první!!!</a:t>
            </a:r>
          </a:p>
          <a:p>
            <a:endParaRPr lang="cs-CZ" dirty="0"/>
          </a:p>
        </p:txBody>
      </p:sp>
    </p:spTree>
    <p:extLst>
      <p:ext uri="{BB962C8B-B14F-4D97-AF65-F5344CB8AC3E}">
        <p14:creationId xmlns:p14="http://schemas.microsoft.com/office/powerpoint/2010/main" val="121945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VYUŽITÍ VRTULNÍKU</a:t>
            </a:r>
            <a:endParaRPr lang="cs-CZ" dirty="0"/>
          </a:p>
        </p:txBody>
      </p:sp>
      <p:sp>
        <p:nvSpPr>
          <p:cNvPr id="3" name="Zástupný symbol pro obsah 2"/>
          <p:cNvSpPr>
            <a:spLocks noGrp="1"/>
          </p:cNvSpPr>
          <p:nvPr>
            <p:ph idx="1"/>
          </p:nvPr>
        </p:nvSpPr>
        <p:spPr/>
        <p:txBody>
          <a:bodyPr/>
          <a:lstStyle/>
          <a:p>
            <a:r>
              <a:rPr lang="cs-CZ" dirty="0" smtClean="0"/>
              <a:t>Místo </a:t>
            </a:r>
            <a:r>
              <a:rPr lang="cs-CZ" dirty="0"/>
              <a:t>pro přistání má mít dosedací plochu minimálně 4x4 m</a:t>
            </a:r>
            <a:r>
              <a:rPr lang="cs-CZ" dirty="0" smtClean="0"/>
              <a:t>.</a:t>
            </a:r>
          </a:p>
          <a:p>
            <a:pPr marL="64008" indent="0">
              <a:buNone/>
            </a:pPr>
            <a:endParaRPr lang="cs-CZ" dirty="0"/>
          </a:p>
          <a:p>
            <a:r>
              <a:rPr lang="cs-CZ" dirty="0" smtClean="0"/>
              <a:t>Přistávací </a:t>
            </a:r>
            <a:r>
              <a:rPr lang="cs-CZ" dirty="0"/>
              <a:t>plocha bez překážek, vedení atd. minimálně 25x25 m, porost nesmí přesáhnout 30 </a:t>
            </a:r>
            <a:r>
              <a:rPr lang="cs-CZ" dirty="0" smtClean="0"/>
              <a:t>cm.</a:t>
            </a:r>
          </a:p>
          <a:p>
            <a:pPr marL="64008" indent="0">
              <a:buNone/>
            </a:pPr>
            <a:endParaRPr lang="cs-CZ" dirty="0"/>
          </a:p>
          <a:p>
            <a:r>
              <a:rPr lang="cs-CZ" dirty="0" smtClean="0"/>
              <a:t>Přistání </a:t>
            </a:r>
            <a:r>
              <a:rPr lang="cs-CZ" dirty="0"/>
              <a:t>a start probíhá zásadně proti větru.</a:t>
            </a:r>
          </a:p>
          <a:p>
            <a:endParaRPr lang="cs-CZ" dirty="0"/>
          </a:p>
        </p:txBody>
      </p:sp>
    </p:spTree>
    <p:extLst>
      <p:ext uri="{BB962C8B-B14F-4D97-AF65-F5344CB8AC3E}">
        <p14:creationId xmlns:p14="http://schemas.microsoft.com/office/powerpoint/2010/main" val="421112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937370"/>
          </a:xfrm>
        </p:spPr>
        <p:txBody>
          <a:bodyPr>
            <a:normAutofit/>
          </a:bodyPr>
          <a:lstStyle/>
          <a:p>
            <a:pPr algn="ctr"/>
            <a:r>
              <a:rPr lang="cs-CZ" dirty="0" smtClean="0"/>
              <a:t>ŘETĚZEC PŘEŽITÍ dle AHA</a:t>
            </a:r>
            <a:endParaRPr lang="cs-CZ" dirty="0"/>
          </a:p>
        </p:txBody>
      </p:sp>
      <p:sp>
        <p:nvSpPr>
          <p:cNvPr id="3" name="Zástupný symbol pro obsah 2"/>
          <p:cNvSpPr>
            <a:spLocks noGrp="1"/>
          </p:cNvSpPr>
          <p:nvPr>
            <p:ph idx="1"/>
          </p:nvPr>
        </p:nvSpPr>
        <p:spPr>
          <a:xfrm>
            <a:off x="467544" y="1844824"/>
            <a:ext cx="8229600" cy="4570528"/>
          </a:xfrm>
        </p:spPr>
        <p:txBody>
          <a:bodyPr>
            <a:normAutofit lnSpcReduction="10000"/>
          </a:bodyPr>
          <a:lstStyle/>
          <a:p>
            <a:pPr marL="64008" indent="0">
              <a:buNone/>
            </a:pPr>
            <a:r>
              <a:rPr lang="en-US" dirty="0" smtClean="0"/>
              <a:t> </a:t>
            </a:r>
            <a:r>
              <a:rPr lang="en-US" dirty="0"/>
              <a:t>© American Heart Association (AHA</a:t>
            </a:r>
            <a:r>
              <a:rPr lang="en-US" dirty="0" smtClean="0"/>
              <a:t>)</a:t>
            </a:r>
            <a:endParaRPr lang="cs-CZ" dirty="0" smtClean="0"/>
          </a:p>
          <a:p>
            <a:pPr marL="64008" indent="0">
              <a:buNone/>
            </a:pPr>
            <a:endParaRPr lang="cs-CZ" dirty="0" smtClean="0"/>
          </a:p>
          <a:p>
            <a:pPr marL="64008" indent="0">
              <a:buNone/>
            </a:pPr>
            <a:endParaRPr lang="cs-CZ" dirty="0"/>
          </a:p>
          <a:p>
            <a:pPr marL="64008" indent="0">
              <a:buNone/>
            </a:pPr>
            <a:endParaRPr lang="cs-CZ" dirty="0" smtClean="0"/>
          </a:p>
          <a:p>
            <a:pPr marL="64008" indent="0">
              <a:buNone/>
            </a:pPr>
            <a:endParaRPr lang="cs-CZ" dirty="0"/>
          </a:p>
          <a:p>
            <a:pPr marL="64008" indent="0">
              <a:buNone/>
            </a:pPr>
            <a:endParaRPr lang="en-US" dirty="0"/>
          </a:p>
          <a:p>
            <a:pPr marL="64008" indent="0">
              <a:buNone/>
            </a:pPr>
            <a:r>
              <a:rPr lang="en-US" dirty="0" err="1"/>
              <a:t>Zdroj</a:t>
            </a:r>
            <a:r>
              <a:rPr lang="en-US" dirty="0"/>
              <a:t> </a:t>
            </a:r>
            <a:r>
              <a:rPr lang="cs-CZ" dirty="0" smtClean="0"/>
              <a:t> o</a:t>
            </a:r>
            <a:r>
              <a:rPr lang="en-US" dirty="0" smtClean="0"/>
              <a:t>br</a:t>
            </a:r>
            <a:r>
              <a:rPr lang="en-US" dirty="0"/>
              <a:t>.: </a:t>
            </a:r>
            <a:r>
              <a:rPr lang="cs-CZ" dirty="0" smtClean="0"/>
              <a:t> </a:t>
            </a:r>
            <a:r>
              <a:rPr lang="en-US" u="sng" dirty="0" smtClean="0">
                <a:hlinkClick r:id="rId2"/>
              </a:rPr>
              <a:t>http</a:t>
            </a:r>
            <a:r>
              <a:rPr lang="en-US" u="sng" dirty="0">
                <a:hlinkClick r:id="rId2"/>
              </a:rPr>
              <a:t>://www.aedbrands.com/resource-center/education/chain-of-survival/</a:t>
            </a:r>
            <a:endParaRPr lang="en-US" dirty="0"/>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2" y="2852936"/>
            <a:ext cx="9144000" cy="344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405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lent">
  <a:themeElements>
    <a:clrScheme name="Mřížk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Talen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alent">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459</TotalTime>
  <Words>1345</Words>
  <Application>Microsoft Office PowerPoint</Application>
  <PresentationFormat>Předvádění na obrazovce (4:3)</PresentationFormat>
  <Paragraphs>329</Paragraphs>
  <Slides>44</Slides>
  <Notes>0</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Talent</vt:lpstr>
      <vt:lpstr>  První pomoc     pro pedagogické      pracovníky</vt:lpstr>
      <vt:lpstr>PRÁVNÍ PROBLEMATIKA</vt:lpstr>
      <vt:lpstr>OSTATNÍ ZÁKONY</vt:lpstr>
      <vt:lpstr>DEFINICE PRVNÍ POMOCI</vt:lpstr>
      <vt:lpstr>DRUHY PRVNÍ POMOCI</vt:lpstr>
      <vt:lpstr>TÍSŇOVÉ TELEFONNÍ LINKY</vt:lpstr>
      <vt:lpstr>KOMUNIKACE S OPERÁTOREM LINKY 155</vt:lpstr>
      <vt:lpstr>VYUŽITÍ VRTULNÍKU</vt:lpstr>
      <vt:lpstr>ŘETĚZEC PŘEŽITÍ dle AHA</vt:lpstr>
      <vt:lpstr>ALGORITMUS ZÁKLADNÍ NEOKLADNÉ RESUSCITACE</vt:lpstr>
      <vt:lpstr>ROZPIS RESUSCITACE</vt:lpstr>
      <vt:lpstr>Prezentace aplikace PowerPoint</vt:lpstr>
      <vt:lpstr>Prezentace aplikace PowerPoint</vt:lpstr>
      <vt:lpstr>KDY UKONČÍME RESUSCITACI?</vt:lpstr>
      <vt:lpstr>HANDS-ONLY CPR</vt:lpstr>
      <vt:lpstr>ZOTAVOVACÍ POLOHA na boku</vt:lpstr>
      <vt:lpstr>ALGORITMUS ZÁKLADNÍ NEOKLADNÉ RESUSCITACE u DĚTÍ</vt:lpstr>
      <vt:lpstr>KRVÁCENÍ</vt:lpstr>
      <vt:lpstr>Druhy KRVÁCENÍ</vt:lpstr>
      <vt:lpstr>Projevy KRVÁCENÍ - TEPENNÉ</vt:lpstr>
      <vt:lpstr>Prezentace aplikace PowerPoint</vt:lpstr>
      <vt:lpstr>KRVÁCENÍ Z PŘIROZENÝCH TĚLNÍCH OTVORŮ</vt:lpstr>
      <vt:lpstr>KRVÁCENÍ Z PŘIROZENÝCH TĚLNÍCH OTVORŮ</vt:lpstr>
      <vt:lpstr>VNITŘNÍ KRVÁCENÍ  – např. břicho</vt:lpstr>
      <vt:lpstr>Prezentace aplikace PowerPoint</vt:lpstr>
      <vt:lpstr>Prezentace aplikace PowerPoint</vt:lpstr>
      <vt:lpstr>Prezentace aplikace PowerPoint</vt:lpstr>
      <vt:lpstr>ŠOK</vt:lpstr>
      <vt:lpstr>ŠOK – první pomoc</vt:lpstr>
      <vt:lpstr>ZLOMENINY – příznaky:</vt:lpstr>
      <vt:lpstr>ZLOMENINY – první pomoc:</vt:lpstr>
      <vt:lpstr>TEPELNÁ PORANĚNÍ ORGANIZMU</vt:lpstr>
      <vt:lpstr> Ad. LOKÁLNÍ - POPÁLENINY</vt:lpstr>
      <vt:lpstr>POPÁLENINY – první pomoc:</vt:lpstr>
      <vt:lpstr>Ad. LOKÁLNÍ - OMRZLINY</vt:lpstr>
      <vt:lpstr>Ad. CELKOVÁ TEPELNÁ PORANĚNÍ</vt:lpstr>
      <vt:lpstr>DALŠÍ PORANĚNÍ</vt:lpstr>
      <vt:lpstr>ANAFYLAXE</vt:lpstr>
      <vt:lpstr>EPILEPTICKÉ STAVY</vt:lpstr>
      <vt:lpstr>DIABETES MELLITUS</vt:lpstr>
      <vt:lpstr>DIABETES MELLITUS - HYPERGLYKÉMIE</vt:lpstr>
      <vt:lpstr>DIABETES MELLITUS - HYPOGLYKÉMIE</vt:lpstr>
      <vt:lpstr>LARYNGITIDA  /  EPIGLOTITIDA</vt:lpstr>
      <vt:lpstr>DALŠÍ ONEMOCNĚNÍ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První pomoc     pro pedagogické      pracovníky</dc:title>
  <dc:creator>admin</dc:creator>
  <cp:lastModifiedBy>Fialova</cp:lastModifiedBy>
  <cp:revision>33</cp:revision>
  <dcterms:created xsi:type="dcterms:W3CDTF">2017-04-17T12:11:46Z</dcterms:created>
  <dcterms:modified xsi:type="dcterms:W3CDTF">2017-04-25T12:52:30Z</dcterms:modified>
</cp:coreProperties>
</file>