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4" r:id="rId4"/>
    <p:sldId id="265" r:id="rId5"/>
    <p:sldId id="262" r:id="rId6"/>
    <p:sldId id="257" r:id="rId7"/>
    <p:sldId id="263" r:id="rId8"/>
    <p:sldId id="267" r:id="rId9"/>
    <p:sldId id="261" r:id="rId10"/>
    <p:sldId id="258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B27CDB5-4392-468A-85D0-A6E7E7104BF8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45E097B-B43F-4B07-9393-75E07B901652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9029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CDB5-4392-468A-85D0-A6E7E7104BF8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097B-B43F-4B07-9393-75E07B9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062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CDB5-4392-468A-85D0-A6E7E7104BF8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097B-B43F-4B07-9393-75E07B9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523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CDB5-4392-468A-85D0-A6E7E7104BF8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097B-B43F-4B07-9393-75E07B9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320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B27CDB5-4392-468A-85D0-A6E7E7104BF8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45E097B-B43F-4B07-9393-75E07B901652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031903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CDB5-4392-468A-85D0-A6E7E7104BF8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097B-B43F-4B07-9393-75E07B9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34943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CDB5-4392-468A-85D0-A6E7E7104BF8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097B-B43F-4B07-9393-75E07B9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4673351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CDB5-4392-468A-85D0-A6E7E7104BF8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097B-B43F-4B07-9393-75E07B9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271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7CDB5-4392-468A-85D0-A6E7E7104BF8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5E097B-B43F-4B07-9393-75E07B9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902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1B27CDB5-4392-468A-85D0-A6E7E7104BF8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E45E097B-B43F-4B07-9393-75E07B90165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800763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1B27CDB5-4392-468A-85D0-A6E7E7104BF8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E45E097B-B43F-4B07-9393-75E07B9016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204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B27CDB5-4392-468A-85D0-A6E7E7104BF8}" type="datetimeFigureOut">
              <a:rPr lang="cs-CZ" smtClean="0"/>
              <a:t>15.03.2019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45E097B-B43F-4B07-9393-75E07B90165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95347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media.cz/Clanky/Farmakoterapie/Soucasny-pohled-na-lecbu-ADHD/6-L-F9.magarticle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85637A-B04E-43CB-A534-BEEEB0C9AA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Možnosti </a:t>
            </a:r>
            <a:r>
              <a:rPr lang="cs-CZ"/>
              <a:t>„léčby“ ADHD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6636E2-BC1D-4C65-8FD5-63A0119D59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742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D60906-CDF8-4054-BA8F-ACAC188FB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D10F0D-51C2-4BAE-AE12-504D5A6A7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            https://www.youtube.com/watch?v=Wi_4Cg34RbA</a:t>
            </a:r>
          </a:p>
        </p:txBody>
      </p:sp>
    </p:spTree>
    <p:extLst>
      <p:ext uri="{BB962C8B-B14F-4D97-AF65-F5344CB8AC3E}">
        <p14:creationId xmlns:p14="http://schemas.microsoft.com/office/powerpoint/2010/main" val="2261497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E17784-9188-42F0-A237-9E5F7A60D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33D1BC-03EF-4527-A87F-620A95FEB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http://www.remedia.cz/Clanky/Farmakoterapie/Soucasny-pohled-na-lecbu-ADHD/6-L-F9.magarticle.aspx</a:t>
            </a:r>
            <a:endParaRPr lang="cs-CZ" dirty="0"/>
          </a:p>
          <a:p>
            <a:r>
              <a:rPr lang="cs-CZ" dirty="0" err="1"/>
              <a:t>Drtílková</a:t>
            </a:r>
            <a:r>
              <a:rPr lang="cs-CZ" dirty="0"/>
              <a:t> I, Hrdlička M, Paclt I. Hyperkinetické poruchy u dětí. In: </a:t>
            </a:r>
            <a:r>
              <a:rPr lang="cs-CZ" dirty="0" err="1"/>
              <a:t>Raboch</a:t>
            </a:r>
            <a:r>
              <a:rPr lang="cs-CZ" dirty="0"/>
              <a:t> J, </a:t>
            </a:r>
            <a:r>
              <a:rPr lang="cs-CZ" dirty="0" err="1"/>
              <a:t>Anders</a:t>
            </a:r>
            <a:r>
              <a:rPr lang="cs-CZ" dirty="0"/>
              <a:t> M, </a:t>
            </a:r>
            <a:r>
              <a:rPr lang="cs-CZ" dirty="0" err="1"/>
              <a:t>Praško</a:t>
            </a:r>
            <a:r>
              <a:rPr lang="cs-CZ" dirty="0"/>
              <a:t> J, Hellerová P (</a:t>
            </a:r>
            <a:r>
              <a:rPr lang="cs-CZ" dirty="0" err="1"/>
              <a:t>eds</a:t>
            </a:r>
            <a:r>
              <a:rPr lang="cs-CZ" dirty="0"/>
              <a:t>). Psychiatrie: Doporučené postupy psychiatrické péče II. 1. vyd. Praha, Psychiatrická společnost ČLS JEP, 2006, s. 141–149.</a:t>
            </a:r>
          </a:p>
          <a:p>
            <a:r>
              <a:rPr lang="cs-CZ" dirty="0"/>
              <a:t>www.adehade.cz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352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2E6472-2110-4E74-9665-3B7A71916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Léky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DF536CA-786C-4D2D-835E-2258E44478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7431" y="1133341"/>
            <a:ext cx="10412569" cy="5486400"/>
          </a:xfrm>
        </p:spPr>
        <p:txBody>
          <a:bodyPr>
            <a:normAutofit fontScale="77500" lnSpcReduction="20000"/>
          </a:bodyPr>
          <a:lstStyle/>
          <a:p>
            <a:r>
              <a:rPr lang="cs-CZ" sz="2600" dirty="0"/>
              <a:t>Úspěšnost léčby 70-90%</a:t>
            </a:r>
          </a:p>
          <a:p>
            <a:r>
              <a:rPr lang="cs-CZ" sz="2600" dirty="0" err="1"/>
              <a:t>Goetz</a:t>
            </a:r>
            <a:r>
              <a:rPr lang="cs-CZ" sz="2600" dirty="0"/>
              <a:t> – léky mezi 5. a 7. rokem </a:t>
            </a:r>
          </a:p>
          <a:p>
            <a:r>
              <a:rPr lang="cs-CZ" sz="2600" dirty="0"/>
              <a:t>Vliv na domácí přípravu do školy – dítě dokáže uplatnit to, co se naučilo</a:t>
            </a:r>
          </a:p>
          <a:p>
            <a:r>
              <a:rPr lang="cs-CZ" sz="2600" dirty="0"/>
              <a:t>Individuální vlivy a dávkování</a:t>
            </a:r>
          </a:p>
          <a:p>
            <a:r>
              <a:rPr lang="cs-CZ" sz="2600" dirty="0"/>
              <a:t>Stimulancia:</a:t>
            </a:r>
          </a:p>
          <a:p>
            <a:r>
              <a:rPr lang="cs-CZ" sz="2600" dirty="0"/>
              <a:t>          </a:t>
            </a:r>
            <a:r>
              <a:rPr lang="cs-CZ" sz="2600" dirty="0" err="1"/>
              <a:t>Ritalin</a:t>
            </a:r>
            <a:r>
              <a:rPr lang="cs-CZ" sz="2600" dirty="0"/>
              <a:t> –nejčastěji od 6 let (3-5 hodin)  x   Concerta (long term </a:t>
            </a:r>
            <a:r>
              <a:rPr lang="cs-CZ" sz="2600" dirty="0" err="1"/>
              <a:t>Ritalin</a:t>
            </a:r>
            <a:r>
              <a:rPr lang="cs-CZ" sz="2600" dirty="0"/>
              <a:t>)–</a:t>
            </a:r>
          </a:p>
          <a:p>
            <a:pPr marL="0" indent="0">
              <a:buNone/>
            </a:pPr>
            <a:r>
              <a:rPr lang="cs-CZ" sz="2600" dirty="0"/>
              <a:t>                                                                     delší doba působnosti (8-12 hod)</a:t>
            </a:r>
          </a:p>
          <a:p>
            <a:pPr marL="0" indent="0">
              <a:buNone/>
            </a:pPr>
            <a:r>
              <a:rPr lang="cs-CZ" sz="2600" dirty="0"/>
              <a:t>              - účinek cca do hodiny od užití</a:t>
            </a:r>
          </a:p>
          <a:p>
            <a:pPr marL="0" indent="0">
              <a:buNone/>
            </a:pPr>
            <a:r>
              <a:rPr lang="cs-CZ" sz="2600" dirty="0"/>
              <a:t>              - léčba stimulancii může zpomalit růst</a:t>
            </a:r>
          </a:p>
          <a:p>
            <a:r>
              <a:rPr lang="cs-CZ" sz="2600" dirty="0"/>
              <a:t>Nestimulační látky:</a:t>
            </a:r>
          </a:p>
          <a:p>
            <a:r>
              <a:rPr lang="cs-CZ" sz="2600" dirty="0"/>
              <a:t>        </a:t>
            </a:r>
            <a:r>
              <a:rPr lang="cs-CZ" sz="2600" dirty="0" err="1"/>
              <a:t>Strattera</a:t>
            </a:r>
            <a:r>
              <a:rPr lang="cs-CZ" sz="2600" dirty="0"/>
              <a:t> – celý den, zlepšuje usínání, nezhoršuje tiky</a:t>
            </a:r>
          </a:p>
          <a:p>
            <a:r>
              <a:rPr lang="cs-CZ" sz="2600" dirty="0"/>
              <a:t>                       - zvyšuje množství noradrenalinu (zvyšuje pozornost, snižuje impulzy)</a:t>
            </a:r>
          </a:p>
          <a:p>
            <a:endParaRPr lang="cs-CZ" sz="2600" dirty="0"/>
          </a:p>
          <a:p>
            <a:r>
              <a:rPr lang="cs-CZ" sz="2600" b="1" dirty="0" err="1"/>
              <a:t>Risperidon</a:t>
            </a:r>
            <a:r>
              <a:rPr lang="cs-CZ" sz="2600" b="1" dirty="0"/>
              <a:t> - </a:t>
            </a:r>
            <a:r>
              <a:rPr lang="cs-CZ" sz="2600" dirty="0"/>
              <a:t>snižuje agresivitu, dráždivost a hyperaktivitu. Jako jediný zástupce své skupiny získal registraci pro léčbu poruch chování u dětí od pěti let.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6618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C0AA6C-BF0D-4D24-AA87-BEDC98BDB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EC2E48-4CE7-49BC-8D52-19E48C4E1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http://www.prolekare.cz/dbpic/jp_35776_t_5-x1000_1600">
            <a:extLst>
              <a:ext uri="{FF2B5EF4-FFF2-40B4-BE49-F238E27FC236}">
                <a16:creationId xmlns:a16="http://schemas.microsoft.com/office/drawing/2014/main" id="{5F7540B2-46C5-48FE-A174-FB553833EC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177" y="1365161"/>
            <a:ext cx="11245659" cy="3593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3200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C913C8-5268-4CA2-8696-5C49FA0CC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tb2.jpg">
            <a:extLst>
              <a:ext uri="{FF2B5EF4-FFF2-40B4-BE49-F238E27FC236}">
                <a16:creationId xmlns:a16="http://schemas.microsoft.com/office/drawing/2014/main" id="{D82FF7EF-2FCD-4178-A670-F33BF5EFE35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68" y="382385"/>
            <a:ext cx="10547797" cy="6301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6185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EDA204-F0F2-4A5C-941D-AB5AA6521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Alternativa a doplnění léčby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AD05D6-88E2-47AE-A217-59B3C3F2C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700011"/>
            <a:ext cx="10178322" cy="4179581"/>
          </a:xfrm>
        </p:spPr>
        <p:txBody>
          <a:bodyPr>
            <a:normAutofit fontScale="77500" lnSpcReduction="20000"/>
          </a:bodyPr>
          <a:lstStyle/>
          <a:p>
            <a:r>
              <a:rPr lang="cs-CZ" sz="2600" dirty="0" err="1"/>
              <a:t>Videotrénink</a:t>
            </a:r>
            <a:r>
              <a:rPr lang="cs-CZ" sz="2600" dirty="0"/>
              <a:t> – nalezení spouštěčů chování</a:t>
            </a:r>
          </a:p>
          <a:p>
            <a:r>
              <a:rPr lang="cs-CZ" sz="2600" dirty="0"/>
              <a:t>Biofeedback – princip zpětné vazby, hra na monitoru a snímání EEG</a:t>
            </a:r>
          </a:p>
          <a:p>
            <a:pPr marL="0" indent="0">
              <a:buNone/>
            </a:pPr>
            <a:r>
              <a:rPr lang="cs-CZ" sz="2600" dirty="0"/>
              <a:t>                     (ovládáno pouze vůlí)</a:t>
            </a:r>
          </a:p>
          <a:p>
            <a:pPr marL="0" indent="0">
              <a:buNone/>
            </a:pPr>
            <a:r>
              <a:rPr lang="cs-CZ" sz="2600" dirty="0"/>
              <a:t>                    - nutno opakovat několik desítek sezení</a:t>
            </a:r>
          </a:p>
          <a:p>
            <a:pPr marL="0" indent="0">
              <a:buNone/>
            </a:pPr>
            <a:r>
              <a:rPr lang="cs-CZ" sz="2600" dirty="0"/>
              <a:t>                   - „sebe-učení mozku pomocí tzv. biologické zpětné vazby“</a:t>
            </a:r>
          </a:p>
          <a:p>
            <a:r>
              <a:rPr lang="cs-CZ" sz="2600" dirty="0"/>
              <a:t>„nácviky“ chování, relaxace (nácvik) , autoregulace chování</a:t>
            </a:r>
          </a:p>
          <a:p>
            <a:r>
              <a:rPr lang="cs-CZ" sz="2600" dirty="0"/>
              <a:t>Autogenní trénink</a:t>
            </a:r>
          </a:p>
          <a:p>
            <a:r>
              <a:rPr lang="cs-CZ" sz="2600" dirty="0"/>
              <a:t>Psychomotorická cvičení</a:t>
            </a:r>
          </a:p>
          <a:p>
            <a:r>
              <a:rPr lang="cs-CZ" sz="2600" dirty="0"/>
              <a:t>Svépomocné skupiny</a:t>
            </a:r>
          </a:p>
          <a:p>
            <a:r>
              <a:rPr lang="cs-CZ" sz="2600" b="1" dirty="0"/>
              <a:t>PSYCHOTERAPIE</a:t>
            </a:r>
            <a:r>
              <a:rPr lang="cs-CZ" sz="2600" dirty="0"/>
              <a:t> – často KBT</a:t>
            </a:r>
          </a:p>
          <a:p>
            <a:r>
              <a:rPr lang="cs-CZ" sz="2600" dirty="0"/>
              <a:t>            - A-B-C – posilovat efektivní</a:t>
            </a:r>
          </a:p>
          <a:p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1640834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B93635-F0D4-474A-8D26-B0EDAE18C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9998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6000" b="1" dirty="0"/>
              <a:t>ADHD a dospělost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68CC0D-7180-430A-9D81-73408D2CB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7457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D1227920-BBF0-4C32-B6E0-2823E21AF486}"/>
              </a:ext>
            </a:extLst>
          </p:cNvPr>
          <p:cNvSpPr/>
          <p:nvPr/>
        </p:nvSpPr>
        <p:spPr>
          <a:xfrm>
            <a:off x="1038895" y="335845"/>
            <a:ext cx="456341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Tabulka 1. Typické příznaky v dětství: </a:t>
            </a:r>
          </a:p>
          <a:p>
            <a:r>
              <a:rPr lang="cs-CZ" b="1" dirty="0"/>
              <a:t>Nepozornost </a:t>
            </a:r>
          </a:p>
          <a:p>
            <a:pPr marL="285750" indent="-285750">
              <a:buFontTx/>
              <a:buChar char="-"/>
            </a:pPr>
            <a:r>
              <a:rPr lang="cs-CZ" dirty="0"/>
              <a:t>obtížně se koncentruje na úkoly - nedokáže udržet pozornost </a:t>
            </a:r>
          </a:p>
          <a:p>
            <a:pPr marL="285750" indent="-285750">
              <a:buFontTx/>
              <a:buChar char="-"/>
            </a:pPr>
            <a:r>
              <a:rPr lang="cs-CZ" dirty="0"/>
              <a:t> zdá se, že neposlouchá </a:t>
            </a:r>
          </a:p>
          <a:p>
            <a:pPr marL="285750" indent="-285750">
              <a:buFontTx/>
              <a:buChar char="-"/>
            </a:pPr>
            <a:r>
              <a:rPr lang="cs-CZ" dirty="0"/>
              <a:t> nedokončuje započaté činnosti</a:t>
            </a:r>
          </a:p>
          <a:p>
            <a:pPr marL="285750" indent="-285750">
              <a:buFontTx/>
              <a:buChar char="-"/>
            </a:pPr>
            <a:r>
              <a:rPr lang="cs-CZ" dirty="0"/>
              <a:t>vyhýbá se úkolům s velkým mentálním úsilím </a:t>
            </a:r>
          </a:p>
          <a:p>
            <a:pPr marL="285750" indent="-285750">
              <a:buFontTx/>
              <a:buChar char="-"/>
            </a:pPr>
            <a:r>
              <a:rPr lang="cs-CZ" dirty="0"/>
              <a:t> je nepořádný </a:t>
            </a:r>
          </a:p>
          <a:p>
            <a:pPr marL="285750" indent="-285750">
              <a:buFontTx/>
              <a:buChar char="-"/>
            </a:pPr>
            <a:r>
              <a:rPr lang="cs-CZ" dirty="0"/>
              <a:t> je roztržitý, ztrácí věci, zapomíná </a:t>
            </a:r>
          </a:p>
          <a:p>
            <a:r>
              <a:rPr lang="cs-CZ" b="1" dirty="0"/>
              <a:t>Hyperaktivita </a:t>
            </a:r>
          </a:p>
          <a:p>
            <a:pPr marL="285750" indent="-285750">
              <a:buFontTx/>
              <a:buChar char="-"/>
            </a:pPr>
            <a:r>
              <a:rPr lang="cs-CZ" dirty="0"/>
              <a:t>neposedný, vrtí se, nevydrží sedět na místě </a:t>
            </a:r>
          </a:p>
          <a:p>
            <a:pPr marL="285750" indent="-285750">
              <a:buFontTx/>
              <a:buChar char="-"/>
            </a:pPr>
            <a:r>
              <a:rPr lang="cs-CZ" dirty="0"/>
              <a:t>Pobíhá</a:t>
            </a:r>
          </a:p>
          <a:p>
            <a:pPr marL="285750" indent="-285750">
              <a:buFontTx/>
              <a:buChar char="-"/>
            </a:pPr>
            <a:r>
              <a:rPr lang="cs-CZ" dirty="0"/>
              <a:t> vyrušuje, je hlučný, obtížně zachovává klid </a:t>
            </a:r>
          </a:p>
          <a:p>
            <a:pPr marL="285750" indent="-285750">
              <a:buFontTx/>
              <a:buChar char="-"/>
            </a:pPr>
            <a:r>
              <a:rPr lang="cs-CZ" dirty="0"/>
              <a:t> pořád je v pohybu</a:t>
            </a:r>
          </a:p>
          <a:p>
            <a:pPr marL="285750" indent="-285750">
              <a:buFontTx/>
              <a:buChar char="-"/>
            </a:pPr>
            <a:r>
              <a:rPr lang="cs-CZ" dirty="0"/>
              <a:t> mnohomluvný</a:t>
            </a:r>
          </a:p>
          <a:p>
            <a:r>
              <a:rPr lang="cs-CZ" dirty="0"/>
              <a:t> </a:t>
            </a:r>
            <a:r>
              <a:rPr lang="cs-CZ" b="1" dirty="0"/>
              <a:t>Impulzivita </a:t>
            </a:r>
          </a:p>
          <a:p>
            <a:pPr marL="285750" indent="-285750">
              <a:buFontTx/>
              <a:buChar char="-"/>
            </a:pPr>
            <a:r>
              <a:rPr lang="cs-CZ" dirty="0"/>
              <a:t>nezadržitelný v řeči </a:t>
            </a:r>
          </a:p>
          <a:p>
            <a:pPr marL="285750" indent="-285750">
              <a:buFontTx/>
              <a:buChar char="-"/>
            </a:pPr>
            <a:r>
              <a:rPr lang="cs-CZ" dirty="0"/>
              <a:t>odpověď vyhrkne bez přemýšlení </a:t>
            </a:r>
          </a:p>
          <a:p>
            <a:pPr marL="285750" indent="-285750">
              <a:buFontTx/>
              <a:buChar char="-"/>
            </a:pPr>
            <a:r>
              <a:rPr lang="cs-CZ" dirty="0"/>
              <a:t> nedokáže čekat </a:t>
            </a:r>
          </a:p>
          <a:p>
            <a:pPr marL="285750" indent="-285750">
              <a:buFontTx/>
              <a:buChar char="-"/>
            </a:pPr>
            <a:r>
              <a:rPr lang="cs-CZ" dirty="0"/>
              <a:t>přerušuje ostatní v činnostech, skáče do řeči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E019C109-9F40-4B4C-97E3-463B358D6143}"/>
              </a:ext>
            </a:extLst>
          </p:cNvPr>
          <p:cNvSpPr/>
          <p:nvPr/>
        </p:nvSpPr>
        <p:spPr>
          <a:xfrm>
            <a:off x="5984383" y="335845"/>
            <a:ext cx="6096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>
                <a:solidFill>
                  <a:srgbClr val="C00000"/>
                </a:solidFill>
              </a:rPr>
              <a:t>Tabulka 2. Typické příznaky v dospělosti (a dospívání) Nepozornost</a:t>
            </a:r>
            <a:r>
              <a:rPr lang="cs-CZ" dirty="0"/>
              <a:t> </a:t>
            </a:r>
          </a:p>
          <a:p>
            <a:pPr marL="285750" indent="-285750">
              <a:buFontTx/>
              <a:buChar char="-"/>
            </a:pPr>
            <a:r>
              <a:rPr lang="cs-CZ" dirty="0"/>
              <a:t>špatné plánování a nakládání s časem </a:t>
            </a:r>
          </a:p>
          <a:p>
            <a:pPr marL="285750" indent="-285750">
              <a:buFontTx/>
              <a:buChar char="-"/>
            </a:pPr>
            <a:r>
              <a:rPr lang="cs-CZ" dirty="0"/>
              <a:t> problémy se započetím a dokončením úkolu, problémy přecházet mezi úkoly </a:t>
            </a:r>
          </a:p>
          <a:p>
            <a:pPr marL="285750" indent="-285750">
              <a:buFontTx/>
              <a:buChar char="-"/>
            </a:pPr>
            <a:r>
              <a:rPr lang="cs-CZ" dirty="0"/>
              <a:t>prokrastinace – odkládání nepříjemných úkolů</a:t>
            </a:r>
          </a:p>
          <a:p>
            <a:pPr marL="285750" indent="-285750">
              <a:buFontTx/>
              <a:buChar char="-"/>
            </a:pPr>
            <a:r>
              <a:rPr lang="cs-CZ" dirty="0"/>
              <a:t> vyhýbání se činnostem vyžadujícím soustředění </a:t>
            </a:r>
            <a:r>
              <a:rPr lang="cs-CZ" b="1" dirty="0">
                <a:solidFill>
                  <a:srgbClr val="C00000"/>
                </a:solidFill>
              </a:rPr>
              <a:t>Hyperaktivita </a:t>
            </a:r>
          </a:p>
          <a:p>
            <a:pPr marL="285750" indent="-285750">
              <a:buFontTx/>
              <a:buChar char="-"/>
            </a:pPr>
            <a:r>
              <a:rPr lang="cs-CZ" dirty="0"/>
              <a:t>nepříjemný vnitřní pocit neklidu, potřeby stále něco konat</a:t>
            </a:r>
          </a:p>
          <a:p>
            <a:pPr marL="285750" indent="-285750">
              <a:buFontTx/>
              <a:buChar char="-"/>
            </a:pPr>
            <a:r>
              <a:rPr lang="cs-CZ" dirty="0"/>
              <a:t>drobné příznaky zevního neklidu, např. poklepávání nohou, rukou </a:t>
            </a:r>
          </a:p>
          <a:p>
            <a:pPr marL="285750" indent="-285750">
              <a:buFontTx/>
              <a:buChar char="-"/>
            </a:pPr>
            <a:r>
              <a:rPr lang="cs-CZ" dirty="0"/>
              <a:t>zapojení do mnohých aktivit, workoholismus </a:t>
            </a:r>
          </a:p>
          <a:p>
            <a:pPr marL="285750" indent="-285750">
              <a:buFontTx/>
              <a:buChar char="-"/>
            </a:pPr>
            <a:r>
              <a:rPr lang="cs-CZ" dirty="0"/>
              <a:t> snadno se nudí a vyhýbají se situacím, kdy „není co dělat“ </a:t>
            </a:r>
            <a:r>
              <a:rPr lang="cs-CZ" b="1" dirty="0">
                <a:solidFill>
                  <a:srgbClr val="C00000"/>
                </a:solidFill>
              </a:rPr>
              <a:t>Impulzivita </a:t>
            </a:r>
          </a:p>
          <a:p>
            <a:pPr marL="285750" indent="-285750">
              <a:buFontTx/>
              <a:buChar char="-"/>
            </a:pPr>
            <a:r>
              <a:rPr lang="cs-CZ" dirty="0"/>
              <a:t> nízká frustrační tolerance </a:t>
            </a:r>
          </a:p>
          <a:p>
            <a:pPr marL="285750" indent="-285750">
              <a:buFontTx/>
              <a:buChar char="-"/>
            </a:pPr>
            <a:r>
              <a:rPr lang="cs-CZ" dirty="0"/>
              <a:t> časté změny zaměstnání, partnerů </a:t>
            </a:r>
          </a:p>
          <a:p>
            <a:pPr marL="285750" indent="-285750">
              <a:buFontTx/>
              <a:buChar char="-"/>
            </a:pPr>
            <a:r>
              <a:rPr lang="cs-CZ" dirty="0"/>
              <a:t>rychlá jízda a pokuty za dopravní přestupky </a:t>
            </a:r>
          </a:p>
          <a:p>
            <a:pPr marL="285750" indent="-285750">
              <a:buFontTx/>
              <a:buChar char="-"/>
            </a:pPr>
            <a:r>
              <a:rPr lang="cs-CZ" dirty="0"/>
              <a:t>rychlá rozhodnutí, netolerance nejistoty </a:t>
            </a:r>
          </a:p>
          <a:p>
            <a:pPr marL="285750" indent="-285750">
              <a:buFontTx/>
              <a:buChar char="-"/>
            </a:pPr>
            <a:r>
              <a:rPr lang="cs-CZ" dirty="0"/>
              <a:t> skákání do řeči</a:t>
            </a:r>
          </a:p>
          <a:p>
            <a:r>
              <a:rPr lang="cs-CZ" dirty="0"/>
              <a:t>Emoční </a:t>
            </a:r>
            <a:r>
              <a:rPr lang="cs-CZ" dirty="0" err="1"/>
              <a:t>dysregulace</a:t>
            </a:r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FE2B1DB6-F3E3-444B-AF85-07BCDF03E0D9}"/>
              </a:ext>
            </a:extLst>
          </p:cNvPr>
          <p:cNvSpPr/>
          <p:nvPr/>
        </p:nvSpPr>
        <p:spPr>
          <a:xfrm>
            <a:off x="5417712" y="6198988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600" dirty="0"/>
              <a:t>ADHD od dětství do dospělosti MUDr. Pavel </a:t>
            </a:r>
            <a:r>
              <a:rPr lang="cs-CZ" sz="1600" dirty="0" err="1"/>
              <a:t>Theiner</a:t>
            </a:r>
            <a:r>
              <a:rPr lang="cs-CZ" sz="1600" dirty="0"/>
              <a:t>, Ph.D. Psychiatrická klinika FN Brno a MU Brno</a:t>
            </a:r>
          </a:p>
        </p:txBody>
      </p:sp>
    </p:spTree>
    <p:extLst>
      <p:ext uri="{BB962C8B-B14F-4D97-AF65-F5344CB8AC3E}">
        <p14:creationId xmlns:p14="http://schemas.microsoft.com/office/powerpoint/2010/main" val="3144118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52D3EB-8C91-4621-8BFC-87F2D02E2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Potíže v dospělosti?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539772-ADCA-4ACB-9010-A4499ED02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problémy soustředit se na </a:t>
            </a:r>
            <a:r>
              <a:rPr lang="cs-CZ" sz="2400" b="1" dirty="0"/>
              <a:t>konverzaci</a:t>
            </a:r>
          </a:p>
          <a:p>
            <a:r>
              <a:rPr lang="cs-CZ" sz="2400" dirty="0"/>
              <a:t> </a:t>
            </a:r>
            <a:r>
              <a:rPr lang="cs-CZ" sz="2400" b="1" dirty="0"/>
              <a:t>ztrácejí </a:t>
            </a:r>
            <a:r>
              <a:rPr lang="cs-CZ" sz="2400" dirty="0"/>
              <a:t>a hledají běžné předměty</a:t>
            </a:r>
          </a:p>
          <a:p>
            <a:r>
              <a:rPr lang="cs-CZ" sz="2400" dirty="0"/>
              <a:t>zapomínají na </a:t>
            </a:r>
            <a:r>
              <a:rPr lang="cs-CZ" sz="2400" b="1" dirty="0"/>
              <a:t>schůzky a termíny</a:t>
            </a:r>
          </a:p>
          <a:p>
            <a:r>
              <a:rPr lang="cs-CZ" sz="2400" dirty="0"/>
              <a:t>často selhávají při </a:t>
            </a:r>
            <a:r>
              <a:rPr lang="cs-CZ" sz="2400" b="1" dirty="0"/>
              <a:t>organizaci práce</a:t>
            </a:r>
            <a:r>
              <a:rPr lang="cs-CZ" sz="2400" dirty="0"/>
              <a:t>, postupují chaoticky, nedokončují úlohy</a:t>
            </a:r>
          </a:p>
          <a:p>
            <a:r>
              <a:rPr lang="cs-CZ" sz="2400" dirty="0"/>
              <a:t>jsou </a:t>
            </a:r>
            <a:r>
              <a:rPr lang="cs-CZ" sz="2400" b="1" dirty="0"/>
              <a:t>impulzivní</a:t>
            </a:r>
            <a:r>
              <a:rPr lang="cs-CZ" sz="2400" dirty="0"/>
              <a:t> - netrpělivost, ukvapená rozhodnutí a nákupy,</a:t>
            </a:r>
          </a:p>
          <a:p>
            <a:r>
              <a:rPr lang="cs-CZ" sz="2400" dirty="0"/>
              <a:t>častěji </a:t>
            </a:r>
            <a:r>
              <a:rPr lang="cs-CZ" sz="2400" b="1" dirty="0"/>
              <a:t>riskují při jízdě</a:t>
            </a:r>
            <a:r>
              <a:rPr lang="cs-CZ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21929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C1DF28-2E83-4006-BCC1-A5D9EF935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9C6CB1-B0AC-4EFA-9CD3-B448431F7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84857"/>
            <a:ext cx="10178322" cy="4694736"/>
          </a:xfrm>
        </p:spPr>
        <p:txBody>
          <a:bodyPr>
            <a:normAutofit/>
          </a:bodyPr>
          <a:lstStyle/>
          <a:p>
            <a:r>
              <a:rPr lang="cs-CZ" sz="2800" dirty="0"/>
              <a:t>Narůstá větší pravděpodobnost užívání drog</a:t>
            </a:r>
          </a:p>
          <a:p>
            <a:r>
              <a:rPr lang="cs-CZ" sz="2800" dirty="0"/>
              <a:t>Kriminalita</a:t>
            </a:r>
          </a:p>
          <a:p>
            <a:r>
              <a:rPr lang="cs-CZ" sz="2800" dirty="0"/>
              <a:t>Volba povolání</a:t>
            </a:r>
          </a:p>
          <a:p>
            <a:r>
              <a:rPr lang="cs-CZ" sz="2800" dirty="0"/>
              <a:t>Nestabilní vztahy</a:t>
            </a:r>
          </a:p>
          <a:p>
            <a:r>
              <a:rPr lang="cs-CZ" sz="2800" dirty="0"/>
              <a:t>Alkoholismus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05541538"/>
      </p:ext>
    </p:extLst>
  </p:cSld>
  <p:clrMapOvr>
    <a:masterClrMapping/>
  </p:clrMapOvr>
</p:sld>
</file>

<file path=ppt/theme/theme1.xml><?xml version="1.0" encoding="utf-8"?>
<a:theme xmlns:a="http://schemas.openxmlformats.org/drawingml/2006/main" name="Odznáček">
  <a:themeElements>
    <a:clrScheme name="Odznáček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Odznáček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dznáček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TM10001106[[fn=Značka]]</Template>
  <TotalTime>135</TotalTime>
  <Words>396</Words>
  <Application>Microsoft Office PowerPoint</Application>
  <PresentationFormat>Širokoúhlá obrazovka</PresentationFormat>
  <Paragraphs>81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Gill Sans MT</vt:lpstr>
      <vt:lpstr>Impact</vt:lpstr>
      <vt:lpstr>Odznáček</vt:lpstr>
      <vt:lpstr>Možnosti „léčby“ ADHD</vt:lpstr>
      <vt:lpstr>Léky </vt:lpstr>
      <vt:lpstr>Prezentace aplikace PowerPoint</vt:lpstr>
      <vt:lpstr>Prezentace aplikace PowerPoint</vt:lpstr>
      <vt:lpstr>Alternativa a doplnění léčby</vt:lpstr>
      <vt:lpstr>ADHD a dospělost</vt:lpstr>
      <vt:lpstr>Prezentace aplikace PowerPoint</vt:lpstr>
      <vt:lpstr>Potíže v dospělosti?</vt:lpstr>
      <vt:lpstr>Prezentace aplikace PowerPoint</vt:lpstr>
      <vt:lpstr>Prezentace aplikace PowerPoint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Možnosti „léčby“</dc:title>
  <dc:creator>Peťa</dc:creator>
  <cp:lastModifiedBy>Petra Segeťová</cp:lastModifiedBy>
  <cp:revision>19</cp:revision>
  <dcterms:created xsi:type="dcterms:W3CDTF">2018-03-09T16:06:29Z</dcterms:created>
  <dcterms:modified xsi:type="dcterms:W3CDTF">2019-03-15T19:10:32Z</dcterms:modified>
</cp:coreProperties>
</file>