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58" r:id="rId6"/>
    <p:sldId id="260" r:id="rId7"/>
    <p:sldId id="264" r:id="rId8"/>
    <p:sldId id="261" r:id="rId9"/>
    <p:sldId id="262" r:id="rId10"/>
    <p:sldId id="267" r:id="rId11"/>
    <p:sldId id="266" r:id="rId12"/>
    <p:sldId id="263" r:id="rId13"/>
    <p:sldId id="268" r:id="rId14"/>
    <p:sldId id="269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28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3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40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5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0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08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5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7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9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48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215E9-18A3-447C-B4C6-FFB01F1C6384}" type="datetimeFigureOut">
              <a:rPr lang="cs-CZ" smtClean="0"/>
              <a:t>21.3.2016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75F5-B8F9-43A3-B3D2-FB4AD8F7D1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29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OYLCy5PVg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xq4QtK3j0Y&amp;ebc=ANyPxKqV59eCf5cA_lWgteyx-WjYTvy7_0mGq7rDCxFDFQ43nCJsPyHt2aguOug9it9_M2_B_FfAfkATLQESn3hRkLK9H0wyOw" TargetMode="External"/><Relationship Id="rId2" Type="http://schemas.openxmlformats.org/officeDocument/2006/relationships/hyperlink" Target="https://www.youtube.com/watch?v=yU-rlInny6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rNIuFrso8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 - přednáška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1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Potřeba být oblíben</a:t>
            </a:r>
          </a:p>
          <a:p>
            <a:pPr marL="0" indent="0">
              <a:buNone/>
            </a:pPr>
            <a:r>
              <a:rPr lang="cs-CZ" dirty="0" smtClean="0"/>
              <a:t>„ nechci vypadat divně“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Potřeba mít </a:t>
            </a:r>
            <a:r>
              <a:rPr lang="cs-CZ" dirty="0" smtClean="0"/>
              <a:t>pravdu</a:t>
            </a:r>
          </a:p>
          <a:p>
            <a:pPr marL="0" indent="0">
              <a:buNone/>
            </a:pPr>
            <a:r>
              <a:rPr lang="cs-CZ" dirty="0" smtClean="0"/>
              <a:t>„ostatní měli pravdu“ </a:t>
            </a:r>
          </a:p>
        </p:txBody>
      </p:sp>
    </p:spTree>
    <p:extLst>
      <p:ext uri="{BB962C8B-B14F-4D97-AF65-F5344CB8AC3E}">
        <p14:creationId xmlns:p14="http://schemas.microsoft.com/office/powerpoint/2010/main" val="117629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 konformitu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800" dirty="0"/>
              <a:t>Velikost skupiny </a:t>
            </a:r>
            <a:r>
              <a:rPr lang="cs-CZ" sz="3800" dirty="0" smtClean="0"/>
              <a:t> </a:t>
            </a:r>
            <a:r>
              <a:rPr lang="cs-CZ" dirty="0" smtClean="0"/>
              <a:t>(do 5 členů)</a:t>
            </a:r>
          </a:p>
          <a:p>
            <a:r>
              <a:rPr lang="cs-CZ" sz="3800" dirty="0" smtClean="0"/>
              <a:t>Složení </a:t>
            </a:r>
            <a:r>
              <a:rPr lang="cs-CZ" sz="3800" dirty="0"/>
              <a:t>skupiny </a:t>
            </a:r>
            <a:r>
              <a:rPr lang="cs-CZ" sz="3300" dirty="0" smtClean="0"/>
              <a:t>(</a:t>
            </a:r>
            <a:r>
              <a:rPr lang="cs-CZ" dirty="0" smtClean="0"/>
              <a:t>vyšší </a:t>
            </a:r>
            <a:r>
              <a:rPr lang="cs-CZ" dirty="0"/>
              <a:t>sociální </a:t>
            </a:r>
            <a:r>
              <a:rPr lang="cs-CZ" dirty="0" smtClean="0"/>
              <a:t>status, odbornost)</a:t>
            </a:r>
          </a:p>
          <a:p>
            <a:r>
              <a:rPr lang="cs-CZ" sz="3800" dirty="0" smtClean="0"/>
              <a:t>Jednomyslnost </a:t>
            </a:r>
            <a:r>
              <a:rPr lang="cs-CZ" sz="3800" dirty="0"/>
              <a:t>skupinového </a:t>
            </a:r>
            <a:r>
              <a:rPr lang="cs-CZ" sz="3800" dirty="0" smtClean="0"/>
              <a:t>souhlasu</a:t>
            </a:r>
          </a:p>
          <a:p>
            <a:r>
              <a:rPr lang="cs-CZ" sz="3800" dirty="0" smtClean="0"/>
              <a:t>Skupinová soudržnost </a:t>
            </a:r>
            <a:r>
              <a:rPr lang="cs-CZ" sz="2800" dirty="0" smtClean="0"/>
              <a:t>(</a:t>
            </a:r>
            <a:r>
              <a:rPr lang="cs-CZ" dirty="0" smtClean="0"/>
              <a:t>jasné vztahy - např. rodina)</a:t>
            </a:r>
            <a:endParaRPr lang="cs-CZ" dirty="0"/>
          </a:p>
          <a:p>
            <a:r>
              <a:rPr lang="cs-CZ" sz="3800" dirty="0" smtClean="0"/>
              <a:t>Veřejný závazek</a:t>
            </a:r>
            <a:endParaRPr lang="cs-CZ" sz="3800" dirty="0"/>
          </a:p>
          <a:p>
            <a:r>
              <a:rPr lang="cs-CZ" sz="3800" dirty="0"/>
              <a:t>Možnost sankcí za nekonformitu</a:t>
            </a:r>
          </a:p>
          <a:p>
            <a:r>
              <a:rPr lang="cs-CZ" sz="3800" dirty="0"/>
              <a:t>Velikost rozporu uvnitř skupiny</a:t>
            </a:r>
          </a:p>
          <a:p>
            <a:r>
              <a:rPr lang="cs-CZ" sz="3800" dirty="0"/>
              <a:t>Obtížnost úkolu</a:t>
            </a:r>
          </a:p>
        </p:txBody>
      </p:sp>
    </p:spTree>
    <p:extLst>
      <p:ext uri="{BB962C8B-B14F-4D97-AF65-F5344CB8AC3E}">
        <p14:creationId xmlns:p14="http://schemas.microsoft.com/office/powerpoint/2010/main" val="15934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Poslušnost vůči autoritě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Stanley</a:t>
            </a:r>
            <a:r>
              <a:rPr lang="cs-CZ" dirty="0" smtClean="0"/>
              <a:t> </a:t>
            </a:r>
            <a:r>
              <a:rPr lang="cs-CZ" dirty="0" err="1" smtClean="0"/>
              <a:t>Milgram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1963</a:t>
            </a:r>
            <a:endParaRPr lang="cs-CZ" dirty="0" smtClean="0"/>
          </a:p>
          <a:p>
            <a:r>
              <a:rPr lang="cs-CZ" dirty="0" err="1" smtClean="0"/>
              <a:t>Yale</a:t>
            </a:r>
            <a:r>
              <a:rPr lang="cs-CZ" dirty="0" smtClean="0"/>
              <a:t> univerzita </a:t>
            </a:r>
          </a:p>
          <a:p>
            <a:r>
              <a:rPr lang="cs-CZ" dirty="0" smtClean="0"/>
              <a:t>Inzerát – 4 dolary </a:t>
            </a:r>
          </a:p>
          <a:p>
            <a:r>
              <a:rPr lang="cs-CZ" dirty="0" err="1" smtClean="0"/>
              <a:t>Experimet</a:t>
            </a:r>
            <a:r>
              <a:rPr lang="cs-CZ" dirty="0" smtClean="0"/>
              <a:t> o učení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8800"/>
            <a:ext cx="2504528" cy="325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54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30 </a:t>
            </a:r>
            <a:r>
              <a:rPr lang="cs-CZ" dirty="0" smtClean="0"/>
              <a:t>tlačítek -15 </a:t>
            </a:r>
            <a:r>
              <a:rPr lang="cs-CZ" dirty="0"/>
              <a:t>V až 450 </a:t>
            </a:r>
            <a:r>
              <a:rPr lang="cs-CZ" dirty="0" smtClean="0"/>
              <a:t>V </a:t>
            </a:r>
          </a:p>
          <a:p>
            <a:r>
              <a:rPr lang="cs-CZ" dirty="0" smtClean="0"/>
              <a:t>15 </a:t>
            </a:r>
            <a:r>
              <a:rPr lang="cs-CZ" dirty="0"/>
              <a:t>V </a:t>
            </a:r>
            <a:r>
              <a:rPr lang="cs-CZ" dirty="0" smtClean="0"/>
              <a:t>„lehký </a:t>
            </a:r>
            <a:r>
              <a:rPr lang="cs-CZ" dirty="0"/>
              <a:t>šok”, </a:t>
            </a:r>
            <a:endParaRPr lang="cs-CZ" dirty="0" smtClean="0"/>
          </a:p>
          <a:p>
            <a:r>
              <a:rPr lang="cs-CZ" dirty="0" smtClean="0"/>
              <a:t>435 </a:t>
            </a:r>
            <a:r>
              <a:rPr lang="cs-CZ" dirty="0"/>
              <a:t>V </a:t>
            </a:r>
            <a:r>
              <a:rPr lang="cs-CZ" dirty="0" smtClean="0"/>
              <a:t>„těžká </a:t>
            </a:r>
            <a:r>
              <a:rPr lang="cs-CZ" dirty="0"/>
              <a:t>rána” </a:t>
            </a:r>
          </a:p>
          <a:p>
            <a:r>
              <a:rPr lang="cs-CZ" dirty="0" smtClean="0"/>
              <a:t>poslední </a:t>
            </a:r>
            <a:r>
              <a:rPr lang="cs-CZ" dirty="0"/>
              <a:t>dvě </a:t>
            </a:r>
            <a:r>
              <a:rPr lang="cs-CZ" dirty="0" smtClean="0"/>
              <a:t>tlačítka -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pouze </a:t>
            </a:r>
            <a:r>
              <a:rPr lang="cs-CZ" dirty="0"/>
              <a:t>křížky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28800"/>
            <a:ext cx="3520896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www.youtube.com/watch?v=xOYLCy5PVgM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4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600" dirty="0"/>
              <a:t>Všichni </a:t>
            </a:r>
            <a:r>
              <a:rPr lang="cs-CZ" sz="4600" dirty="0" smtClean="0"/>
              <a:t>pokračovali </a:t>
            </a:r>
            <a:r>
              <a:rPr lang="cs-CZ" sz="4600" dirty="0"/>
              <a:t>až do 300 V </a:t>
            </a:r>
          </a:p>
          <a:p>
            <a:r>
              <a:rPr lang="cs-CZ" sz="4600" dirty="0" smtClean="0"/>
              <a:t>63 </a:t>
            </a:r>
            <a:r>
              <a:rPr lang="cs-CZ" sz="4600" dirty="0"/>
              <a:t>% </a:t>
            </a:r>
            <a:r>
              <a:rPr lang="cs-CZ" sz="4600" dirty="0" smtClean="0"/>
              <a:t>došlo </a:t>
            </a:r>
            <a:r>
              <a:rPr lang="cs-CZ" sz="4600" dirty="0"/>
              <a:t>až ke konci </a:t>
            </a:r>
            <a:r>
              <a:rPr lang="cs-CZ" sz="4600" dirty="0" smtClean="0"/>
              <a:t>stupnice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žák“ po celou dobu nevydával žádný zvuk (100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při </a:t>
            </a:r>
            <a:r>
              <a:rPr lang="cs-CZ" dirty="0"/>
              <a:t>300V „žák“ bušil na stěnu (65 </a:t>
            </a:r>
            <a:r>
              <a:rPr lang="cs-CZ" dirty="0" smtClean="0"/>
              <a:t>%) </a:t>
            </a:r>
          </a:p>
          <a:p>
            <a:r>
              <a:rPr lang="cs-CZ" dirty="0" smtClean="0"/>
              <a:t>„</a:t>
            </a:r>
            <a:r>
              <a:rPr lang="cs-CZ" dirty="0"/>
              <a:t>žák“ i „učitel“ byli v jedné místnosti (40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pokus </a:t>
            </a:r>
            <a:r>
              <a:rPr lang="cs-CZ" dirty="0"/>
              <a:t>byl prováděn v kanceláři a ne na akademické půdě (48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„</a:t>
            </a:r>
            <a:r>
              <a:rPr lang="cs-CZ" dirty="0"/>
              <a:t>učitel“ drží ruku „oběti“ na elektrodě (30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„</a:t>
            </a:r>
            <a:r>
              <a:rPr lang="cs-CZ" dirty="0"/>
              <a:t>učitel“ dostává příkazy od experimentátora přes telefon (21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experimentátor </a:t>
            </a:r>
            <a:r>
              <a:rPr lang="cs-CZ" dirty="0"/>
              <a:t>je nahrazen běžným občanem (20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experimentu </a:t>
            </a:r>
            <a:r>
              <a:rPr lang="cs-CZ" dirty="0"/>
              <a:t>se účastní pouze ženy (65 </a:t>
            </a:r>
            <a:r>
              <a:rPr lang="cs-CZ" dirty="0" smtClean="0"/>
              <a:t>%)</a:t>
            </a:r>
          </a:p>
          <a:p>
            <a:r>
              <a:rPr lang="cs-CZ" dirty="0" smtClean="0"/>
              <a:t>při </a:t>
            </a:r>
            <a:r>
              <a:rPr lang="cs-CZ" dirty="0"/>
              <a:t>experimentu jsou přítomni dva vědci a jeden z nich se při 150 V vzbouří (10 %).</a:t>
            </a:r>
          </a:p>
        </p:txBody>
      </p:sp>
    </p:spTree>
    <p:extLst>
      <p:ext uri="{BB962C8B-B14F-4D97-AF65-F5344CB8AC3E}">
        <p14:creationId xmlns:p14="http://schemas.microsoft.com/office/powerpoint/2010/main" val="278991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Co to znamená pro moji pedagogickou praxi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6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www.youtube.com/watch?v=yU-rlInny6Q</a:t>
            </a:r>
            <a:r>
              <a:rPr lang="cs-CZ" dirty="0" smtClean="0"/>
              <a:t> </a:t>
            </a:r>
            <a:r>
              <a:rPr lang="nn-NO" dirty="0"/>
              <a:t>– Milgram original</a:t>
            </a:r>
          </a:p>
          <a:p>
            <a:r>
              <a:rPr lang="nn-NO" dirty="0">
                <a:hlinkClick r:id="rId3"/>
              </a:rPr>
              <a:t>https://</a:t>
            </a:r>
            <a:r>
              <a:rPr lang="nn-NO" dirty="0" smtClean="0">
                <a:hlinkClick r:id="rId3"/>
              </a:rPr>
              <a:t>www.youtube.com/watch?v=Xxq4QtK3j0Y&amp;ebc=ANyPxKqV59eCf5cA_lWgteyx-WjYTvy7_0mGq7rDCxFDFQ43nCJsPyHt2aguOug9it9_M2_B_FfAfkATLQESn3hRkLK9H0wyOw</a:t>
            </a:r>
            <a:r>
              <a:rPr lang="nn-NO" dirty="0" smtClean="0"/>
              <a:t> </a:t>
            </a:r>
            <a:r>
              <a:rPr lang="nn-NO" dirty="0"/>
              <a:t>Milgram </a:t>
            </a:r>
            <a:r>
              <a:rPr lang="nn-NO" dirty="0" smtClean="0"/>
              <a:t>replikace</a:t>
            </a:r>
            <a:endParaRPr lang="cs-CZ" dirty="0" smtClean="0"/>
          </a:p>
          <a:p>
            <a:r>
              <a:rPr lang="nn-NO" dirty="0">
                <a:hlinkClick r:id="rId4"/>
              </a:rPr>
              <a:t>https://</a:t>
            </a:r>
            <a:r>
              <a:rPr lang="nn-NO" dirty="0" smtClean="0">
                <a:hlinkClick r:id="rId4"/>
              </a:rPr>
              <a:t>www.youtube.com/watch?v=TrNIuFrso8I</a:t>
            </a:r>
            <a:r>
              <a:rPr lang="cs-CZ" dirty="0" smtClean="0"/>
              <a:t> - konformita</a:t>
            </a:r>
            <a:endParaRPr lang="nn-NO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8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Konformita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dirty="0" smtClean="0"/>
          </a:p>
          <a:p>
            <a:pPr marL="0" indent="0" algn="ctr">
              <a:buNone/>
            </a:pPr>
            <a:r>
              <a:rPr lang="cs-CZ" sz="5400" dirty="0" smtClean="0"/>
              <a:t>Co to je ?  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3099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/>
              <a:t>přizpůsobení se převažujícím či dominantním názorům, požadavkům, normám skupiny či společnosti, v níž člověk žije, a potlačení projevů vlastních</a:t>
            </a:r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4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x nevýhody 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0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Muzafer</a:t>
            </a:r>
            <a:r>
              <a:rPr lang="cs-CZ" dirty="0"/>
              <a:t> </a:t>
            </a:r>
            <a:r>
              <a:rPr lang="cs-CZ" dirty="0" err="1"/>
              <a:t>Sherif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Studie fungování skupiny </a:t>
            </a:r>
          </a:p>
          <a:p>
            <a:r>
              <a:rPr lang="cs-CZ" sz="2400" dirty="0" smtClean="0"/>
              <a:t>Konformita </a:t>
            </a:r>
          </a:p>
          <a:p>
            <a:pPr marL="0" indent="0">
              <a:buNone/>
            </a:pPr>
            <a:r>
              <a:rPr lang="cs-CZ" sz="2400" dirty="0" smtClean="0"/>
              <a:t>     - autokinetický efekt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- 2 – 6 palců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- diskuze ve 2 → 4 palce 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720"/>
            <a:ext cx="1724025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56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Solomon</a:t>
            </a:r>
            <a:r>
              <a:rPr lang="cs-CZ" dirty="0" smtClean="0"/>
              <a:t> </a:t>
            </a:r>
            <a:r>
              <a:rPr lang="cs-CZ" dirty="0" err="1" smtClean="0"/>
              <a:t>Asch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50 </a:t>
            </a:r>
            <a:r>
              <a:rPr lang="cs-CZ" dirty="0" smtClean="0"/>
              <a:t>léta 20 </a:t>
            </a:r>
            <a:r>
              <a:rPr lang="cs-CZ" dirty="0" smtClean="0"/>
              <a:t>století</a:t>
            </a:r>
          </a:p>
          <a:p>
            <a:pPr>
              <a:buFontTx/>
              <a:buChar char="-"/>
            </a:pPr>
            <a:r>
              <a:rPr lang="cs-CZ" dirty="0" smtClean="0"/>
              <a:t>Dojmy, získávání prestiže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e skupině, konformita </a:t>
            </a:r>
          </a:p>
          <a:p>
            <a:pPr marL="0" indent="0">
              <a:buNone/>
            </a:pPr>
            <a:r>
              <a:rPr lang="cs-CZ" dirty="0" smtClean="0"/>
              <a:t>- Polsko – americký psycholog</a:t>
            </a:r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600" y="1772816"/>
            <a:ext cx="207101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61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7443744" cy="434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84784"/>
            <a:ext cx="5040560" cy="412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2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75% </a:t>
            </a:r>
            <a:r>
              <a:rPr lang="cs-CZ" dirty="0" smtClean="0"/>
              <a:t>účastníků alespoň jednou podalo špatnou odpověď  (</a:t>
            </a:r>
            <a:r>
              <a:rPr lang="pl-PL" dirty="0" smtClean="0"/>
              <a:t>28 </a:t>
            </a:r>
            <a:r>
              <a:rPr lang="pl-PL" dirty="0"/>
              <a:t>% 8 a více </a:t>
            </a:r>
            <a:r>
              <a:rPr lang="pl-PL" dirty="0" smtClean="0"/>
              <a:t>chyb z 12)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en-US" dirty="0" smtClean="0"/>
              <a:t>25</a:t>
            </a:r>
            <a:r>
              <a:rPr lang="en-US" dirty="0"/>
              <a:t>% </a:t>
            </a:r>
            <a:r>
              <a:rPr lang="cs-CZ" dirty="0" smtClean="0"/>
              <a:t>účastníků se nenechalo ovlivnit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kontrolní skupině méně než 1 %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11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380</Words>
  <Application>Microsoft Office PowerPoint</Application>
  <PresentationFormat>Předvádění na obrazovce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Sociální psychologie - přednáška  5</vt:lpstr>
      <vt:lpstr>Konformita</vt:lpstr>
      <vt:lpstr>Definice </vt:lpstr>
      <vt:lpstr>Výhody x nevýhody ? </vt:lpstr>
      <vt:lpstr>Muzafer Sherif</vt:lpstr>
      <vt:lpstr>Solomon Asch </vt:lpstr>
      <vt:lpstr>Prezentace aplikace PowerPoint</vt:lpstr>
      <vt:lpstr>Prezentace aplikace PowerPoint</vt:lpstr>
      <vt:lpstr>Výsledky</vt:lpstr>
      <vt:lpstr>Proč? </vt:lpstr>
      <vt:lpstr>Faktory ovlivňují konformitu</vt:lpstr>
      <vt:lpstr>Poslušnost vůči autoritě</vt:lpstr>
      <vt:lpstr>Prezentace aplikace PowerPoint</vt:lpstr>
      <vt:lpstr>Video </vt:lpstr>
      <vt:lpstr>Výsledky </vt:lpstr>
      <vt:lpstr>Domácí cvičení</vt:lpstr>
      <vt:lpstr>Rozšiřující 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- přednáška 3</dc:title>
  <dc:creator>uzivatel</dc:creator>
  <cp:lastModifiedBy>uzivatel</cp:lastModifiedBy>
  <cp:revision>11</cp:revision>
  <dcterms:created xsi:type="dcterms:W3CDTF">2016-03-07T05:06:43Z</dcterms:created>
  <dcterms:modified xsi:type="dcterms:W3CDTF">2016-03-21T05:35:55Z</dcterms:modified>
</cp:coreProperties>
</file>