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7" r:id="rId9"/>
    <p:sldId id="262" r:id="rId10"/>
    <p:sldId id="264" r:id="rId11"/>
    <p:sldId id="268" r:id="rId12"/>
    <p:sldId id="265" r:id="rId13"/>
    <p:sldId id="266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EC9743-5A23-4A06-9764-B7D8AACD73C0}" type="datetimeFigureOut">
              <a:rPr lang="cs-CZ" smtClean="0"/>
              <a:pPr/>
              <a:t>13.12.2018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122252-B746-4727-96A9-A45C915123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z/url?sa=i&amp;rct=j&amp;q=&amp;esrc=s&amp;source=images&amp;cd=&amp;cad=rja&amp;uact=8&amp;ved=2ahUKEwj07Kq-u8LdAhVKI1AKHWAVCMcQjRx6BAgBEAU&amp;url=http://www.billancpartners.cz/outsourcing&amp;psig=AOvVaw3IhQhxP8S2-0aCtA3ceo7f&amp;ust=153728830543254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z/url?sa=i&amp;rct=j&amp;q=&amp;esrc=s&amp;source=images&amp;cd=&amp;cad=rja&amp;uact=8&amp;ved=2ahUKEwiS_OLkusLdAhXSUlAKHQLWDlkQjRx6BAgBEAU&amp;url=https://www.expres.cz/google-nefunguje-0ed-/viral.aspx?c=A161122_202529_dx-viral_khor&amp;psig=AOvVaw0W9xPxYHwj2Gui6MFxZToL&amp;ust=153728810229908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Školský a školní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tento předmět důležitý?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Administrativní zátěž</a:t>
            </a:r>
          </a:p>
          <a:p>
            <a:r>
              <a:rPr lang="cs-CZ" dirty="0"/>
              <a:t>Problémové situace</a:t>
            </a:r>
          </a:p>
          <a:p>
            <a:r>
              <a:rPr lang="cs-CZ" dirty="0"/>
              <a:t>Spory s rodiči</a:t>
            </a:r>
          </a:p>
          <a:p>
            <a:r>
              <a:rPr lang="cs-CZ" dirty="0" err="1"/>
              <a:t>Legitimizace</a:t>
            </a:r>
            <a:r>
              <a:rPr lang="cs-CZ" dirty="0"/>
              <a:t> postupů</a:t>
            </a:r>
          </a:p>
          <a:p>
            <a:r>
              <a:rPr lang="cs-CZ" dirty="0"/>
              <a:t>Strategické uvažování</a:t>
            </a:r>
          </a:p>
          <a:p>
            <a:endParaRPr lang="cs-CZ" dirty="0"/>
          </a:p>
          <a:p>
            <a:r>
              <a:rPr lang="cs-CZ" sz="2400" dirty="0"/>
              <a:t>Není nutné znát veškerou legislativu, ale umět najít, co potřebuji!</a:t>
            </a:r>
          </a:p>
          <a:p>
            <a:r>
              <a:rPr lang="cs-CZ" sz="2400" dirty="0"/>
              <a:t>Časté změny legislativy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4581128"/>
            <a:ext cx="68210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tento předmět důležitý?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/>
              <a:t>Dobrý den,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mám 45 let praxe ve středním školství, z toho 28 let ve funkci zástupce</a:t>
            </a:r>
          </a:p>
          <a:p>
            <a:pPr>
              <a:buNone/>
            </a:pPr>
            <a:r>
              <a:rPr lang="cs-CZ" dirty="0"/>
              <a:t>ředitele.  (je mi 68 let)</a:t>
            </a:r>
          </a:p>
          <a:p>
            <a:pPr>
              <a:buNone/>
            </a:pPr>
            <a:r>
              <a:rPr lang="cs-CZ" dirty="0"/>
              <a:t>Mohu s jistotou tvrdit, že absolventi pedagogických škol jsou na výuku své</a:t>
            </a:r>
          </a:p>
          <a:p>
            <a:pPr>
              <a:buNone/>
            </a:pPr>
            <a:r>
              <a:rPr lang="cs-CZ" dirty="0"/>
              <a:t>aprobace většinou dobře připraveni.</a:t>
            </a:r>
          </a:p>
          <a:p>
            <a:pPr>
              <a:buNone/>
            </a:pPr>
            <a:r>
              <a:rPr lang="cs-CZ" dirty="0"/>
              <a:t>O praktickém chodu školy a z toho vyplývajících požadavků neví mnoho:</a:t>
            </a:r>
          </a:p>
          <a:p>
            <a:pPr>
              <a:buNone/>
            </a:pPr>
            <a:r>
              <a:rPr lang="cs-CZ" dirty="0"/>
              <a:t>1. Zapsat do třídní knihy, většinou neví, o co jde.</a:t>
            </a:r>
          </a:p>
          <a:p>
            <a:pPr>
              <a:buNone/>
            </a:pPr>
            <a:r>
              <a:rPr lang="cs-CZ" dirty="0"/>
              <a:t>2. Vést katalogy žáků tříd, předepsanou a kontrolovanou administrativu.</a:t>
            </a:r>
          </a:p>
          <a:p>
            <a:pPr>
              <a:buNone/>
            </a:pPr>
            <a:r>
              <a:rPr lang="cs-CZ" dirty="0"/>
              <a:t>Hrůza!!!!</a:t>
            </a:r>
          </a:p>
          <a:p>
            <a:pPr>
              <a:buNone/>
            </a:pPr>
            <a:r>
              <a:rPr lang="cs-CZ" dirty="0"/>
              <a:t>3. Vzdělání s oblasti školní legislativy.  Hrůza!!!!</a:t>
            </a:r>
          </a:p>
          <a:p>
            <a:pPr>
              <a:buNone/>
            </a:pPr>
            <a:r>
              <a:rPr lang="cs-CZ" dirty="0"/>
              <a:t>4. Právní odpovědnost a základní právní informace pro </a:t>
            </a:r>
            <a:r>
              <a:rPr lang="cs-CZ"/>
              <a:t>práci učitele.  </a:t>
            </a:r>
            <a:r>
              <a:rPr lang="cs-CZ" dirty="0"/>
              <a:t>Hrůza!!!!</a:t>
            </a:r>
          </a:p>
          <a:p>
            <a:pPr>
              <a:buNone/>
            </a:pPr>
            <a:r>
              <a:rPr lang="cs-CZ" dirty="0"/>
              <a:t>5. Učitelé odborných předmětů (myslím odborné technické předměty), inženýři</a:t>
            </a:r>
          </a:p>
          <a:p>
            <a:pPr>
              <a:buNone/>
            </a:pPr>
            <a:r>
              <a:rPr lang="cs-CZ" dirty="0"/>
              <a:t>s praxe, kteří nikdy neučili jsou na tom většinou lépe a rychleji se vše naučí a</a:t>
            </a:r>
          </a:p>
          <a:p>
            <a:pPr>
              <a:buNone/>
            </a:pPr>
            <a:r>
              <a:rPr lang="cs-CZ" dirty="0"/>
              <a:t>pochopí.</a:t>
            </a:r>
          </a:p>
          <a:p>
            <a:pPr>
              <a:buNone/>
            </a:pPr>
            <a:r>
              <a:rPr lang="cs-CZ" dirty="0"/>
              <a:t>První rok neučím a jsem plně v důchodu, snad se popsaná situace zlepší, zatím</a:t>
            </a:r>
          </a:p>
          <a:p>
            <a:pPr>
              <a:buNone/>
            </a:pPr>
            <a:r>
              <a:rPr lang="cs-CZ" dirty="0"/>
              <a:t>jsem to nepoznal.</a:t>
            </a:r>
          </a:p>
          <a:p>
            <a:pPr>
              <a:buNone/>
            </a:pPr>
            <a:r>
              <a:rPr lang="cs-CZ" dirty="0"/>
              <a:t>Přeji Vám mnoho úspěchů.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 pozdravem</a:t>
            </a:r>
          </a:p>
          <a:p>
            <a:pPr>
              <a:buNone/>
            </a:pPr>
            <a:r>
              <a:rPr lang="cs-CZ" dirty="0"/>
              <a:t>I.B.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Kvíz - legislativa škol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cs-CZ" sz="4900" b="1" dirty="0"/>
              <a:t>1. Podpůrná opatření mají 4 stupně. </a:t>
            </a:r>
          </a:p>
          <a:p>
            <a:pPr marL="514350" indent="-514350">
              <a:buNone/>
            </a:pPr>
            <a:r>
              <a:rPr lang="cs-CZ" sz="4900" dirty="0"/>
              <a:t>NE (Vyhláška o vzdělávání žáků se speciálními vzdělávacími potřebami a žáků nadaných - 27/16)</a:t>
            </a:r>
          </a:p>
          <a:p>
            <a:pPr marL="514350" indent="-514350">
              <a:buNone/>
            </a:pPr>
            <a:r>
              <a:rPr lang="cs-CZ" sz="4900" b="1" dirty="0"/>
              <a:t>2. Strategický dokument pro vzdělávání je Bílá kniha.</a:t>
            </a:r>
          </a:p>
          <a:p>
            <a:pPr marL="514350" indent="-514350">
              <a:buNone/>
            </a:pPr>
            <a:r>
              <a:rPr lang="cs-CZ" sz="4900" dirty="0"/>
              <a:t>NE (web MŠMT)</a:t>
            </a:r>
          </a:p>
          <a:p>
            <a:pPr marL="514350" indent="-514350">
              <a:buNone/>
            </a:pPr>
            <a:r>
              <a:rPr lang="cs-CZ" sz="4900" b="1" dirty="0"/>
              <a:t>3. Podpůrná opatření hradí rodiče a škola podle domluvy.</a:t>
            </a:r>
          </a:p>
          <a:p>
            <a:pPr marL="514350" indent="-514350">
              <a:buNone/>
            </a:pPr>
            <a:r>
              <a:rPr lang="cs-CZ" sz="4900" dirty="0"/>
              <a:t>NE (Vyhláška 27/16)</a:t>
            </a:r>
          </a:p>
          <a:p>
            <a:pPr marL="514350" lvl="0" indent="-514350">
              <a:buNone/>
            </a:pPr>
            <a:r>
              <a:rPr lang="cs-CZ" sz="4900" b="1" dirty="0"/>
              <a:t>4. Podpůrná opatření 1.a 2.stupně uplatňuje škola i bez doporučení ŠPZ.</a:t>
            </a:r>
          </a:p>
          <a:p>
            <a:pPr marL="514350" indent="-514350">
              <a:buNone/>
            </a:pPr>
            <a:r>
              <a:rPr lang="cs-CZ" sz="4900" dirty="0"/>
              <a:t>NE (Vyhláška 27/16)</a:t>
            </a:r>
          </a:p>
          <a:p>
            <a:pPr marL="514350" lvl="0" indent="-514350">
              <a:buNone/>
            </a:pPr>
            <a:r>
              <a:rPr lang="cs-CZ" sz="4900" b="1" dirty="0"/>
              <a:t>5. Před uplatňováním podpůrných opatření 2.-  5.stupně je třeba informovaný souhlas zákonných zástupců, případně zletilého žáka.</a:t>
            </a:r>
          </a:p>
          <a:p>
            <a:pPr marL="514350" indent="-514350">
              <a:buNone/>
            </a:pPr>
            <a:r>
              <a:rPr lang="cs-CZ" sz="4900" dirty="0"/>
              <a:t>ANO (Vyhláška 27/16)</a:t>
            </a:r>
          </a:p>
          <a:p>
            <a:pPr marL="514350" indent="-514350">
              <a:buNone/>
            </a:pPr>
            <a:r>
              <a:rPr lang="cs-CZ" sz="4900" b="1" dirty="0"/>
              <a:t>6. Speciálně pedagogickou péči musí zajišťovat pouze škola, kam žák dochází.</a:t>
            </a:r>
          </a:p>
          <a:p>
            <a:pPr marL="514350" indent="-514350">
              <a:buNone/>
            </a:pPr>
            <a:r>
              <a:rPr lang="cs-CZ" sz="4900" dirty="0"/>
              <a:t>NE (Vyhláška 27/16)</a:t>
            </a:r>
          </a:p>
          <a:p>
            <a:pPr marL="514350" lvl="0" indent="-514350">
              <a:buNone/>
            </a:pPr>
            <a:r>
              <a:rPr lang="cs-CZ" sz="4900" b="1" dirty="0"/>
              <a:t>7. PLPP se vytváří pro žáka na 1. stupni podpory.</a:t>
            </a:r>
          </a:p>
          <a:p>
            <a:pPr marL="514350" indent="-514350">
              <a:buNone/>
            </a:pPr>
            <a:r>
              <a:rPr lang="cs-CZ" sz="4900" dirty="0"/>
              <a:t>ANO (Vyhláška 27/16)</a:t>
            </a:r>
          </a:p>
          <a:p>
            <a:pPr marL="514350" lvl="0" indent="-514350">
              <a:buNone/>
            </a:pPr>
            <a:r>
              <a:rPr lang="cs-CZ" sz="4900" b="1" dirty="0"/>
              <a:t>8. Pro uplatnění PLPP není třeba písemný informovaný souhlas ZZ nebo zletilého žáka.</a:t>
            </a:r>
          </a:p>
          <a:p>
            <a:pPr marL="514350" indent="-514350">
              <a:buNone/>
            </a:pPr>
            <a:r>
              <a:rPr lang="cs-CZ" sz="4900" dirty="0"/>
              <a:t>ANO (Vyhláška 27/16)</a:t>
            </a:r>
          </a:p>
          <a:p>
            <a:pPr marL="514350" lvl="0" indent="-514350">
              <a:buNone/>
            </a:pPr>
            <a:r>
              <a:rPr lang="cs-CZ" sz="4900" b="1" dirty="0"/>
              <a:t>9. O revizi zprávy ŠPZ může požádat škola.</a:t>
            </a:r>
          </a:p>
          <a:p>
            <a:pPr marL="514350" lvl="0" indent="-514350">
              <a:buNone/>
            </a:pPr>
            <a:r>
              <a:rPr lang="cs-CZ" sz="4900" dirty="0"/>
              <a:t>ANO (Školský zákon)</a:t>
            </a:r>
          </a:p>
          <a:p>
            <a:pPr marL="514350" lvl="0" indent="-514350">
              <a:buNone/>
            </a:pPr>
            <a:r>
              <a:rPr lang="cs-CZ" sz="4900" dirty="0"/>
              <a:t>1</a:t>
            </a:r>
            <a:r>
              <a:rPr lang="cs-CZ" sz="4900" b="1" dirty="0"/>
              <a:t>0. IVP vytváří škola na žádost rodičů, může být podpořeno doporučením ŠPZ.</a:t>
            </a:r>
          </a:p>
          <a:p>
            <a:pPr marL="514350" indent="-514350">
              <a:buNone/>
            </a:pPr>
            <a:r>
              <a:rPr lang="cs-CZ" sz="4900" dirty="0"/>
              <a:t>NE (Školský zákon)</a:t>
            </a:r>
          </a:p>
          <a:p>
            <a:pPr marL="514350" lvl="0" indent="-514350">
              <a:buNone/>
            </a:pPr>
            <a:r>
              <a:rPr lang="cs-CZ" sz="4900" b="1" dirty="0"/>
              <a:t>11. Doporučení podpůrných opatření může vydat i klinický psycholog.</a:t>
            </a:r>
          </a:p>
          <a:p>
            <a:pPr marL="514350" indent="-514350">
              <a:buNone/>
            </a:pPr>
            <a:r>
              <a:rPr lang="cs-CZ" sz="4900" dirty="0"/>
              <a:t>NE (Školský zákon)</a:t>
            </a:r>
          </a:p>
          <a:p>
            <a:pPr marL="514350" lvl="0" indent="-514350">
              <a:buNone/>
            </a:pPr>
            <a:r>
              <a:rPr lang="cs-CZ" sz="4900" b="1" dirty="0"/>
              <a:t>12. Jedním z podpůrných opatření může být i tlumočník českého znakového jazyka.</a:t>
            </a:r>
          </a:p>
          <a:p>
            <a:pPr marL="514350" indent="-514350">
              <a:buNone/>
            </a:pPr>
            <a:r>
              <a:rPr lang="cs-CZ" sz="4900" dirty="0"/>
              <a:t>ANO (Vyhláška 27/16)</a:t>
            </a:r>
          </a:p>
          <a:p>
            <a:pPr marL="514350" lvl="0" indent="-514350">
              <a:buNone/>
            </a:pPr>
            <a:r>
              <a:rPr lang="cs-CZ" sz="4900" b="1" dirty="0"/>
              <a:t>13. Školní matrika  obsahuje údaje o znevýhodnění dítěte, žáka nebo studenta uvedeném v § 16.</a:t>
            </a:r>
          </a:p>
          <a:p>
            <a:pPr marL="514350" indent="-514350">
              <a:buNone/>
            </a:pPr>
            <a:r>
              <a:rPr lang="cs-CZ" sz="4900" dirty="0"/>
              <a:t>ANO (Školský zákon)</a:t>
            </a:r>
          </a:p>
          <a:p>
            <a:pPr marL="514350" lvl="0" indent="-514350">
              <a:buNone/>
            </a:pPr>
            <a:endParaRPr lang="cs-CZ" sz="49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cs-CZ" sz="2100" b="1" dirty="0"/>
              <a:t>14. Nejvyšší počet žáků ve třídě je 30.</a:t>
            </a:r>
          </a:p>
          <a:p>
            <a:pPr marL="514350" indent="-514350">
              <a:buNone/>
            </a:pPr>
            <a:r>
              <a:rPr lang="cs-CZ" sz="2100" dirty="0"/>
              <a:t>ANO (Vyhláška o základním vzdělávání a některých náležitostech plnění povinné školní docházky - 48/2005)</a:t>
            </a:r>
          </a:p>
          <a:p>
            <a:pPr marL="514350" lvl="0" indent="-514350">
              <a:buNone/>
            </a:pPr>
            <a:r>
              <a:rPr lang="cs-CZ" sz="2200" b="1" dirty="0"/>
              <a:t>15. V období školního vyučování může ředitel školy ze závažných důvodů, zejména organizačních a technických, vyhlásit pro žáky nejvýše 6 volných dnů ve školním roce.</a:t>
            </a:r>
          </a:p>
          <a:p>
            <a:pPr marL="514350" lvl="0" indent="-514350">
              <a:buNone/>
            </a:pPr>
            <a:r>
              <a:rPr lang="cs-CZ" sz="2200" dirty="0"/>
              <a:t>NE (Školský zákon)</a:t>
            </a:r>
          </a:p>
          <a:p>
            <a:pPr marL="514350" lvl="0" indent="-514350">
              <a:buNone/>
            </a:pPr>
            <a:r>
              <a:rPr lang="cs-CZ" sz="2200" b="1" dirty="0"/>
              <a:t>16. Při akcích konaných mimo místo, kde škola uskutečňuje vzdělávání, nesmí na jednu osobu zajišťující bezpečnost a ochranu zdraví žáků připadnout více než 25 žáků.</a:t>
            </a:r>
          </a:p>
          <a:p>
            <a:pPr marL="514350" indent="-514350">
              <a:buNone/>
            </a:pPr>
            <a:r>
              <a:rPr lang="cs-CZ" sz="2200" dirty="0"/>
              <a:t>ANO (Vyhláška 48/2005)</a:t>
            </a:r>
          </a:p>
          <a:p>
            <a:pPr marL="514350" lvl="0" indent="-514350">
              <a:buNone/>
            </a:pPr>
            <a:r>
              <a:rPr lang="cs-CZ" sz="2200" b="1" dirty="0"/>
              <a:t>17. Akci mimo školu oznámí škola rodičům nejpozději dva dny před konáním.</a:t>
            </a:r>
          </a:p>
          <a:p>
            <a:pPr marL="514350" indent="-514350">
              <a:buNone/>
            </a:pPr>
            <a:r>
              <a:rPr lang="cs-CZ" sz="2200" dirty="0"/>
              <a:t>NE (Vyhláška 48/2005)</a:t>
            </a:r>
          </a:p>
          <a:p>
            <a:pPr marL="514350" lvl="0" indent="-514350">
              <a:buNone/>
            </a:pPr>
            <a:r>
              <a:rPr lang="cs-CZ" sz="2200" b="1" dirty="0"/>
              <a:t>18. Škola se rozhodne, jaký bude její vyučovací jazyk a oznámí tuto skutečnost zřizovateli.</a:t>
            </a:r>
          </a:p>
          <a:p>
            <a:pPr marL="514350" indent="-514350">
              <a:buNone/>
            </a:pPr>
            <a:r>
              <a:rPr lang="cs-CZ" sz="2200" dirty="0"/>
              <a:t>NE (Školský zákon)</a:t>
            </a:r>
          </a:p>
          <a:p>
            <a:pPr marL="514350" lvl="0" indent="-514350">
              <a:buNone/>
            </a:pPr>
            <a:r>
              <a:rPr lang="cs-CZ" sz="2200" b="1" dirty="0"/>
              <a:t>19. V knize úrazů se neuvádí s ohledem na GDPR jméno dítěte, je evidováno pouze pořadové číslo.</a:t>
            </a:r>
          </a:p>
          <a:p>
            <a:pPr marL="514350" lvl="0" indent="-514350">
              <a:buNone/>
            </a:pPr>
            <a:r>
              <a:rPr lang="cs-CZ" sz="2200" dirty="0"/>
              <a:t>NE (Vyhláška </a:t>
            </a:r>
            <a:r>
              <a:rPr lang="pt-BR" sz="2200" dirty="0"/>
              <a:t>o evidenci úrazů dětí, žáků a studentů</a:t>
            </a:r>
            <a:r>
              <a:rPr lang="cs-CZ" sz="2200" dirty="0"/>
              <a:t> – 64/2005)</a:t>
            </a:r>
          </a:p>
          <a:p>
            <a:pPr marL="514350" lvl="0" indent="-514350">
              <a:buNone/>
            </a:pPr>
            <a:r>
              <a:rPr lang="cs-CZ" sz="2200" b="1" dirty="0"/>
              <a:t>20. Školní družina vykonává svou činnost pouze v období školního vyučování.</a:t>
            </a:r>
          </a:p>
          <a:p>
            <a:pPr marL="514350" lvl="0" indent="-514350">
              <a:buNone/>
            </a:pPr>
            <a:r>
              <a:rPr lang="cs-CZ" sz="2200" dirty="0"/>
              <a:t>NE (Vyhláška o zájmovém vzdělávání – 74/2005)</a:t>
            </a:r>
          </a:p>
          <a:p>
            <a:pPr marL="514350" lvl="0" indent="-514350">
              <a:buNone/>
            </a:pPr>
            <a:r>
              <a:rPr lang="cs-CZ" sz="2200" b="1" dirty="0"/>
              <a:t>21. Podzimní prázdniny mohou trvat 2-3 dny.</a:t>
            </a:r>
          </a:p>
          <a:p>
            <a:pPr marL="514350" lvl="0" indent="-514350">
              <a:buNone/>
            </a:pPr>
            <a:r>
              <a:rPr lang="cs-CZ" sz="2200" dirty="0"/>
              <a:t>NE (Vyhláška o organizaci školního roku – 16/2005)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vnoramenný trojúhelník 3"/>
          <p:cNvSpPr/>
          <p:nvPr/>
        </p:nvSpPr>
        <p:spPr>
          <a:xfrm>
            <a:off x="1187624" y="1556792"/>
            <a:ext cx="6696744" cy="4608512"/>
          </a:xfrm>
          <a:prstGeom prst="triangle">
            <a:avLst>
              <a:gd name="adj" fmla="val 50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Maslowova</a:t>
            </a:r>
            <a:r>
              <a:rPr lang="cs-CZ" dirty="0"/>
              <a:t> pyramida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3609528"/>
            <a:ext cx="8503920" cy="4572000"/>
          </a:xfrm>
        </p:spPr>
        <p:txBody>
          <a:bodyPr>
            <a:normAutofit/>
          </a:bodyPr>
          <a:lstStyle/>
          <a:p>
            <a:pPr algn="ctr"/>
            <a:r>
              <a:rPr lang="cs-CZ" sz="2000" b="1" dirty="0"/>
              <a:t>Potřeba seberealizace</a:t>
            </a:r>
          </a:p>
          <a:p>
            <a:pPr algn="ctr"/>
            <a:r>
              <a:rPr lang="cs-CZ" sz="2000" b="1" dirty="0"/>
              <a:t>Potřeba uznání, úcty</a:t>
            </a:r>
          </a:p>
          <a:p>
            <a:pPr algn="ctr">
              <a:buNone/>
            </a:pPr>
            <a:r>
              <a:rPr lang="cs-CZ" sz="2000" dirty="0"/>
              <a:t>   Potřeba lásky, přijetí, </a:t>
            </a:r>
            <a:r>
              <a:rPr lang="cs-CZ" sz="2000" dirty="0" err="1"/>
              <a:t>spolunáležitosti</a:t>
            </a:r>
            <a:endParaRPr lang="cs-CZ" sz="2000" dirty="0"/>
          </a:p>
          <a:p>
            <a:pPr algn="ctr"/>
            <a:r>
              <a:rPr lang="cs-CZ" sz="2000" dirty="0"/>
              <a:t>Potřeba bezpečí a jistoty</a:t>
            </a:r>
          </a:p>
          <a:p>
            <a:pPr algn="ctr"/>
            <a:r>
              <a:rPr lang="cs-CZ" sz="2000" dirty="0"/>
              <a:t>Základní tělesné a fyziologické potřeby</a:t>
            </a:r>
          </a:p>
        </p:txBody>
      </p:sp>
      <p:sp>
        <p:nvSpPr>
          <p:cNvPr id="5" name="Obdélník 4"/>
          <p:cNvSpPr/>
          <p:nvPr/>
        </p:nvSpPr>
        <p:spPr>
          <a:xfrm>
            <a:off x="6444208" y="1772816"/>
            <a:ext cx="201622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vliv na výkon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573016"/>
            <a:ext cx="5702985" cy="2664296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dnešního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Organizační </a:t>
            </a:r>
            <a:r>
              <a:rPr lang="cs-CZ" dirty="0" err="1"/>
              <a:t>info</a:t>
            </a:r>
            <a:endParaRPr lang="cs-CZ" dirty="0"/>
          </a:p>
          <a:p>
            <a:r>
              <a:rPr lang="cs-CZ" dirty="0"/>
              <a:t>Očekávání, motivace k předmětu</a:t>
            </a:r>
          </a:p>
          <a:p>
            <a:r>
              <a:rPr lang="cs-CZ" dirty="0"/>
              <a:t>Úvod ke školskému a školnímu managementu</a:t>
            </a:r>
          </a:p>
          <a:p>
            <a:r>
              <a:rPr lang="cs-CZ" dirty="0"/>
              <a:t>Kvíz k legislativě a diskuse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Harmonogram: výuka do 19.11. (4-5 seminářů)</a:t>
            </a:r>
          </a:p>
          <a:p>
            <a:r>
              <a:rPr lang="cs-CZ" dirty="0"/>
              <a:t>Termíny testů na konci semestru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Požadavky:</a:t>
            </a:r>
          </a:p>
          <a:p>
            <a:r>
              <a:rPr lang="cs-CZ" dirty="0"/>
              <a:t>1 absence možná</a:t>
            </a:r>
          </a:p>
          <a:p>
            <a:r>
              <a:rPr lang="cs-CZ" dirty="0"/>
              <a:t>Test (min. 70 % správně)</a:t>
            </a:r>
          </a:p>
          <a:p>
            <a:r>
              <a:rPr lang="cs-CZ" dirty="0"/>
              <a:t>Portfoliový úkol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Portfoliový 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Nastudujte si Zprávu ČŠI a Výroční zprávu o činnosti školy, kde budete na praxi</a:t>
            </a:r>
          </a:p>
          <a:p>
            <a:r>
              <a:rPr lang="cs-CZ" dirty="0"/>
              <a:t>Vyberte si jednu oblast, která byla ČŠI hodnocena pozitivně a zjistěte, jak se podařila škole realizovat (jak škola tuto oblast podporuje a rozvíjí)</a:t>
            </a:r>
          </a:p>
          <a:p>
            <a:r>
              <a:rPr lang="cs-CZ" dirty="0"/>
              <a:t>Prameny: zpráva ČŠI, výroční zpráva, web školy, příp. rozhovor s vedením</a:t>
            </a:r>
          </a:p>
          <a:p>
            <a:r>
              <a:rPr lang="cs-CZ" dirty="0"/>
              <a:t>Rozsah 1 standardní A4 </a:t>
            </a:r>
          </a:p>
          <a:p>
            <a:r>
              <a:rPr lang="cs-CZ" dirty="0"/>
              <a:t>Odevzdat </a:t>
            </a:r>
            <a:r>
              <a:rPr lang="cs-CZ" b="1" dirty="0"/>
              <a:t>před</a:t>
            </a:r>
            <a:r>
              <a:rPr lang="cs-CZ" dirty="0"/>
              <a:t> testem do </a:t>
            </a:r>
            <a:r>
              <a:rPr lang="cs-CZ" dirty="0" err="1"/>
              <a:t>Odevzdávárny</a:t>
            </a:r>
            <a:r>
              <a:rPr lang="cs-CZ" dirty="0"/>
              <a:t> v 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Obst</a:t>
            </a:r>
            <a:r>
              <a:rPr lang="cs-CZ" dirty="0"/>
              <a:t>, O. (2006). </a:t>
            </a:r>
            <a:r>
              <a:rPr lang="cs-CZ" i="1" dirty="0"/>
              <a:t>Manažerské minimum pro učitele</a:t>
            </a:r>
            <a:r>
              <a:rPr lang="cs-CZ" dirty="0"/>
              <a:t>. Olomouc: Univerzita Palackého.</a:t>
            </a:r>
          </a:p>
          <a:p>
            <a:r>
              <a:rPr lang="cs-CZ" dirty="0"/>
              <a:t>Školská legislativa: </a:t>
            </a:r>
            <a:r>
              <a:rPr lang="cs-CZ" dirty="0">
                <a:hlinkClick r:id="rId2"/>
              </a:rPr>
              <a:t>www.</a:t>
            </a:r>
            <a:r>
              <a:rPr lang="cs-CZ" dirty="0" err="1">
                <a:hlinkClick r:id="rId2"/>
              </a:rPr>
              <a:t>msmt.cz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www.</a:t>
            </a:r>
            <a:r>
              <a:rPr lang="cs-CZ" dirty="0" err="1">
                <a:hlinkClick r:id="rId3"/>
              </a:rPr>
              <a:t>csicr.cz</a:t>
            </a:r>
            <a:endParaRPr lang="cs-CZ" dirty="0"/>
          </a:p>
          <a:p>
            <a:r>
              <a:rPr lang="cs-CZ" dirty="0"/>
              <a:t>Další v rámci konkrétních seminářů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Očekávání k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Co si myslíte, že se zde naučíte?</a:t>
            </a:r>
          </a:p>
          <a:p>
            <a:r>
              <a:rPr lang="cs-CZ" dirty="0"/>
              <a:t>Co byste se chtěli dozvědět?</a:t>
            </a:r>
          </a:p>
          <a:p>
            <a:r>
              <a:rPr lang="cs-CZ" dirty="0"/>
              <a:t>K čemu Vám to bude?</a:t>
            </a:r>
          </a:p>
        </p:txBody>
      </p:sp>
      <p:pic>
        <p:nvPicPr>
          <p:cNvPr id="4098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140968"/>
            <a:ext cx="3539700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management?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Co je obsahem činnosti managementu?</a:t>
            </a:r>
          </a:p>
          <a:p>
            <a:r>
              <a:rPr lang="cs-CZ" dirty="0"/>
              <a:t>Jaké roviny managementu v souvislosti se školou znáte?</a:t>
            </a:r>
          </a:p>
          <a:p>
            <a:r>
              <a:rPr lang="cs-CZ" dirty="0"/>
              <a:t>Kdo koho ve škole řídí?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altLang="cs-CZ" sz="2800" dirty="0"/>
              <a:t>komplexní činnost – řízení školy, od plánování, přes hodnocení, rozhodování k uskutečňování záměrů školy. </a:t>
            </a:r>
          </a:p>
          <a:p>
            <a:pPr>
              <a:buNone/>
            </a:pPr>
            <a:endParaRPr lang="cs-CZ" altLang="cs-CZ" sz="2800" dirty="0"/>
          </a:p>
          <a:p>
            <a:r>
              <a:rPr lang="cs-CZ" altLang="cs-CZ" sz="2800" dirty="0"/>
              <a:t>klíčová slova, z nichž se řízení skládá jsou tedy: </a:t>
            </a:r>
            <a:endParaRPr lang="cs-CZ" altLang="cs-CZ" sz="2800" b="1" dirty="0"/>
          </a:p>
          <a:p>
            <a:pPr>
              <a:buNone/>
            </a:pPr>
            <a:r>
              <a:rPr lang="cs-CZ" altLang="cs-CZ" sz="2800" b="1" dirty="0"/>
              <a:t>    plánování – organizování – výběr a rozmístění pracovníků – vedení lidí - kontrola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Pedagogický management </a:t>
            </a:r>
            <a:r>
              <a:rPr lang="cs-CZ" dirty="0"/>
              <a:t>– třídní učitel, administrativa, mimoškolní aktivity, strategie řízení třídy, organizace výuky</a:t>
            </a:r>
          </a:p>
          <a:p>
            <a:r>
              <a:rPr lang="cs-CZ" b="1" dirty="0"/>
              <a:t>Školní management </a:t>
            </a:r>
            <a:r>
              <a:rPr lang="cs-CZ" dirty="0"/>
              <a:t>-  správa, řízení a vedení školy, evaluace školy, výběrové řízení na školách (návštěva pozvaného ředitele?), inovace ve škole, rady škol</a:t>
            </a:r>
          </a:p>
          <a:p>
            <a:r>
              <a:rPr lang="cs-CZ" b="1" dirty="0"/>
              <a:t>Školský management </a:t>
            </a:r>
            <a:r>
              <a:rPr lang="cs-CZ" dirty="0"/>
              <a:t>– vzdělávací politika ČR a EU, kurikulární dokumenty, školská legislativa, rozvojově-vzdělávací projekty ve škole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192</TotalTime>
  <Words>891</Words>
  <Application>Microsoft Office PowerPoint</Application>
  <PresentationFormat>On-screen Show (4:3)</PresentationFormat>
  <Paragraphs>121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Georgia</vt:lpstr>
      <vt:lpstr>Wingdings</vt:lpstr>
      <vt:lpstr>Wingdings 2</vt:lpstr>
      <vt:lpstr>Administrativní</vt:lpstr>
      <vt:lpstr>Školský a školní management</vt:lpstr>
      <vt:lpstr>Náplň dnešního semináře</vt:lpstr>
      <vt:lpstr>Organizační informace</vt:lpstr>
      <vt:lpstr>Portfoliový úkol</vt:lpstr>
      <vt:lpstr>Doporučená literatura</vt:lpstr>
      <vt:lpstr>Očekávání k předmětu</vt:lpstr>
      <vt:lpstr>Co je to management?</vt:lpstr>
      <vt:lpstr>PowerPoint Presentation</vt:lpstr>
      <vt:lpstr>Osnova předmětu</vt:lpstr>
      <vt:lpstr>Proč je tento předmět důležitý?</vt:lpstr>
      <vt:lpstr>Proč je tento předmět důležitý?</vt:lpstr>
      <vt:lpstr>Kvíz - legislativa škol</vt:lpstr>
      <vt:lpstr>PowerPoint Presentation</vt:lpstr>
      <vt:lpstr>Maslowova pyramida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a školní management</dc:title>
  <dc:creator>Pešková</dc:creator>
  <cp:lastModifiedBy>Jozef Staňo</cp:lastModifiedBy>
  <cp:revision>23</cp:revision>
  <dcterms:created xsi:type="dcterms:W3CDTF">2018-09-17T15:48:45Z</dcterms:created>
  <dcterms:modified xsi:type="dcterms:W3CDTF">2018-12-13T22:20:28Z</dcterms:modified>
</cp:coreProperties>
</file>