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44" r:id="rId4"/>
    <p:sldId id="349" r:id="rId5"/>
    <p:sldId id="350" r:id="rId6"/>
    <p:sldId id="351" r:id="rId7"/>
    <p:sldId id="305" r:id="rId8"/>
    <p:sldId id="354" r:id="rId9"/>
    <p:sldId id="355" r:id="rId10"/>
    <p:sldId id="356" r:id="rId11"/>
    <p:sldId id="352" r:id="rId12"/>
    <p:sldId id="353" r:id="rId13"/>
    <p:sldId id="34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0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Likvidity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370403" y="2165333"/>
            <a:ext cx="4752975" cy="720000"/>
            <a:chOff x="1134" y="10238"/>
            <a:chExt cx="5580" cy="900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34" y="10238"/>
              <a:ext cx="55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134" y="10418"/>
              <a:ext cx="34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Dlouhodobá likvidita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4554" y="10238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4374" y="1059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4374" y="10598"/>
              <a:ext cx="18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8" name="Group 10"/>
          <p:cNvGrpSpPr>
            <a:grpSpLocks/>
          </p:cNvGrpSpPr>
          <p:nvPr/>
        </p:nvGrpSpPr>
        <p:grpSpPr bwMode="auto">
          <a:xfrm>
            <a:off x="370404" y="2957495"/>
            <a:ext cx="4752975" cy="720000"/>
            <a:chOff x="1134" y="10778"/>
            <a:chExt cx="6660" cy="900"/>
          </a:xfrm>
        </p:grpSpPr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Krátkodobá likvidita (</a:t>
              </a:r>
              <a:r>
                <a:rPr lang="cs-CZ" altLang="cs-CZ" sz="1200" b="1" dirty="0" err="1">
                  <a:solidFill>
                    <a:srgbClr val="000000"/>
                  </a:solidFill>
                  <a:latin typeface="Times New Roman" pitchFamily="18" charset="0"/>
                </a:rPr>
                <a:t>Quick</a:t>
              </a:r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 ratio)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oběžná aktiva - zásoby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5318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 dirty="0">
                  <a:latin typeface="Times New Roman" pitchFamily="18" charset="0"/>
                </a:rPr>
                <a:t>krátkodobé závazky</a:t>
              </a:r>
              <a:endParaRPr lang="cs-CZ" altLang="cs-CZ" b="1" dirty="0">
                <a:latin typeface="Times New Roman" pitchFamily="18" charset="0"/>
              </a:endParaRP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5318" y="1114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370404" y="3749658"/>
            <a:ext cx="4752975" cy="720000"/>
            <a:chOff x="1134" y="10778"/>
            <a:chExt cx="6660" cy="900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1134" y="10778"/>
              <a:ext cx="66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1134" y="10958"/>
              <a:ext cx="45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cs-CZ" altLang="cs-CZ" sz="1200" b="1" dirty="0" smtClean="0">
                  <a:solidFill>
                    <a:srgbClr val="000000"/>
                  </a:solidFill>
                  <a:latin typeface="Times New Roman" pitchFamily="18" charset="0"/>
                </a:rPr>
                <a:t>Okamžitá </a:t>
              </a:r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likvidita (Cash ratio)    =</a:t>
              </a:r>
              <a:r>
                <a:rPr lang="cs-CZ" altLang="cs-CZ" sz="1200" dirty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cs-CZ" altLang="cs-CZ" dirty="0">
                <a:latin typeface="Times New Roman" pitchFamily="18" charset="0"/>
              </a:endParaRPr>
            </a:p>
          </p:txBody>
        </p: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5274" y="10778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      finanční majetek 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5454" y="11138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 b="1">
                  <a:latin typeface="Times New Roman" pitchFamily="18" charset="0"/>
                </a:rPr>
                <a:t>krátkodobé závazky</a:t>
              </a:r>
              <a:endParaRPr lang="cs-CZ" altLang="cs-CZ" b="1">
                <a:latin typeface="Times New Roman" pitchFamily="18" charset="0"/>
              </a:endParaRP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5454" y="11138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5339038" y="2179296"/>
            <a:ext cx="2138561" cy="5620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III. stupně (1,5 – 2,5)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5339038" y="2964476"/>
            <a:ext cx="2138561" cy="5620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II. stupně (1,0 – 1,5)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5339038" y="3756639"/>
            <a:ext cx="2138561" cy="5620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stupně (0,2 – 0,5) 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475927" y="4581128"/>
            <a:ext cx="7128793" cy="20966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90000"/>
              </a:lnSpc>
              <a:spcBef>
                <a:spcPct val="1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Doporučené hodnoty:</a:t>
            </a: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dle MPO (ale vhodné konfrontovat se stavem v odvětví)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Likvidita</a:t>
            </a: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vs.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Rentabilita</a:t>
            </a: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cs-CZ" alt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???</a:t>
            </a:r>
          </a:p>
          <a:p>
            <a:pPr algn="l">
              <a:lnSpc>
                <a:spcPct val="80000"/>
              </a:lnSpc>
            </a:pPr>
            <a:endParaRPr lang="cs-CZ" alt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Druhy financování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altLang="cs-CZ" dirty="0">
                <a:latin typeface="Trebuchet MS" panose="020B0603020202020204" pitchFamily="34" charset="0"/>
              </a:rPr>
              <a:t>Změna financování = nemá vliv na stav majetku, ale jen na jeho </a:t>
            </a:r>
            <a:r>
              <a:rPr lang="cs-CZ" altLang="cs-CZ" dirty="0" smtClean="0">
                <a:latin typeface="Trebuchet MS" panose="020B0603020202020204" pitchFamily="34" charset="0"/>
              </a:rPr>
              <a:t>strukturu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přeměna </a:t>
            </a: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cizího ve vlastní kapitál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přeměna </a:t>
            </a: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vlastního v cizí kapitál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přeměna </a:t>
            </a: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jednoho druhu cizího kapitálu v jiný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přeměna </a:t>
            </a: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jednoho druhu vlastního kapitálu v jiný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Kritéria </a:t>
            </a:r>
            <a:r>
              <a:rPr lang="cs-CZ" altLang="cs-CZ" b="1" dirty="0">
                <a:latin typeface="Trebuchet MS" panose="020B0603020202020204" pitchFamily="34" charset="0"/>
                <a:sym typeface="Symbol" panose="05050102010706020507" pitchFamily="18" charset="2"/>
              </a:rPr>
              <a:t>druhů financování: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Původ kapitálu – vnější x vnitřní financování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Právní postavení původce kapitálu – vlastní x cizí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Vliv na majetkovou a kapitálovou strukturu – změna bilanční sumy x změna v aktivech, resp. pasivech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Dispoziční lhůta pro daný kapitál – neomezený x dlouhodobý x střednědobý x krátkodobý</a:t>
            </a:r>
          </a:p>
          <a:p>
            <a:pPr marL="285750" indent="-2857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sym typeface="Symbol" panose="05050102010706020507" pitchFamily="18" charset="2"/>
              </a:rPr>
              <a:t>Příčina financování – založení podniku x fúze x sanace x …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0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Druhy investic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</a:rPr>
              <a:t>Dle druhu majetkových složek, pro jejichž získání byly použity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věcné </a:t>
            </a:r>
            <a:r>
              <a:rPr lang="cs-CZ" altLang="cs-CZ" sz="2000" dirty="0">
                <a:latin typeface="Trebuchet MS" panose="020B0603020202020204" pitchFamily="34" charset="0"/>
              </a:rPr>
              <a:t>investice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finanční </a:t>
            </a:r>
            <a:r>
              <a:rPr lang="cs-CZ" altLang="cs-CZ" sz="2000" dirty="0">
                <a:latin typeface="Trebuchet MS" panose="020B0603020202020204" pitchFamily="34" charset="0"/>
              </a:rPr>
              <a:t>investice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nehmotné </a:t>
            </a:r>
            <a:r>
              <a:rPr lang="cs-CZ" altLang="cs-CZ" sz="2000" dirty="0">
                <a:latin typeface="Trebuchet MS" panose="020B0603020202020204" pitchFamily="34" charset="0"/>
              </a:rPr>
              <a:t>investice</a:t>
            </a: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</a:rPr>
              <a:t>Dle hodnoty investic v příslušném období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brutto investice = reinvestice (obnovovací investice) + netto investice (rozšiřovací investice)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Modernizační </a:t>
            </a:r>
            <a:r>
              <a:rPr lang="cs-CZ" altLang="cs-CZ" sz="2000" dirty="0">
                <a:latin typeface="Trebuchet MS" panose="020B0603020202020204" pitchFamily="34" charset="0"/>
              </a:rPr>
              <a:t>investice = technicky vylepšené zařízení, které zvyšuje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kapacitu </a:t>
            </a:r>
            <a:r>
              <a:rPr lang="cs-CZ" altLang="cs-CZ" sz="2000" dirty="0">
                <a:latin typeface="Trebuchet MS" panose="020B0603020202020204" pitchFamily="34" charset="0"/>
              </a:rPr>
              <a:t>podniku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Racionalizační </a:t>
            </a:r>
            <a:r>
              <a:rPr lang="cs-CZ" altLang="cs-CZ" sz="2000" dirty="0">
                <a:latin typeface="Trebuchet MS" panose="020B0603020202020204" pitchFamily="34" charset="0"/>
              </a:rPr>
              <a:t>investice = zařízení produkuje beze změny kapacity, ale s nižšími náklady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4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Investice a financování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Pojmy investice a financování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Podnikový obrat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Likvidita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Druhy financování podniku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Druhy investic</a:t>
            </a: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Investice a financování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Financování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= opatřování finančních prostředků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pasiva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Investování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= použití prostředků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financí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k obstarání majetku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aktiva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i="1" dirty="0">
                <a:latin typeface="Trebuchet MS" panose="020B0603020202020204" pitchFamily="34" charset="0"/>
                <a:cs typeface="Arial" panose="020B0604020202020204" pitchFamily="34" charset="0"/>
              </a:rPr>
              <a:t>Investici lze definovat jako statek, který není určen k bezprostřední spotřebě, ale k produkci dalších statků v budoucnu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Investiční rozhodování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určuje dlouhodobě druh a objem produkovaných výkonů a významně ovlivňuje další existenci podniku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Investiční plán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je konkretizován v investičních projektech a jedná se tedy o souhrn zamýšlených investic za určité časové období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5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Investice a financování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Klíčovým nástrojem investičního plánování jsou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investiční propočty,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jejichž pomocí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se posuzuje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výhodnost jednotlivého investičního projektu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porovnání výhodnosti více investičních projektů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sestavení optimální kombinace investičních projektů vzhledem k možnostem jejich financování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Cílem investičního propočtu je zjistit rentabilitu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návratnost a ziskovost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plánované investice, přičemž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investice je výhodná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pokud: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součet peněžních příjmů převyšuje součet výdajů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přebytek peněžních příjmů nad výdaji umožňuje amortizaci (obnovu) a požadované zúročení vložených finančních prostředků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4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Investice a financování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Investice lze řadit dle celé řady kritérií, mezi která patří především: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Vliv na podnikovou ekonomiku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Účetní hledisko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Vztah k rozvoji podniku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Vzájemný vliv projektů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Věcná náplň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Výchozí podmínky realizace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Způsob financování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Typ peněžního toku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Možnost aktivních zásahů v budoucnu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Doba výstavby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Investice a financování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Zdroje financování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lze třídit dle různých hledisek, přičemž nejdůležitější jsou původ zdrojů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kapitálu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a vlastnictví zdrojů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kapitálu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).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 hlediska původu kapitálu lze rozlišit: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vnitřní financování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vnější financování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 hlediska vlastnictví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právního postavení vkladatele kapitálu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lze rozlišit: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vlastní financování</a:t>
            </a:r>
          </a:p>
          <a:p>
            <a:pPr marL="720000" indent="-36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cizí financování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Podnikový obrat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133600"/>
            <a:ext cx="4918075" cy="4246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Likvidity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</a:rPr>
              <a:t>Likvidita</a:t>
            </a:r>
            <a:r>
              <a:rPr lang="cs-CZ" altLang="cs-CZ" sz="2000" dirty="0">
                <a:latin typeface="Trebuchet MS" panose="020B0603020202020204" pitchFamily="34" charset="0"/>
              </a:rPr>
              <a:t> = schopnost podniku dostát v příslušných lhůtách svým splatným závazkům aniž je ohrožen bezporuchový proces vzniku a prodeje výkonů. </a:t>
            </a:r>
            <a:r>
              <a:rPr lang="cs-CZ" altLang="cs-CZ" sz="2000" b="1" dirty="0">
                <a:latin typeface="Trebuchet MS" panose="020B0603020202020204" pitchFamily="34" charset="0"/>
                <a:sym typeface="Symbol" panose="05050102010706020507" pitchFamily="18" charset="2"/>
              </a:rPr>
              <a:t> relativní likvidita  solventnost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</a:rPr>
              <a:t>Likvidita </a:t>
            </a:r>
            <a:r>
              <a:rPr lang="cs-CZ" altLang="cs-CZ" sz="2000" b="1" dirty="0">
                <a:latin typeface="Trebuchet MS" panose="020B0603020202020204" pitchFamily="34" charset="0"/>
                <a:sym typeface="Symbol" panose="05050102010706020507" pitchFamily="18" charset="2"/>
              </a:rPr>
              <a:t> likvidnost  absolutní likvidita</a:t>
            </a: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 = schopnost (rychlost)  majetkových složek podniku přeměnit se na platební prostředky.</a:t>
            </a: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  <a:sym typeface="Symbol" panose="05050102010706020507" pitchFamily="18" charset="2"/>
              </a:rPr>
              <a:t>Finanční rovnováha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Úzké </a:t>
            </a:r>
            <a:r>
              <a:rPr lang="cs-CZ" altLang="cs-CZ" sz="2000" b="1" dirty="0">
                <a:latin typeface="Trebuchet MS" panose="020B0603020202020204" pitchFamily="34" charset="0"/>
                <a:sym typeface="Symbol" panose="05050102010706020507" pitchFamily="18" charset="2"/>
              </a:rPr>
              <a:t>pojetí </a:t>
            </a: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= v každém okamžiku je krytí platebních prostředků vyšší nebo rovno jejich potřebě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sym typeface="Symbol" panose="05050102010706020507" pitchFamily="18" charset="2"/>
              </a:rPr>
              <a:t> Širší pojetí </a:t>
            </a: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= platební toky jsou v optimálním poměru s ohledem na systém podnikových cílů  vedlejší podmínka maximalizace zisku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0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Likvidity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Podlikvidita</a:t>
            </a:r>
            <a:r>
              <a:rPr lang="cs-CZ" altLang="cs-CZ" sz="2000" dirty="0">
                <a:latin typeface="Trebuchet MS" panose="020B0603020202020204" pitchFamily="34" charset="0"/>
              </a:rPr>
              <a:t> = podnik nemůže </a:t>
            </a:r>
            <a:r>
              <a:rPr lang="cs-CZ" altLang="cs-CZ" sz="2000" b="1" dirty="0">
                <a:latin typeface="Trebuchet MS" panose="020B0603020202020204" pitchFamily="34" charset="0"/>
              </a:rPr>
              <a:t>přechodně</a:t>
            </a:r>
            <a:r>
              <a:rPr lang="cs-CZ" altLang="cs-CZ" sz="2000" dirty="0">
                <a:latin typeface="Trebuchet MS" panose="020B0603020202020204" pitchFamily="34" charset="0"/>
              </a:rPr>
              <a:t> dostát svým závazkům (např. druhotná platební neschopnost)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 err="1">
                <a:latin typeface="Trebuchet MS" panose="020B0603020202020204" pitchFamily="34" charset="0"/>
              </a:rPr>
              <a:t>Ilikvidita</a:t>
            </a:r>
            <a:r>
              <a:rPr lang="cs-CZ" altLang="cs-CZ" sz="2000" dirty="0">
                <a:latin typeface="Trebuchet MS" panose="020B0603020202020204" pitchFamily="34" charset="0"/>
              </a:rPr>
              <a:t> = podnik nemůže </a:t>
            </a:r>
            <a:r>
              <a:rPr lang="cs-CZ" altLang="cs-CZ" sz="2000" b="1" dirty="0">
                <a:latin typeface="Trebuchet MS" panose="020B0603020202020204" pitchFamily="34" charset="0"/>
              </a:rPr>
              <a:t>trvale</a:t>
            </a:r>
            <a:r>
              <a:rPr lang="cs-CZ" altLang="cs-CZ" sz="2000" dirty="0">
                <a:latin typeface="Trebuchet MS" panose="020B0603020202020204" pitchFamily="34" charset="0"/>
              </a:rPr>
              <a:t> dostát svým závazkům (zpravidla vede ke konkurzu)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Předlužení</a:t>
            </a:r>
            <a:r>
              <a:rPr lang="cs-CZ" altLang="cs-CZ" sz="2000" dirty="0">
                <a:latin typeface="Trebuchet MS" panose="020B0603020202020204" pitchFamily="34" charset="0"/>
              </a:rPr>
              <a:t> = majetek podniku je menší než cizí kapitál (důvod konkurzu u kapitálových společností)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Nadbytečná likvidita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</a:t>
            </a:r>
            <a:r>
              <a:rPr lang="cs-CZ" altLang="cs-CZ" sz="2000" dirty="0">
                <a:latin typeface="Trebuchet MS" panose="020B0603020202020204" pitchFamily="34" charset="0"/>
              </a:rPr>
              <a:t> problémy s rentabilitou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598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Trebuchet MS</vt:lpstr>
      <vt:lpstr>Wingdings</vt:lpstr>
      <vt:lpstr>Motiv sady Office</vt:lpstr>
      <vt:lpstr>Podnikové hospodářství 2</vt:lpstr>
      <vt:lpstr>Investice a financování</vt:lpstr>
      <vt:lpstr>Investice a financování</vt:lpstr>
      <vt:lpstr>Investice a financování</vt:lpstr>
      <vt:lpstr>Investice a financování</vt:lpstr>
      <vt:lpstr>Investice a financování</vt:lpstr>
      <vt:lpstr>Podnikový obrat</vt:lpstr>
      <vt:lpstr>Likvidity</vt:lpstr>
      <vt:lpstr>Likvidity</vt:lpstr>
      <vt:lpstr>Likvidity</vt:lpstr>
      <vt:lpstr>Druhy financování</vt:lpstr>
      <vt:lpstr>Druhy investic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Investice a financovani</dc:title>
  <dc:creator>Marinič Peter</dc:creator>
  <cp:lastModifiedBy>Peter Marinič</cp:lastModifiedBy>
  <cp:revision>67</cp:revision>
  <dcterms:created xsi:type="dcterms:W3CDTF">2016-09-26T09:14:21Z</dcterms:created>
  <dcterms:modified xsi:type="dcterms:W3CDTF">2019-02-21T08:24:26Z</dcterms:modified>
</cp:coreProperties>
</file>