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3" r:id="rId2"/>
    <p:sldId id="261" r:id="rId3"/>
    <p:sldId id="344" r:id="rId4"/>
    <p:sldId id="349" r:id="rId5"/>
    <p:sldId id="350" r:id="rId6"/>
    <p:sldId id="351" r:id="rId7"/>
    <p:sldId id="305" r:id="rId8"/>
    <p:sldId id="354" r:id="rId9"/>
    <p:sldId id="355" r:id="rId10"/>
    <p:sldId id="356" r:id="rId11"/>
    <p:sldId id="352" r:id="rId12"/>
    <p:sldId id="353" r:id="rId13"/>
    <p:sldId id="34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78" autoAdjust="0"/>
    <p:restoredTop sz="94660"/>
  </p:normalViewPr>
  <p:slideViewPr>
    <p:cSldViewPr>
      <p:cViewPr varScale="1">
        <p:scale>
          <a:sx n="47" d="100"/>
          <a:sy n="47" d="100"/>
        </p:scale>
        <p:origin x="42" y="1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Podnikové hospodářství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400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Likvidity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2" name="Group 4"/>
          <p:cNvGrpSpPr>
            <a:grpSpLocks/>
          </p:cNvGrpSpPr>
          <p:nvPr/>
        </p:nvGrpSpPr>
        <p:grpSpPr bwMode="auto">
          <a:xfrm>
            <a:off x="370403" y="2165333"/>
            <a:ext cx="4752975" cy="720000"/>
            <a:chOff x="1134" y="10238"/>
            <a:chExt cx="5580" cy="900"/>
          </a:xfrm>
        </p:grpSpPr>
        <p:sp>
          <p:nvSpPr>
            <p:cNvPr id="33" name="Rectangle 5"/>
            <p:cNvSpPr>
              <a:spLocks noChangeArrowheads="1"/>
            </p:cNvSpPr>
            <p:nvPr/>
          </p:nvSpPr>
          <p:spPr bwMode="auto">
            <a:xfrm>
              <a:off x="1134" y="10238"/>
              <a:ext cx="55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>
              <a:off x="1134" y="10418"/>
              <a:ext cx="34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cs-CZ" altLang="cs-CZ" sz="1200" b="1" dirty="0">
                  <a:solidFill>
                    <a:srgbClr val="000000"/>
                  </a:solidFill>
                  <a:latin typeface="Times New Roman" pitchFamily="18" charset="0"/>
                </a:rPr>
                <a:t>Dlouhodobá likvidita    =</a:t>
              </a:r>
              <a:r>
                <a:rPr lang="cs-CZ" altLang="cs-CZ" sz="1200" dirty="0">
                  <a:solidFill>
                    <a:srgbClr val="000000"/>
                  </a:solidFill>
                  <a:latin typeface="Times New Roman" pitchFamily="18" charset="0"/>
                </a:rPr>
                <a:t>   </a:t>
              </a:r>
              <a:endParaRPr lang="cs-CZ" altLang="cs-CZ" dirty="0">
                <a:latin typeface="Times New Roman" pitchFamily="18" charset="0"/>
              </a:endParaRPr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554" y="1023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oběžná aktiva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36" name="Text Box 8"/>
            <p:cNvSpPr txBox="1">
              <a:spLocks noChangeArrowheads="1"/>
            </p:cNvSpPr>
            <p:nvPr/>
          </p:nvSpPr>
          <p:spPr bwMode="auto">
            <a:xfrm>
              <a:off x="4374" y="10598"/>
              <a:ext cx="23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krátkodobé závazky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>
              <a:off x="4374" y="10598"/>
              <a:ext cx="18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8" name="Group 10"/>
          <p:cNvGrpSpPr>
            <a:grpSpLocks/>
          </p:cNvGrpSpPr>
          <p:nvPr/>
        </p:nvGrpSpPr>
        <p:grpSpPr bwMode="auto">
          <a:xfrm>
            <a:off x="370404" y="2957495"/>
            <a:ext cx="4752975" cy="720000"/>
            <a:chOff x="1134" y="10778"/>
            <a:chExt cx="6660" cy="900"/>
          </a:xfrm>
        </p:grpSpPr>
        <p:sp>
          <p:nvSpPr>
            <p:cNvPr id="39" name="Rectangle 11"/>
            <p:cNvSpPr>
              <a:spLocks noChangeArrowheads="1"/>
            </p:cNvSpPr>
            <p:nvPr/>
          </p:nvSpPr>
          <p:spPr bwMode="auto">
            <a:xfrm>
              <a:off x="1134" y="10778"/>
              <a:ext cx="66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0" name="Text Box 12"/>
            <p:cNvSpPr txBox="1">
              <a:spLocks noChangeArrowheads="1"/>
            </p:cNvSpPr>
            <p:nvPr/>
          </p:nvSpPr>
          <p:spPr bwMode="auto">
            <a:xfrm>
              <a:off x="1134" y="10958"/>
              <a:ext cx="45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cs-CZ" altLang="cs-CZ" sz="1200" b="1" dirty="0">
                  <a:solidFill>
                    <a:srgbClr val="000000"/>
                  </a:solidFill>
                  <a:latin typeface="Times New Roman" pitchFamily="18" charset="0"/>
                </a:rPr>
                <a:t>Krátkodobá likvidita (</a:t>
              </a:r>
              <a:r>
                <a:rPr lang="cs-CZ" altLang="cs-CZ" sz="1200" b="1" dirty="0" err="1">
                  <a:solidFill>
                    <a:srgbClr val="000000"/>
                  </a:solidFill>
                  <a:latin typeface="Times New Roman" pitchFamily="18" charset="0"/>
                </a:rPr>
                <a:t>Quick</a:t>
              </a:r>
              <a:r>
                <a:rPr lang="cs-CZ" altLang="cs-CZ" sz="1200" b="1" dirty="0">
                  <a:solidFill>
                    <a:srgbClr val="000000"/>
                  </a:solidFill>
                  <a:latin typeface="Times New Roman" pitchFamily="18" charset="0"/>
                </a:rPr>
                <a:t> ratio)    =</a:t>
              </a:r>
              <a:r>
                <a:rPr lang="cs-CZ" altLang="cs-CZ" sz="1200" dirty="0">
                  <a:solidFill>
                    <a:srgbClr val="000000"/>
                  </a:solidFill>
                  <a:latin typeface="Times New Roman" pitchFamily="18" charset="0"/>
                </a:rPr>
                <a:t>   </a:t>
              </a:r>
              <a:endParaRPr lang="cs-CZ" altLang="cs-CZ" dirty="0">
                <a:latin typeface="Times New Roman" pitchFamily="18" charset="0"/>
              </a:endParaRPr>
            </a:p>
          </p:txBody>
        </p:sp>
        <p:sp>
          <p:nvSpPr>
            <p:cNvPr id="41" name="Text Box 13"/>
            <p:cNvSpPr txBox="1">
              <a:spLocks noChangeArrowheads="1"/>
            </p:cNvSpPr>
            <p:nvPr/>
          </p:nvSpPr>
          <p:spPr bwMode="auto">
            <a:xfrm>
              <a:off x="5274" y="10778"/>
              <a:ext cx="25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oběžná aktiva - zásoby 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42" name="Text Box 14"/>
            <p:cNvSpPr txBox="1">
              <a:spLocks noChangeArrowheads="1"/>
            </p:cNvSpPr>
            <p:nvPr/>
          </p:nvSpPr>
          <p:spPr bwMode="auto">
            <a:xfrm>
              <a:off x="5318" y="11138"/>
              <a:ext cx="23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latin typeface="Times New Roman" pitchFamily="18" charset="0"/>
                </a:rPr>
                <a:t>krátkodobé závazky</a:t>
              </a:r>
              <a:endParaRPr lang="cs-CZ" altLang="cs-CZ" b="1" dirty="0">
                <a:latin typeface="Times New Roman" pitchFamily="18" charset="0"/>
              </a:endParaRPr>
            </a:p>
          </p:txBody>
        </p:sp>
        <p:sp>
          <p:nvSpPr>
            <p:cNvPr id="43" name="Line 15"/>
            <p:cNvSpPr>
              <a:spLocks noChangeShapeType="1"/>
            </p:cNvSpPr>
            <p:nvPr/>
          </p:nvSpPr>
          <p:spPr bwMode="auto">
            <a:xfrm>
              <a:off x="5318" y="11144"/>
              <a:ext cx="2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4" name="Group 16"/>
          <p:cNvGrpSpPr>
            <a:grpSpLocks/>
          </p:cNvGrpSpPr>
          <p:nvPr/>
        </p:nvGrpSpPr>
        <p:grpSpPr bwMode="auto">
          <a:xfrm>
            <a:off x="370404" y="3749658"/>
            <a:ext cx="4752975" cy="720000"/>
            <a:chOff x="1134" y="10778"/>
            <a:chExt cx="6660" cy="900"/>
          </a:xfrm>
        </p:grpSpPr>
        <p:sp>
          <p:nvSpPr>
            <p:cNvPr id="45" name="Rectangle 17"/>
            <p:cNvSpPr>
              <a:spLocks noChangeArrowheads="1"/>
            </p:cNvSpPr>
            <p:nvPr/>
          </p:nvSpPr>
          <p:spPr bwMode="auto">
            <a:xfrm>
              <a:off x="1134" y="10778"/>
              <a:ext cx="66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6" name="Text Box 18"/>
            <p:cNvSpPr txBox="1">
              <a:spLocks noChangeArrowheads="1"/>
            </p:cNvSpPr>
            <p:nvPr/>
          </p:nvSpPr>
          <p:spPr bwMode="auto">
            <a:xfrm>
              <a:off x="1134" y="10958"/>
              <a:ext cx="45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cs-CZ" altLang="cs-CZ" sz="1200" b="1" dirty="0" smtClean="0">
                  <a:solidFill>
                    <a:srgbClr val="000000"/>
                  </a:solidFill>
                  <a:latin typeface="Times New Roman" pitchFamily="18" charset="0"/>
                </a:rPr>
                <a:t>Okamžitá </a:t>
              </a:r>
              <a:r>
                <a:rPr lang="cs-CZ" altLang="cs-CZ" sz="1200" b="1" dirty="0">
                  <a:solidFill>
                    <a:srgbClr val="000000"/>
                  </a:solidFill>
                  <a:latin typeface="Times New Roman" pitchFamily="18" charset="0"/>
                </a:rPr>
                <a:t>likvidita (Cash ratio)    =</a:t>
              </a:r>
              <a:r>
                <a:rPr lang="cs-CZ" altLang="cs-CZ" sz="1200" dirty="0">
                  <a:solidFill>
                    <a:srgbClr val="000000"/>
                  </a:solidFill>
                  <a:latin typeface="Times New Roman" pitchFamily="18" charset="0"/>
                </a:rPr>
                <a:t>   </a:t>
              </a:r>
              <a:endParaRPr lang="cs-CZ" altLang="cs-CZ" dirty="0">
                <a:latin typeface="Times New Roman" pitchFamily="18" charset="0"/>
              </a:endParaRPr>
            </a:p>
          </p:txBody>
        </p:sp>
        <p:sp>
          <p:nvSpPr>
            <p:cNvPr id="47" name="Text Box 19"/>
            <p:cNvSpPr txBox="1">
              <a:spLocks noChangeArrowheads="1"/>
            </p:cNvSpPr>
            <p:nvPr/>
          </p:nvSpPr>
          <p:spPr bwMode="auto">
            <a:xfrm>
              <a:off x="5274" y="10778"/>
              <a:ext cx="25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   finanční majetek 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48" name="Text Box 20"/>
            <p:cNvSpPr txBox="1">
              <a:spLocks noChangeArrowheads="1"/>
            </p:cNvSpPr>
            <p:nvPr/>
          </p:nvSpPr>
          <p:spPr bwMode="auto">
            <a:xfrm>
              <a:off x="5454" y="11138"/>
              <a:ext cx="23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krátkodobé závazky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49" name="Line 21"/>
            <p:cNvSpPr>
              <a:spLocks noChangeShapeType="1"/>
            </p:cNvSpPr>
            <p:nvPr/>
          </p:nvSpPr>
          <p:spPr bwMode="auto">
            <a:xfrm>
              <a:off x="5454" y="11138"/>
              <a:ext cx="2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0" name="Rectangle 2"/>
          <p:cNvSpPr txBox="1">
            <a:spLocks noChangeArrowheads="1"/>
          </p:cNvSpPr>
          <p:nvPr/>
        </p:nvSpPr>
        <p:spPr>
          <a:xfrm>
            <a:off x="5339038" y="2179296"/>
            <a:ext cx="2138561" cy="56203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cs-CZ" altLang="cs-CZ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III. stupně (1,5 – 2,5) </a:t>
            </a:r>
            <a:endParaRPr lang="cs-CZ" altLang="cs-CZ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 2"/>
          <p:cNvSpPr txBox="1">
            <a:spLocks noChangeArrowheads="1"/>
          </p:cNvSpPr>
          <p:nvPr/>
        </p:nvSpPr>
        <p:spPr>
          <a:xfrm>
            <a:off x="5339038" y="2964476"/>
            <a:ext cx="2138561" cy="56203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cs-CZ" altLang="cs-CZ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II. stupně (1,0 – 1,5) </a:t>
            </a:r>
            <a:endParaRPr lang="cs-CZ" altLang="cs-CZ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2"/>
          <p:cNvSpPr txBox="1">
            <a:spLocks noChangeArrowheads="1"/>
          </p:cNvSpPr>
          <p:nvPr/>
        </p:nvSpPr>
        <p:spPr>
          <a:xfrm>
            <a:off x="5339038" y="3756639"/>
            <a:ext cx="2138561" cy="56203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cs-CZ" altLang="cs-CZ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I. stupně (0,2 – 0,5) </a:t>
            </a:r>
            <a:endParaRPr lang="cs-CZ" altLang="cs-CZ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 2"/>
          <p:cNvSpPr txBox="1">
            <a:spLocks noChangeArrowheads="1"/>
          </p:cNvSpPr>
          <p:nvPr/>
        </p:nvSpPr>
        <p:spPr>
          <a:xfrm>
            <a:off x="475927" y="4581128"/>
            <a:ext cx="7128793" cy="209661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90000"/>
              </a:lnSpc>
              <a:spcBef>
                <a:spcPct val="1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Doporučené hodnoty:</a:t>
            </a:r>
            <a:endParaRPr lang="cs-CZ" alt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dle MPO (ale vhodné konfrontovat se stavem v odvětví)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cs-CZ" alt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Likvidita</a:t>
            </a:r>
            <a:r>
              <a:rPr lang="cs-CZ" alt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 vs. </a:t>
            </a: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Rentabilita</a:t>
            </a:r>
            <a:r>
              <a:rPr lang="cs-CZ" alt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cs-CZ" alt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???</a:t>
            </a:r>
          </a:p>
          <a:p>
            <a:pPr algn="l">
              <a:lnSpc>
                <a:spcPct val="80000"/>
              </a:lnSpc>
            </a:pPr>
            <a:endParaRPr lang="cs-CZ" altLang="cs-CZ" sz="24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08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Druhy financování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altLang="cs-CZ" dirty="0">
                <a:latin typeface="Trebuchet MS" panose="020B0603020202020204" pitchFamily="34" charset="0"/>
              </a:rPr>
              <a:t>Změna financování = nemá vliv na stav majetku, ale jen na jeho </a:t>
            </a:r>
            <a:r>
              <a:rPr lang="cs-CZ" altLang="cs-CZ" dirty="0" smtClean="0">
                <a:latin typeface="Trebuchet MS" panose="020B0603020202020204" pitchFamily="34" charset="0"/>
              </a:rPr>
              <a:t>strukturu</a:t>
            </a:r>
          </a:p>
          <a:p>
            <a:pPr marL="285750" indent="-28575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dirty="0" smtClean="0">
                <a:latin typeface="Trebuchet MS" panose="020B0603020202020204" pitchFamily="34" charset="0"/>
                <a:sym typeface="Symbol" panose="05050102010706020507" pitchFamily="18" charset="2"/>
              </a:rPr>
              <a:t>přeměna </a:t>
            </a:r>
            <a:r>
              <a:rPr lang="cs-CZ" altLang="cs-CZ" dirty="0">
                <a:latin typeface="Trebuchet MS" panose="020B0603020202020204" pitchFamily="34" charset="0"/>
                <a:sym typeface="Symbol" panose="05050102010706020507" pitchFamily="18" charset="2"/>
              </a:rPr>
              <a:t>cizího ve vlastní kapitál</a:t>
            </a:r>
          </a:p>
          <a:p>
            <a:pPr marL="285750" indent="-28575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dirty="0" smtClean="0">
                <a:latin typeface="Trebuchet MS" panose="020B0603020202020204" pitchFamily="34" charset="0"/>
                <a:sym typeface="Symbol" panose="05050102010706020507" pitchFamily="18" charset="2"/>
              </a:rPr>
              <a:t>přeměna </a:t>
            </a:r>
            <a:r>
              <a:rPr lang="cs-CZ" altLang="cs-CZ" dirty="0">
                <a:latin typeface="Trebuchet MS" panose="020B0603020202020204" pitchFamily="34" charset="0"/>
                <a:sym typeface="Symbol" panose="05050102010706020507" pitchFamily="18" charset="2"/>
              </a:rPr>
              <a:t>vlastního v cizí kapitál</a:t>
            </a:r>
          </a:p>
          <a:p>
            <a:pPr marL="285750" indent="-28575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dirty="0" smtClean="0">
                <a:latin typeface="Trebuchet MS" panose="020B0603020202020204" pitchFamily="34" charset="0"/>
                <a:sym typeface="Symbol" panose="05050102010706020507" pitchFamily="18" charset="2"/>
              </a:rPr>
              <a:t>přeměna </a:t>
            </a:r>
            <a:r>
              <a:rPr lang="cs-CZ" altLang="cs-CZ" dirty="0">
                <a:latin typeface="Trebuchet MS" panose="020B0603020202020204" pitchFamily="34" charset="0"/>
                <a:sym typeface="Symbol" panose="05050102010706020507" pitchFamily="18" charset="2"/>
              </a:rPr>
              <a:t>jednoho druhu cizího kapitálu v jiný</a:t>
            </a:r>
          </a:p>
          <a:p>
            <a:pPr marL="285750" indent="-28575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dirty="0" smtClean="0">
                <a:latin typeface="Trebuchet MS" panose="020B0603020202020204" pitchFamily="34" charset="0"/>
                <a:sym typeface="Symbol" panose="05050102010706020507" pitchFamily="18" charset="2"/>
              </a:rPr>
              <a:t>přeměna </a:t>
            </a:r>
            <a:r>
              <a:rPr lang="cs-CZ" altLang="cs-CZ" dirty="0">
                <a:latin typeface="Trebuchet MS" panose="020B0603020202020204" pitchFamily="34" charset="0"/>
                <a:sym typeface="Symbol" panose="05050102010706020507" pitchFamily="18" charset="2"/>
              </a:rPr>
              <a:t>jednoho druhu vlastního kapitálu v jiný</a:t>
            </a:r>
          </a:p>
          <a:p>
            <a:pPr>
              <a:spcBef>
                <a:spcPts val="600"/>
              </a:spcBef>
            </a:pPr>
            <a:r>
              <a:rPr lang="cs-CZ" altLang="cs-CZ" b="1" dirty="0" smtClean="0">
                <a:latin typeface="Trebuchet MS" panose="020B0603020202020204" pitchFamily="34" charset="0"/>
                <a:sym typeface="Symbol" panose="05050102010706020507" pitchFamily="18" charset="2"/>
              </a:rPr>
              <a:t>Kritéria </a:t>
            </a:r>
            <a:r>
              <a:rPr lang="cs-CZ" altLang="cs-CZ" b="1" dirty="0">
                <a:latin typeface="Trebuchet MS" panose="020B0603020202020204" pitchFamily="34" charset="0"/>
                <a:sym typeface="Symbol" panose="05050102010706020507" pitchFamily="18" charset="2"/>
              </a:rPr>
              <a:t>druhů financování:</a:t>
            </a:r>
          </a:p>
          <a:p>
            <a:pPr marL="285750" indent="-28575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latin typeface="Trebuchet MS" panose="020B0603020202020204" pitchFamily="34" charset="0"/>
                <a:sym typeface="Symbol" panose="05050102010706020507" pitchFamily="18" charset="2"/>
              </a:rPr>
              <a:t>Původ kapitálu – vnější x vnitřní financování</a:t>
            </a:r>
          </a:p>
          <a:p>
            <a:pPr marL="285750" indent="-28575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latin typeface="Trebuchet MS" panose="020B0603020202020204" pitchFamily="34" charset="0"/>
                <a:sym typeface="Symbol" panose="05050102010706020507" pitchFamily="18" charset="2"/>
              </a:rPr>
              <a:t>Právní postavení původce kapitálu – vlastní x cizí</a:t>
            </a:r>
          </a:p>
          <a:p>
            <a:pPr marL="285750" indent="-28575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latin typeface="Trebuchet MS" panose="020B0603020202020204" pitchFamily="34" charset="0"/>
                <a:sym typeface="Symbol" panose="05050102010706020507" pitchFamily="18" charset="2"/>
              </a:rPr>
              <a:t>Vliv na majetkovou a kapitálovou strukturu – změna bilanční sumy x změna v aktivech, resp. pasivech</a:t>
            </a:r>
          </a:p>
          <a:p>
            <a:pPr marL="285750" indent="-28575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latin typeface="Trebuchet MS" panose="020B0603020202020204" pitchFamily="34" charset="0"/>
                <a:sym typeface="Symbol" panose="05050102010706020507" pitchFamily="18" charset="2"/>
              </a:rPr>
              <a:t>Dispoziční lhůta pro daný kapitál – neomezený x dlouhodobý x střednědobý x krátkodobý</a:t>
            </a:r>
          </a:p>
          <a:p>
            <a:pPr marL="285750" indent="-28575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latin typeface="Trebuchet MS" panose="020B0603020202020204" pitchFamily="34" charset="0"/>
                <a:sym typeface="Symbol" panose="05050102010706020507" pitchFamily="18" charset="2"/>
              </a:rPr>
              <a:t>Příčina financování – založení podniku x fúze x sanace x …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603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Druhy investic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altLang="cs-CZ" sz="2000" b="1" dirty="0">
                <a:latin typeface="Trebuchet MS" panose="020B0603020202020204" pitchFamily="34" charset="0"/>
              </a:rPr>
              <a:t>Dle druhu majetkových složek, pro jejichž získání byly použity</a:t>
            </a: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Trebuchet MS" panose="020B0603020202020204" pitchFamily="34" charset="0"/>
              </a:rPr>
              <a:t>věcné </a:t>
            </a:r>
            <a:r>
              <a:rPr lang="cs-CZ" altLang="cs-CZ" sz="2000" dirty="0">
                <a:latin typeface="Trebuchet MS" panose="020B0603020202020204" pitchFamily="34" charset="0"/>
              </a:rPr>
              <a:t>investice</a:t>
            </a: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Trebuchet MS" panose="020B0603020202020204" pitchFamily="34" charset="0"/>
              </a:rPr>
              <a:t>finanční </a:t>
            </a:r>
            <a:r>
              <a:rPr lang="cs-CZ" altLang="cs-CZ" sz="2000" dirty="0">
                <a:latin typeface="Trebuchet MS" panose="020B0603020202020204" pitchFamily="34" charset="0"/>
              </a:rPr>
              <a:t>investice</a:t>
            </a: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Trebuchet MS" panose="020B0603020202020204" pitchFamily="34" charset="0"/>
              </a:rPr>
              <a:t>nehmotné </a:t>
            </a:r>
            <a:r>
              <a:rPr lang="cs-CZ" altLang="cs-CZ" sz="2000" dirty="0">
                <a:latin typeface="Trebuchet MS" panose="020B0603020202020204" pitchFamily="34" charset="0"/>
              </a:rPr>
              <a:t>investice</a:t>
            </a:r>
          </a:p>
          <a:p>
            <a:pPr>
              <a:spcBef>
                <a:spcPts val="600"/>
              </a:spcBef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altLang="cs-CZ" sz="2000" b="1" dirty="0">
                <a:latin typeface="Trebuchet MS" panose="020B0603020202020204" pitchFamily="34" charset="0"/>
              </a:rPr>
              <a:t>Dle hodnoty investic v příslušném období</a:t>
            </a: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brutto investice = reinvestice (obnovovací investice) + netto investice (rozšiřovací investice)</a:t>
            </a: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Trebuchet MS" panose="020B0603020202020204" pitchFamily="34" charset="0"/>
              </a:rPr>
              <a:t>Modernizační </a:t>
            </a:r>
            <a:r>
              <a:rPr lang="cs-CZ" altLang="cs-CZ" sz="2000" dirty="0">
                <a:latin typeface="Trebuchet MS" panose="020B0603020202020204" pitchFamily="34" charset="0"/>
              </a:rPr>
              <a:t>investice = technicky vylepšené zařízení, které zvyšuje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kapacitu </a:t>
            </a:r>
            <a:r>
              <a:rPr lang="cs-CZ" altLang="cs-CZ" sz="2000" dirty="0">
                <a:latin typeface="Trebuchet MS" panose="020B0603020202020204" pitchFamily="34" charset="0"/>
              </a:rPr>
              <a:t>podniku</a:t>
            </a: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Trebuchet MS" panose="020B0603020202020204" pitchFamily="34" charset="0"/>
              </a:rPr>
              <a:t>Racionalizační </a:t>
            </a:r>
            <a:r>
              <a:rPr lang="cs-CZ" altLang="cs-CZ" sz="2000" dirty="0">
                <a:latin typeface="Trebuchet MS" panose="020B0603020202020204" pitchFamily="34" charset="0"/>
              </a:rPr>
              <a:t>investice = zařízení produkuje beze změny kapacity, ale s nižšími náklady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744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27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3900" y="1790700"/>
            <a:ext cx="7772400" cy="163830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latin typeface="Trebuchet MS" panose="020B0603020202020204" pitchFamily="34" charset="0"/>
              </a:rPr>
              <a:t>Investice a financování</a:t>
            </a:r>
            <a:endParaRPr lang="cs-CZ" altLang="cs-CZ" sz="3200" b="1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723900" y="3429000"/>
            <a:ext cx="8168580" cy="3168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Pojmy investice a financování</a:t>
            </a:r>
            <a:endParaRPr lang="cs-CZ" altLang="cs-CZ" sz="24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Podnikový obrat</a:t>
            </a:r>
          </a:p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Likvidita</a:t>
            </a:r>
          </a:p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Druhy financování podniku</a:t>
            </a:r>
          </a:p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Druhy investic</a:t>
            </a:r>
          </a:p>
        </p:txBody>
      </p:sp>
    </p:spTree>
    <p:extLst>
      <p:ext uri="{BB962C8B-B14F-4D97-AF65-F5344CB8AC3E}">
        <p14:creationId xmlns:p14="http://schemas.microsoft.com/office/powerpoint/2010/main" val="288726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Investice a financování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Financování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= opatřování finančních prostředků 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pasiva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Investování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= použití prostředků 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financí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 k obstarání majetku 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aktiva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i="1" dirty="0">
                <a:latin typeface="Trebuchet MS" panose="020B0603020202020204" pitchFamily="34" charset="0"/>
                <a:cs typeface="Arial" panose="020B0604020202020204" pitchFamily="34" charset="0"/>
              </a:rPr>
              <a:t>Investici lze definovat jako statek, který není určen k bezprostřední spotřebě, ale k produkci dalších statků v budoucnu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Investiční rozhodování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určuje dlouhodobě druh a objem produkovaných výkonů a významně ovlivňuje další existenci podniku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Investiční plán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je konkretizován v investičních projektech a jedná se tedy o souhrn zamýšlených investic za určité časové období 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50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Investice a financování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Klíčovým nástrojem investičního plánování jsou </a:t>
            </a: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investiční propočty,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jejichž pomocí </a:t>
            </a: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se posuzuje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:</a:t>
            </a:r>
          </a:p>
          <a:p>
            <a:pPr marL="720000" indent="-36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výhodnost jednotlivého investičního projektu</a:t>
            </a:r>
          </a:p>
          <a:p>
            <a:pPr marL="720000" indent="-36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porovnání výhodnosti více investičních projektů</a:t>
            </a:r>
          </a:p>
          <a:p>
            <a:pPr marL="720000" indent="-36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sestavení optimální kombinace investičních projektů vzhledem k možnostem jejich financování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Cílem investičního propočtu je zjistit rentabilitu 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návratnost a ziskovost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 plánované investice, přičemž </a:t>
            </a: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investice je výhodná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pokud:</a:t>
            </a:r>
          </a:p>
          <a:p>
            <a:pPr marL="720000" indent="-36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součet peněžních příjmů převyšuje součet výdajů</a:t>
            </a:r>
          </a:p>
          <a:p>
            <a:pPr marL="720000" indent="-36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přebytek peněžních příjmů nad výdaji umožňuje amortizaci (obnovu) a požadované zúročení vložených finančních prostředků 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944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Investice a financování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</a:pP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Investice lze řadit dle celé řady kritérií, mezi která patří především:</a:t>
            </a:r>
            <a:endParaRPr lang="cs-CZ" altLang="cs-CZ" sz="20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Vliv na podnikovou ekonomiku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Účetní hledisko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Vztah k rozvoji podniku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Vzájemný vliv projektů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Věcná náplň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Výchozí podmínky realizace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Způsob financování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Typ peněžního toku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Možnost aktivních zásahů v budoucnu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Doba výstavby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3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Investice a financování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Zdroje financování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lze třídit dle různých hledisek, přičemž nejdůležitější jsou původ zdrojů 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kapitálu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 a vlastnictví zdrojů 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kapitálu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).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Z hlediska původu kapitálu lze rozlišit:</a:t>
            </a:r>
            <a:endParaRPr lang="cs-CZ" altLang="cs-CZ" sz="20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720000" indent="-36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vnitřní financování</a:t>
            </a:r>
          </a:p>
          <a:p>
            <a:pPr marL="720000" indent="-36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vnější financování</a:t>
            </a:r>
            <a:endParaRPr lang="cs-CZ" alt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Z hlediska vlastnictví 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právního postavení vkladatele kapitálu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 lze rozlišit:</a:t>
            </a:r>
            <a:endParaRPr lang="cs-CZ" altLang="cs-CZ" sz="20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720000" indent="-36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vlastní financování</a:t>
            </a:r>
          </a:p>
          <a:p>
            <a:pPr marL="720000" indent="-36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cizí financování</a:t>
            </a:r>
            <a:endParaRPr lang="cs-CZ" alt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609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Podnikový obrat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6400" y="2133600"/>
            <a:ext cx="4918075" cy="4246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441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Likvidity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altLang="cs-CZ" sz="2000" b="1" dirty="0">
                <a:latin typeface="Trebuchet MS" panose="020B0603020202020204" pitchFamily="34" charset="0"/>
              </a:rPr>
              <a:t>Likvidita</a:t>
            </a:r>
            <a:r>
              <a:rPr lang="cs-CZ" altLang="cs-CZ" sz="2000" dirty="0">
                <a:latin typeface="Trebuchet MS" panose="020B0603020202020204" pitchFamily="34" charset="0"/>
              </a:rPr>
              <a:t> = schopnost podniku dostát v příslušných lhůtách svým splatným závazkům aniž je ohrožen bezporuchový proces vzniku a prodeje výkonů. </a:t>
            </a:r>
            <a:r>
              <a:rPr lang="cs-CZ" altLang="cs-CZ" sz="2000" b="1" dirty="0">
                <a:latin typeface="Trebuchet MS" panose="020B0603020202020204" pitchFamily="34" charset="0"/>
                <a:sym typeface="Symbol" panose="05050102010706020507" pitchFamily="18" charset="2"/>
              </a:rPr>
              <a:t> relativní likvidita  solventnost</a:t>
            </a: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altLang="cs-CZ" sz="2000" b="1" dirty="0">
                <a:latin typeface="Trebuchet MS" panose="020B0603020202020204" pitchFamily="34" charset="0"/>
              </a:rPr>
              <a:t>Likvidita </a:t>
            </a:r>
            <a:r>
              <a:rPr lang="cs-CZ" altLang="cs-CZ" sz="2000" b="1" dirty="0">
                <a:latin typeface="Trebuchet MS" panose="020B0603020202020204" pitchFamily="34" charset="0"/>
                <a:sym typeface="Symbol" panose="05050102010706020507" pitchFamily="18" charset="2"/>
              </a:rPr>
              <a:t> likvidnost  absolutní likvidita</a:t>
            </a:r>
            <a:r>
              <a:rPr lang="cs-CZ" altLang="cs-CZ" sz="2000" dirty="0">
                <a:latin typeface="Trebuchet MS" panose="020B0603020202020204" pitchFamily="34" charset="0"/>
                <a:sym typeface="Symbol" panose="05050102010706020507" pitchFamily="18" charset="2"/>
              </a:rPr>
              <a:t> = schopnost (rychlost)  majetkových složek podniku přeměnit se na platební prostředky.</a:t>
            </a:r>
          </a:p>
          <a:p>
            <a:pPr>
              <a:spcBef>
                <a:spcPts val="600"/>
              </a:spcBef>
            </a:pPr>
            <a:endParaRPr lang="cs-CZ" altLang="cs-CZ" sz="2000" dirty="0">
              <a:latin typeface="Trebuchet MS" panose="020B0603020202020204" pitchFamily="34" charset="0"/>
              <a:sym typeface="Symbol" panose="05050102010706020507" pitchFamily="18" charset="2"/>
            </a:endParaRPr>
          </a:p>
          <a:p>
            <a:pPr>
              <a:spcBef>
                <a:spcPts val="600"/>
              </a:spcBef>
            </a:pPr>
            <a:r>
              <a:rPr lang="cs-CZ" altLang="cs-CZ" sz="2000" b="1" dirty="0">
                <a:latin typeface="Trebuchet MS" panose="020B0603020202020204" pitchFamily="34" charset="0"/>
                <a:sym typeface="Symbol" panose="05050102010706020507" pitchFamily="18" charset="2"/>
              </a:rPr>
              <a:t>Finanční rovnováha</a:t>
            </a: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latin typeface="Trebuchet MS" panose="020B0603020202020204" pitchFamily="34" charset="0"/>
                <a:sym typeface="Symbol" panose="05050102010706020507" pitchFamily="18" charset="2"/>
              </a:rPr>
              <a:t>Úzké </a:t>
            </a:r>
            <a:r>
              <a:rPr lang="cs-CZ" altLang="cs-CZ" sz="2000" b="1" dirty="0">
                <a:latin typeface="Trebuchet MS" panose="020B0603020202020204" pitchFamily="34" charset="0"/>
                <a:sym typeface="Symbol" panose="05050102010706020507" pitchFamily="18" charset="2"/>
              </a:rPr>
              <a:t>pojetí </a:t>
            </a:r>
            <a:r>
              <a:rPr lang="cs-CZ" altLang="cs-CZ" sz="2000" dirty="0">
                <a:latin typeface="Trebuchet MS" panose="020B0603020202020204" pitchFamily="34" charset="0"/>
                <a:sym typeface="Symbol" panose="05050102010706020507" pitchFamily="18" charset="2"/>
              </a:rPr>
              <a:t>= v každém okamžiku je krytí platebních prostředků vyšší nebo rovno jejich potřebě</a:t>
            </a: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  <a:sym typeface="Symbol" panose="05050102010706020507" pitchFamily="18" charset="2"/>
              </a:rPr>
              <a:t> Širší pojetí </a:t>
            </a:r>
            <a:r>
              <a:rPr lang="cs-CZ" altLang="cs-CZ" sz="2000" dirty="0">
                <a:latin typeface="Trebuchet MS" panose="020B0603020202020204" pitchFamily="34" charset="0"/>
                <a:sym typeface="Symbol" panose="05050102010706020507" pitchFamily="18" charset="2"/>
              </a:rPr>
              <a:t>= platební toky jsou v optimálním poměru s ohledem na systém podnikových cílů  vedlejší podmínka maximalizace zisku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105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Likvidity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Podlikvidita</a:t>
            </a:r>
            <a:r>
              <a:rPr lang="cs-CZ" altLang="cs-CZ" sz="2000" dirty="0">
                <a:latin typeface="Trebuchet MS" panose="020B0603020202020204" pitchFamily="34" charset="0"/>
              </a:rPr>
              <a:t> = podnik nemůže </a:t>
            </a:r>
            <a:r>
              <a:rPr lang="cs-CZ" altLang="cs-CZ" sz="2000" b="1" dirty="0">
                <a:latin typeface="Trebuchet MS" panose="020B0603020202020204" pitchFamily="34" charset="0"/>
              </a:rPr>
              <a:t>přechodně</a:t>
            </a:r>
            <a:r>
              <a:rPr lang="cs-CZ" altLang="cs-CZ" sz="2000" dirty="0">
                <a:latin typeface="Trebuchet MS" panose="020B0603020202020204" pitchFamily="34" charset="0"/>
              </a:rPr>
              <a:t> dostát svým závazkům (např. druhotná platební neschopnost)</a:t>
            </a: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 err="1">
                <a:latin typeface="Trebuchet MS" panose="020B0603020202020204" pitchFamily="34" charset="0"/>
              </a:rPr>
              <a:t>Ilikvidita</a:t>
            </a:r>
            <a:r>
              <a:rPr lang="cs-CZ" altLang="cs-CZ" sz="2000" dirty="0">
                <a:latin typeface="Trebuchet MS" panose="020B0603020202020204" pitchFamily="34" charset="0"/>
              </a:rPr>
              <a:t> = podnik nemůže </a:t>
            </a:r>
            <a:r>
              <a:rPr lang="cs-CZ" altLang="cs-CZ" sz="2000" b="1" dirty="0">
                <a:latin typeface="Trebuchet MS" panose="020B0603020202020204" pitchFamily="34" charset="0"/>
              </a:rPr>
              <a:t>trvale</a:t>
            </a:r>
            <a:r>
              <a:rPr lang="cs-CZ" altLang="cs-CZ" sz="2000" dirty="0">
                <a:latin typeface="Trebuchet MS" panose="020B0603020202020204" pitchFamily="34" charset="0"/>
              </a:rPr>
              <a:t> dostát svým závazkům (zpravidla vede ke konkurzu)</a:t>
            </a: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Předlužení</a:t>
            </a:r>
            <a:r>
              <a:rPr lang="cs-CZ" altLang="cs-CZ" sz="2000" dirty="0">
                <a:latin typeface="Trebuchet MS" panose="020B0603020202020204" pitchFamily="34" charset="0"/>
              </a:rPr>
              <a:t> = majetek podniku je menší než cizí kapitál (důvod konkurzu u kapitálových společností)</a:t>
            </a: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Nadbytečná likvidita</a:t>
            </a:r>
            <a:r>
              <a:rPr lang="cs-CZ" altLang="cs-CZ" sz="2000" dirty="0"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latin typeface="Trebuchet MS" panose="020B0603020202020204" pitchFamily="34" charset="0"/>
                <a:sym typeface="Symbol" panose="05050102010706020507" pitchFamily="18" charset="2"/>
              </a:rPr>
              <a:t></a:t>
            </a:r>
            <a:r>
              <a:rPr lang="cs-CZ" altLang="cs-CZ" sz="2000" dirty="0">
                <a:latin typeface="Trebuchet MS" panose="020B0603020202020204" pitchFamily="34" charset="0"/>
              </a:rPr>
              <a:t> problémy s rentabilitou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781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598</Words>
  <Application>Microsoft Office PowerPoint</Application>
  <PresentationFormat>Předvádění na obrazovce (4:3)</PresentationFormat>
  <Paragraphs>113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Symbol</vt:lpstr>
      <vt:lpstr>Times New Roman</vt:lpstr>
      <vt:lpstr>Trebuchet MS</vt:lpstr>
      <vt:lpstr>Wingdings</vt:lpstr>
      <vt:lpstr>Motiv sady Office</vt:lpstr>
      <vt:lpstr>Podnikové hospodářství 2</vt:lpstr>
      <vt:lpstr>Investice a financování</vt:lpstr>
      <vt:lpstr>Investice a financování</vt:lpstr>
      <vt:lpstr>Investice a financování</vt:lpstr>
      <vt:lpstr>Investice a financování</vt:lpstr>
      <vt:lpstr>Investice a financování</vt:lpstr>
      <vt:lpstr>Podnikový obrat</vt:lpstr>
      <vt:lpstr>Likvidity</vt:lpstr>
      <vt:lpstr>Likvidity</vt:lpstr>
      <vt:lpstr>Likvidity</vt:lpstr>
      <vt:lpstr>Druhy financování</vt:lpstr>
      <vt:lpstr>Druhy investic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PH2 - Investice a financovani</dc:title>
  <dc:creator>Marinič Peter</dc:creator>
  <cp:lastModifiedBy>Peter Marinič</cp:lastModifiedBy>
  <cp:revision>67</cp:revision>
  <dcterms:created xsi:type="dcterms:W3CDTF">2016-09-26T09:14:21Z</dcterms:created>
  <dcterms:modified xsi:type="dcterms:W3CDTF">2019-02-21T08:24:26Z</dcterms:modified>
</cp:coreProperties>
</file>