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65" r:id="rId2"/>
    <p:sldId id="261" r:id="rId3"/>
    <p:sldId id="347" r:id="rId4"/>
    <p:sldId id="348" r:id="rId5"/>
    <p:sldId id="349" r:id="rId6"/>
    <p:sldId id="350" r:id="rId7"/>
    <p:sldId id="351" r:id="rId8"/>
    <p:sldId id="352" r:id="rId9"/>
    <p:sldId id="353" r:id="rId10"/>
    <p:sldId id="356" r:id="rId11"/>
    <p:sldId id="354" r:id="rId12"/>
    <p:sldId id="355" r:id="rId13"/>
    <p:sldId id="358" r:id="rId14"/>
    <p:sldId id="359" r:id="rId15"/>
    <p:sldId id="360" r:id="rId16"/>
    <p:sldId id="361" r:id="rId17"/>
    <p:sldId id="362" r:id="rId18"/>
    <p:sldId id="363" r:id="rId19"/>
    <p:sldId id="364" r:id="rId20"/>
    <p:sldId id="342" r:id="rId2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778" autoAdjust="0"/>
    <p:restoredTop sz="94660"/>
  </p:normalViewPr>
  <p:slideViewPr>
    <p:cSldViewPr>
      <p:cViewPr varScale="1">
        <p:scale>
          <a:sx n="47" d="100"/>
          <a:sy n="47" d="100"/>
        </p:scale>
        <p:origin x="42" y="13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21.02.2019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21.02.2019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21.02.2019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21.02.2019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21.02.2019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21.02.2019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21.02.2019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21.02.2019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21.02.2019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21.02.2019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21.02.2019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/>
              <a:t>21.02.2019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wmf"/><Relationship Id="rId3" Type="http://schemas.openxmlformats.org/officeDocument/2006/relationships/image" Target="../media/image1.png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5.wmf"/><Relationship Id="rId4" Type="http://schemas.openxmlformats.org/officeDocument/2006/relationships/oleObject" Target="../embeddings/oleObject1.bin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2450703"/>
          </a:xfrm>
        </p:spPr>
        <p:txBody>
          <a:bodyPr>
            <a:normAutofit/>
          </a:bodyPr>
          <a:lstStyle/>
          <a:p>
            <a:pPr algn="l"/>
            <a:r>
              <a:rPr lang="cs-CZ" sz="4000" b="1" dirty="0" smtClean="0">
                <a:latin typeface="Trebuchet MS" panose="020B0603020202020204" pitchFamily="34" charset="0"/>
              </a:rPr>
              <a:t>Podnikové hospodářství 2</a:t>
            </a:r>
            <a:endParaRPr lang="cs-CZ" sz="4000" b="1" dirty="0">
              <a:latin typeface="Trebuchet MS" panose="020B0603020202020204" pitchFamily="34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83568" y="4149080"/>
            <a:ext cx="6400800" cy="1752600"/>
          </a:xfrm>
        </p:spPr>
        <p:txBody>
          <a:bodyPr/>
          <a:lstStyle/>
          <a:p>
            <a:pPr algn="l"/>
            <a:endParaRPr lang="cs-CZ" dirty="0">
              <a:latin typeface="Trebuchet MS" panose="020B0603020202020204" pitchFamily="34" charset="0"/>
            </a:endParaRPr>
          </a:p>
          <a:p>
            <a:pPr algn="l"/>
            <a:endParaRPr lang="cs-CZ" dirty="0">
              <a:latin typeface="Trebuchet MS" panose="020B0603020202020204" pitchFamily="34" charset="0"/>
            </a:endParaRPr>
          </a:p>
          <a:p>
            <a:pPr algn="l"/>
            <a:r>
              <a:rPr lang="cs-CZ" dirty="0">
                <a:latin typeface="Trebuchet MS" panose="020B0603020202020204" pitchFamily="34" charset="0"/>
              </a:rPr>
              <a:t>jaro </a:t>
            </a:r>
            <a:r>
              <a:rPr lang="cs-CZ" dirty="0" smtClean="0">
                <a:latin typeface="Trebuchet MS" panose="020B0603020202020204" pitchFamily="34" charset="0"/>
              </a:rPr>
              <a:t>2019</a:t>
            </a:r>
            <a:endParaRPr lang="cs-CZ" dirty="0">
              <a:latin typeface="Trebuchet MS" panose="020B0603020202020204" pitchFamily="34" charset="0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610100" cy="179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525698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340768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Plánování výrobního programu</a:t>
            </a:r>
            <a:endParaRPr lang="cs-CZ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2132856"/>
            <a:ext cx="8640960" cy="4536504"/>
          </a:xfrm>
        </p:spPr>
        <p:txBody>
          <a:bodyPr>
            <a:noAutofit/>
          </a:bodyPr>
          <a:lstStyle/>
          <a:p>
            <a:pPr>
              <a:spcBef>
                <a:spcPts val="600"/>
              </a:spcBef>
              <a:buNone/>
            </a:pPr>
            <a:r>
              <a:rPr lang="cs-CZ" altLang="cs-CZ" sz="2000" b="1" dirty="0">
                <a:latin typeface="Trebuchet MS" panose="020B0603020202020204" pitchFamily="34" charset="0"/>
              </a:rPr>
              <a:t>Čtyři modelové situace:</a:t>
            </a:r>
          </a:p>
          <a:p>
            <a:pPr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cs-CZ" altLang="cs-CZ" sz="2000" dirty="0">
                <a:latin typeface="Trebuchet MS" panose="020B0603020202020204" pitchFamily="34" charset="0"/>
              </a:rPr>
              <a:t>Velikost měsíčního odbytu je konstantní (pekárny)</a:t>
            </a:r>
          </a:p>
          <a:p>
            <a:pPr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cs-CZ" altLang="cs-CZ" sz="2000" dirty="0">
                <a:latin typeface="Trebuchet MS" panose="020B0603020202020204" pitchFamily="34" charset="0"/>
              </a:rPr>
              <a:t>Odbytové množství pravidelně sezónně kolísá (zmrzlina, </a:t>
            </a:r>
            <a:r>
              <a:rPr lang="cs-CZ" altLang="cs-CZ" sz="2000" dirty="0" smtClean="0">
                <a:latin typeface="Trebuchet MS" panose="020B0603020202020204" pitchFamily="34" charset="0"/>
              </a:rPr>
              <a:t>jízdní </a:t>
            </a:r>
            <a:r>
              <a:rPr lang="cs-CZ" altLang="cs-CZ" sz="2000" dirty="0">
                <a:latin typeface="Trebuchet MS" panose="020B0603020202020204" pitchFamily="34" charset="0"/>
              </a:rPr>
              <a:t>kola) </a:t>
            </a:r>
            <a:r>
              <a:rPr lang="cs-CZ" altLang="cs-CZ" sz="2000" dirty="0">
                <a:latin typeface="Trebuchet MS" panose="020B0603020202020204" pitchFamily="34" charset="0"/>
                <a:sym typeface="Wingdings" panose="05000000000000000000" pitchFamily="2" charset="2"/>
              </a:rPr>
              <a:t> řešení:</a:t>
            </a:r>
          </a:p>
          <a:p>
            <a:pPr lvl="1"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cs-CZ" altLang="cs-CZ" sz="1800" dirty="0">
                <a:latin typeface="Trebuchet MS" panose="020B0603020202020204" pitchFamily="34" charset="0"/>
              </a:rPr>
              <a:t>výrobní množství se přizpůsobí výkyvům odbytu,</a:t>
            </a:r>
          </a:p>
          <a:p>
            <a:pPr lvl="1"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cs-CZ" altLang="cs-CZ" sz="1800" dirty="0">
                <a:latin typeface="Trebuchet MS" panose="020B0603020202020204" pitchFamily="34" charset="0"/>
              </a:rPr>
              <a:t>udržuje se konstantní výroba,</a:t>
            </a:r>
          </a:p>
          <a:p>
            <a:pPr lvl="1"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cs-CZ" altLang="cs-CZ" sz="1800" dirty="0">
                <a:latin typeface="Trebuchet MS" panose="020B0603020202020204" pitchFamily="34" charset="0"/>
              </a:rPr>
              <a:t>do výrobního programu se zařadí výrobky, jejichž sezónní odbytové výkyvy jsou vůči původním výrobkům fázově posunuty,</a:t>
            </a:r>
          </a:p>
          <a:p>
            <a:pPr lvl="1"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cs-CZ" altLang="cs-CZ" sz="1800" dirty="0">
                <a:latin typeface="Trebuchet MS" panose="020B0603020202020204" pitchFamily="34" charset="0"/>
              </a:rPr>
              <a:t>možnost v době útlumu odbytu vyrábět pro jiné podniky nebo naopak v sezónní špičce zadávat práci jiným podnikům.</a:t>
            </a:r>
          </a:p>
          <a:p>
            <a:pPr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cs-CZ" altLang="cs-CZ" sz="2000" dirty="0">
                <a:latin typeface="Trebuchet MS" panose="020B0603020202020204" pitchFamily="34" charset="0"/>
              </a:rPr>
              <a:t>Při nákupu se vyskytují sezónní výkyvy (cukrovary)</a:t>
            </a:r>
          </a:p>
          <a:p>
            <a:pPr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cs-CZ" altLang="cs-CZ" sz="2000" dirty="0">
                <a:latin typeface="Trebuchet MS" panose="020B0603020202020204" pitchFamily="34" charset="0"/>
              </a:rPr>
              <a:t>Konjunkturální výkyvy </a:t>
            </a:r>
          </a:p>
        </p:txBody>
      </p:sp>
      <p:pic>
        <p:nvPicPr>
          <p:cNvPr id="2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780426" cy="108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" name="Nadpis 1"/>
          <p:cNvSpPr txBox="1">
            <a:spLocks/>
          </p:cNvSpPr>
          <p:nvPr/>
        </p:nvSpPr>
        <p:spPr>
          <a:xfrm>
            <a:off x="3131840" y="180000"/>
            <a:ext cx="5760000" cy="900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Podnikové hospodářství 2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0856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340768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Plánování výrobního procesu</a:t>
            </a:r>
            <a:endParaRPr lang="cs-CZ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2132856"/>
            <a:ext cx="8640960" cy="4536504"/>
          </a:xfrm>
        </p:spPr>
        <p:txBody>
          <a:bodyPr>
            <a:noAutofit/>
          </a:bodyPr>
          <a:lstStyle/>
          <a:p>
            <a:pPr>
              <a:spcBef>
                <a:spcPts val="600"/>
              </a:spcBef>
              <a:buClr>
                <a:schemeClr val="tx1"/>
              </a:buClr>
              <a:buFont typeface="Symbol" panose="05050102010706020507" pitchFamily="18" charset="2"/>
              <a:buChar char="="/>
            </a:pPr>
            <a:r>
              <a:rPr lang="cs-CZ" altLang="cs-CZ" sz="2000" dirty="0">
                <a:latin typeface="Trebuchet MS" panose="020B0603020202020204" pitchFamily="34" charset="0"/>
              </a:rPr>
              <a:t>stanovení</a:t>
            </a:r>
          </a:p>
          <a:p>
            <a:pPr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cs-CZ" altLang="cs-CZ" sz="2000" dirty="0">
                <a:latin typeface="Trebuchet MS" panose="020B0603020202020204" pitchFamily="34" charset="0"/>
              </a:rPr>
              <a:t>jakými výrobními postupy </a:t>
            </a:r>
            <a:r>
              <a:rPr lang="cs-CZ" altLang="cs-CZ" sz="2000" b="1" dirty="0">
                <a:latin typeface="Trebuchet MS" panose="020B0603020202020204" pitchFamily="34" charset="0"/>
              </a:rPr>
              <a:t>(jak)</a:t>
            </a:r>
          </a:p>
          <a:p>
            <a:pPr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cs-CZ" altLang="cs-CZ" sz="2000" dirty="0">
                <a:latin typeface="Trebuchet MS" panose="020B0603020202020204" pitchFamily="34" charset="0"/>
              </a:rPr>
              <a:t>během kterého období </a:t>
            </a:r>
            <a:r>
              <a:rPr lang="cs-CZ" altLang="cs-CZ" sz="2000" b="1" dirty="0">
                <a:latin typeface="Trebuchet MS" panose="020B0603020202020204" pitchFamily="34" charset="0"/>
              </a:rPr>
              <a:t>(kdy) </a:t>
            </a:r>
          </a:p>
          <a:p>
            <a:pPr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cs-CZ" altLang="cs-CZ" sz="2000" dirty="0">
                <a:latin typeface="Trebuchet MS" panose="020B0603020202020204" pitchFamily="34" charset="0"/>
              </a:rPr>
              <a:t>ve kterých nákladových střediscích se má plánované množství výrobků vyrábět </a:t>
            </a:r>
            <a:r>
              <a:rPr lang="cs-CZ" altLang="cs-CZ" sz="2000" b="1" dirty="0">
                <a:latin typeface="Trebuchet MS" panose="020B0603020202020204" pitchFamily="34" charset="0"/>
              </a:rPr>
              <a:t>(kde)</a:t>
            </a:r>
          </a:p>
          <a:p>
            <a:pPr>
              <a:spcBef>
                <a:spcPts val="600"/>
              </a:spcBef>
              <a:buNone/>
            </a:pPr>
            <a:endParaRPr lang="cs-CZ" altLang="cs-CZ" sz="2000" dirty="0" smtClean="0">
              <a:latin typeface="Trebuchet MS" panose="020B0603020202020204" pitchFamily="34" charset="0"/>
            </a:endParaRPr>
          </a:p>
          <a:p>
            <a:pPr>
              <a:spcBef>
                <a:spcPts val="600"/>
              </a:spcBef>
              <a:buNone/>
            </a:pPr>
            <a:r>
              <a:rPr lang="cs-CZ" altLang="cs-CZ" sz="2000" b="1" u="sng" dirty="0" smtClean="0">
                <a:latin typeface="Trebuchet MS" panose="020B0603020202020204" pitchFamily="34" charset="0"/>
              </a:rPr>
              <a:t>Rozlišujeme</a:t>
            </a:r>
            <a:r>
              <a:rPr lang="cs-CZ" altLang="cs-CZ" sz="2000" b="1" u="sng" dirty="0">
                <a:latin typeface="Trebuchet MS" panose="020B0603020202020204" pitchFamily="34" charset="0"/>
              </a:rPr>
              <a:t>:</a:t>
            </a:r>
          </a:p>
          <a:p>
            <a:pPr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cs-CZ" altLang="cs-CZ" sz="2000" dirty="0">
                <a:latin typeface="Trebuchet MS" panose="020B0603020202020204" pitchFamily="34" charset="0"/>
              </a:rPr>
              <a:t>dlouhodobé plánování a krátkodobé plánování</a:t>
            </a:r>
          </a:p>
          <a:p>
            <a:pPr>
              <a:spcBef>
                <a:spcPts val="600"/>
              </a:spcBef>
              <a:buNone/>
            </a:pPr>
            <a:endParaRPr lang="cs-CZ" altLang="cs-CZ" sz="2000" dirty="0" smtClean="0">
              <a:latin typeface="Trebuchet MS" panose="020B0603020202020204" pitchFamily="34" charset="0"/>
            </a:endParaRPr>
          </a:p>
          <a:p>
            <a:pPr>
              <a:spcBef>
                <a:spcPts val="600"/>
              </a:spcBef>
              <a:buNone/>
            </a:pPr>
            <a:r>
              <a:rPr lang="cs-CZ" altLang="cs-CZ" sz="2000" b="1" u="sng" dirty="0" smtClean="0">
                <a:latin typeface="Trebuchet MS" panose="020B0603020202020204" pitchFamily="34" charset="0"/>
              </a:rPr>
              <a:t>Výrobní </a:t>
            </a:r>
            <a:r>
              <a:rPr lang="cs-CZ" altLang="cs-CZ" sz="2000" b="1" u="sng" dirty="0">
                <a:latin typeface="Trebuchet MS" panose="020B0603020202020204" pitchFamily="34" charset="0"/>
              </a:rPr>
              <a:t>procesy členíme ze dvou hledisek:</a:t>
            </a:r>
          </a:p>
          <a:p>
            <a:pPr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cs-CZ" altLang="cs-CZ" sz="2000" dirty="0">
                <a:latin typeface="Trebuchet MS" panose="020B0603020202020204" pitchFamily="34" charset="0"/>
              </a:rPr>
              <a:t>organizačního hlediska </a:t>
            </a:r>
            <a:r>
              <a:rPr lang="cs-CZ" altLang="cs-CZ" sz="2000" dirty="0" smtClean="0">
                <a:latin typeface="Trebuchet MS" panose="020B0603020202020204" pitchFamily="34" charset="0"/>
                <a:sym typeface="Wingdings" panose="05000000000000000000" pitchFamily="2" charset="2"/>
              </a:rPr>
              <a:t> </a:t>
            </a:r>
            <a:r>
              <a:rPr lang="cs-CZ" altLang="cs-CZ" sz="2000" b="1" dirty="0">
                <a:latin typeface="Trebuchet MS" panose="020B0603020202020204" pitchFamily="34" charset="0"/>
                <a:sym typeface="Wingdings" panose="05000000000000000000" pitchFamily="2" charset="2"/>
              </a:rPr>
              <a:t>organizační typy výroby</a:t>
            </a:r>
            <a:endParaRPr lang="cs-CZ" altLang="cs-CZ" sz="2000" b="1" dirty="0">
              <a:latin typeface="Trebuchet MS" panose="020B0603020202020204" pitchFamily="34" charset="0"/>
            </a:endParaRPr>
          </a:p>
          <a:p>
            <a:pPr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cs-CZ" altLang="cs-CZ" sz="2000" dirty="0">
                <a:latin typeface="Trebuchet MS" panose="020B0603020202020204" pitchFamily="34" charset="0"/>
              </a:rPr>
              <a:t>opakovanosti výroby </a:t>
            </a:r>
            <a:r>
              <a:rPr lang="cs-CZ" altLang="cs-CZ" sz="2000" dirty="0">
                <a:latin typeface="Trebuchet MS" panose="020B0603020202020204" pitchFamily="34" charset="0"/>
                <a:sym typeface="Wingdings" panose="05000000000000000000" pitchFamily="2" charset="2"/>
              </a:rPr>
              <a:t> </a:t>
            </a:r>
            <a:r>
              <a:rPr lang="cs-CZ" altLang="cs-CZ" sz="2000" b="1" dirty="0">
                <a:latin typeface="Trebuchet MS" panose="020B0603020202020204" pitchFamily="34" charset="0"/>
                <a:sym typeface="Wingdings" panose="05000000000000000000" pitchFamily="2" charset="2"/>
              </a:rPr>
              <a:t>výrobní typy</a:t>
            </a:r>
            <a:endParaRPr lang="cs-CZ" altLang="cs-CZ" sz="2000" b="1" dirty="0">
              <a:latin typeface="Trebuchet MS" panose="020B0603020202020204" pitchFamily="34" charset="0"/>
            </a:endParaRPr>
          </a:p>
          <a:p>
            <a:pPr marL="0" indent="0">
              <a:spcBef>
                <a:spcPts val="1200"/>
              </a:spcBef>
              <a:buClr>
                <a:schemeClr val="accent6">
                  <a:lumMod val="75000"/>
                </a:schemeClr>
              </a:buClr>
              <a:buNone/>
            </a:pPr>
            <a:endParaRPr lang="cs-CZ" sz="2000" dirty="0">
              <a:latin typeface="Trebuchet MS" panose="020B0603020202020204" pitchFamily="34" charset="0"/>
              <a:ea typeface="Verdana" pitchFamily="34" charset="0"/>
              <a:cs typeface="Arial" panose="020B0604020202020204" pitchFamily="34" charset="0"/>
            </a:endParaRPr>
          </a:p>
        </p:txBody>
      </p:sp>
      <p:pic>
        <p:nvPicPr>
          <p:cNvPr id="2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780426" cy="108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" name="Nadpis 1"/>
          <p:cNvSpPr txBox="1">
            <a:spLocks/>
          </p:cNvSpPr>
          <p:nvPr/>
        </p:nvSpPr>
        <p:spPr>
          <a:xfrm>
            <a:off x="3131840" y="180000"/>
            <a:ext cx="5760000" cy="900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Podnikové hospodářství 2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2765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340768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Organizační typy výroby</a:t>
            </a:r>
            <a:endParaRPr lang="cs-CZ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2132856"/>
            <a:ext cx="8640960" cy="4536504"/>
          </a:xfrm>
        </p:spPr>
        <p:txBody>
          <a:bodyPr>
            <a:noAutofit/>
          </a:bodyPr>
          <a:lstStyle/>
          <a:p>
            <a:pPr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cs-CZ" sz="2000" b="1" dirty="0">
                <a:latin typeface="Trebuchet MS" panose="020B0603020202020204" pitchFamily="34" charset="0"/>
                <a:cs typeface="Arial" panose="020B0604020202020204" pitchFamily="34" charset="0"/>
              </a:rPr>
              <a:t>Proudová výroba</a:t>
            </a:r>
          </a:p>
          <a:p>
            <a:pPr marL="711200" indent="-346075">
              <a:spcBef>
                <a:spcPts val="600"/>
              </a:spcBef>
              <a:buClr>
                <a:schemeClr val="accent6"/>
              </a:buClr>
            </a:pPr>
            <a:r>
              <a:rPr lang="cs-CZ" sz="2000" i="1" dirty="0">
                <a:latin typeface="Trebuchet MS" panose="020B0603020202020204" pitchFamily="34" charset="0"/>
                <a:cs typeface="Arial" panose="020B0604020202020204" pitchFamily="34" charset="0"/>
              </a:rPr>
              <a:t>uspořádání výrobních zařízení podle průběhu výrobního postupu</a:t>
            </a:r>
          </a:p>
          <a:p>
            <a:pPr marL="365125"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cs-CZ" sz="2000" b="1" dirty="0">
                <a:latin typeface="Trebuchet MS" panose="020B0603020202020204" pitchFamily="34" charset="0"/>
                <a:cs typeface="Arial" panose="020B0604020202020204" pitchFamily="34" charset="0"/>
              </a:rPr>
              <a:t>Dílenská výroby</a:t>
            </a:r>
          </a:p>
          <a:p>
            <a:pPr marL="711200" indent="-346075">
              <a:spcBef>
                <a:spcPts val="600"/>
              </a:spcBef>
              <a:buClr>
                <a:schemeClr val="accent6"/>
              </a:buClr>
            </a:pPr>
            <a:r>
              <a:rPr lang="cs-CZ" sz="2000" i="1" dirty="0">
                <a:latin typeface="Trebuchet MS" panose="020B0603020202020204" pitchFamily="34" charset="0"/>
                <a:cs typeface="Arial" panose="020B0604020202020204" pitchFamily="34" charset="0"/>
              </a:rPr>
              <a:t>stroje sdruženy v dílnách dle úkonů</a:t>
            </a:r>
          </a:p>
          <a:p>
            <a:pPr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cs-CZ" sz="2000" b="1" dirty="0">
                <a:latin typeface="Trebuchet MS" panose="020B0603020202020204" pitchFamily="34" charset="0"/>
                <a:cs typeface="Arial" panose="020B0604020202020204" pitchFamily="34" charset="0"/>
              </a:rPr>
              <a:t>Skupinová výroba</a:t>
            </a:r>
          </a:p>
          <a:p>
            <a:pPr marL="711200" indent="-346075">
              <a:spcBef>
                <a:spcPts val="600"/>
              </a:spcBef>
              <a:buClr>
                <a:schemeClr val="accent6"/>
              </a:buClr>
            </a:pPr>
            <a:r>
              <a:rPr lang="cs-CZ" sz="2000" i="1" dirty="0">
                <a:latin typeface="Trebuchet MS" panose="020B0603020202020204" pitchFamily="34" charset="0"/>
                <a:cs typeface="Arial" panose="020B0604020202020204" pitchFamily="34" charset="0"/>
              </a:rPr>
              <a:t>kombinace proudové a dílenské výroby</a:t>
            </a:r>
          </a:p>
          <a:p>
            <a:pPr marL="365125"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cs-CZ" sz="2000" b="1" dirty="0">
                <a:latin typeface="Trebuchet MS" panose="020B0603020202020204" pitchFamily="34" charset="0"/>
                <a:cs typeface="Arial" panose="020B0604020202020204" pitchFamily="34" charset="0"/>
              </a:rPr>
              <a:t>Výroba na stanovišti</a:t>
            </a:r>
          </a:p>
          <a:p>
            <a:pPr marL="711200" indent="-346075">
              <a:spcBef>
                <a:spcPts val="600"/>
              </a:spcBef>
              <a:buClr>
                <a:schemeClr val="accent6"/>
              </a:buClr>
            </a:pPr>
            <a:r>
              <a:rPr lang="cs-CZ" sz="2000" i="1" dirty="0">
                <a:latin typeface="Trebuchet MS" panose="020B0603020202020204" pitchFamily="34" charset="0"/>
                <a:cs typeface="Arial" panose="020B0604020202020204" pitchFamily="34" charset="0"/>
              </a:rPr>
              <a:t>výrobní zařízení(VF) putuje za zpracovávaným výrobkem</a:t>
            </a:r>
          </a:p>
          <a:p>
            <a:pPr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cs-CZ" sz="2000" b="1" dirty="0">
                <a:latin typeface="Trebuchet MS" panose="020B0603020202020204" pitchFamily="34" charset="0"/>
                <a:cs typeface="Arial" panose="020B0604020202020204" pitchFamily="34" charset="0"/>
              </a:rPr>
              <a:t>Výrobní hnízdo</a:t>
            </a:r>
          </a:p>
          <a:p>
            <a:pPr marL="711200" indent="-346075">
              <a:spcBef>
                <a:spcPts val="600"/>
              </a:spcBef>
              <a:buClr>
                <a:schemeClr val="accent6"/>
              </a:buClr>
            </a:pPr>
            <a:r>
              <a:rPr lang="cs-CZ" sz="2000" i="1" dirty="0">
                <a:latin typeface="Trebuchet MS" panose="020B0603020202020204" pitchFamily="34" charset="0"/>
                <a:cs typeface="Arial" panose="020B0604020202020204" pitchFamily="34" charset="0"/>
              </a:rPr>
              <a:t>sdružení původně oddělených pracovišť jednotlivců do skupiny</a:t>
            </a:r>
          </a:p>
          <a:p>
            <a:pPr marL="0" indent="0">
              <a:spcBef>
                <a:spcPts val="1200"/>
              </a:spcBef>
              <a:buClr>
                <a:schemeClr val="accent6">
                  <a:lumMod val="75000"/>
                </a:schemeClr>
              </a:buClr>
              <a:buNone/>
            </a:pPr>
            <a:endParaRPr lang="cs-CZ" sz="2000" dirty="0">
              <a:latin typeface="Trebuchet MS" panose="020B0603020202020204" pitchFamily="34" charset="0"/>
              <a:ea typeface="Verdana" pitchFamily="34" charset="0"/>
              <a:cs typeface="Arial" panose="020B0604020202020204" pitchFamily="34" charset="0"/>
            </a:endParaRPr>
          </a:p>
        </p:txBody>
      </p:sp>
      <p:pic>
        <p:nvPicPr>
          <p:cNvPr id="2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780426" cy="108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" name="Nadpis 1"/>
          <p:cNvSpPr txBox="1">
            <a:spLocks/>
          </p:cNvSpPr>
          <p:nvPr/>
        </p:nvSpPr>
        <p:spPr>
          <a:xfrm>
            <a:off x="3131840" y="180000"/>
            <a:ext cx="5760000" cy="900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Podnikové hospodářství 2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965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340768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Uspořádání výroby dle procesu</a:t>
            </a:r>
            <a:endParaRPr lang="cs-CZ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Picture 4" descr="technol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2988" y="2133600"/>
            <a:ext cx="7230470" cy="45357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780426" cy="108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Nadpis 1"/>
          <p:cNvSpPr txBox="1">
            <a:spLocks/>
          </p:cNvSpPr>
          <p:nvPr/>
        </p:nvSpPr>
        <p:spPr>
          <a:xfrm>
            <a:off x="3131840" y="180000"/>
            <a:ext cx="5760000" cy="900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Podnikové hospodářství 2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7385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340768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Uspořádání výroby dle procesu</a:t>
            </a:r>
            <a:endParaRPr lang="cs-CZ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2132856"/>
            <a:ext cx="4248472" cy="4464496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cs-CZ" altLang="cs-CZ" sz="2000" b="1" u="sng" dirty="0" smtClean="0">
                <a:latin typeface="Trebuchet MS" panose="020B0603020202020204" pitchFamily="34" charset="0"/>
                <a:cs typeface="Arial" panose="020B0604020202020204" pitchFamily="34" charset="0"/>
              </a:rPr>
              <a:t>Výhody</a:t>
            </a:r>
            <a:endParaRPr lang="cs-CZ" altLang="cs-CZ" sz="2000" b="1" i="1" dirty="0">
              <a:latin typeface="Trebuchet MS" panose="020B0603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cs-CZ" altLang="cs-CZ" sz="1600" dirty="0">
                <a:latin typeface="Trebuchet MS" panose="020B0603020202020204" pitchFamily="34" charset="0"/>
                <a:cs typeface="Arial" panose="020B0604020202020204" pitchFamily="34" charset="0"/>
              </a:rPr>
              <a:t>flexibilita vybavení i personálu,</a:t>
            </a:r>
          </a:p>
          <a:p>
            <a:pPr>
              <a:lnSpc>
                <a:spcPct val="120000"/>
              </a:lnSpc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cs-CZ" altLang="cs-CZ" sz="1600" dirty="0">
                <a:latin typeface="Trebuchet MS" panose="020B0603020202020204" pitchFamily="34" charset="0"/>
                <a:cs typeface="Arial" panose="020B0604020202020204" pitchFamily="34" charset="0"/>
              </a:rPr>
              <a:t>relativně nízké investice do vybavení plynoucí z univerzálního charakteru zařízení, </a:t>
            </a:r>
          </a:p>
          <a:p>
            <a:pPr>
              <a:lnSpc>
                <a:spcPct val="120000"/>
              </a:lnSpc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cs-CZ" altLang="cs-CZ" sz="1600" dirty="0">
                <a:latin typeface="Trebuchet MS" panose="020B0603020202020204" pitchFamily="34" charset="0"/>
                <a:cs typeface="Arial" panose="020B0604020202020204" pitchFamily="34" charset="0"/>
              </a:rPr>
              <a:t>mistři v dílnách mají detailní přehled o všech prováděných činnostech,</a:t>
            </a:r>
          </a:p>
          <a:p>
            <a:pPr>
              <a:lnSpc>
                <a:spcPct val="120000"/>
              </a:lnSpc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cs-CZ" altLang="cs-CZ" sz="1600" dirty="0">
                <a:latin typeface="Trebuchet MS" panose="020B0603020202020204" pitchFamily="34" charset="0"/>
                <a:cs typeface="Arial" panose="020B0604020202020204" pitchFamily="34" charset="0"/>
              </a:rPr>
              <a:t>větší motivovanost pracovníků díky pestrosti činností a důrazu na samostatnost a osobní odpovědnost</a:t>
            </a:r>
            <a:r>
              <a:rPr lang="cs-CZ" altLang="cs-CZ" sz="1600" dirty="0" smtClean="0">
                <a:latin typeface="Trebuchet MS" panose="020B0603020202020204" pitchFamily="34" charset="0"/>
                <a:cs typeface="Arial" panose="020B0604020202020204" pitchFamily="34" charset="0"/>
              </a:rPr>
              <a:t>.</a:t>
            </a:r>
            <a:endParaRPr lang="cs-CZ" altLang="cs-CZ" sz="1600" dirty="0"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4652392" y="2132856"/>
            <a:ext cx="4248472" cy="446449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cs-CZ" altLang="cs-CZ" sz="2000" b="1" u="sng" dirty="0" smtClean="0">
                <a:latin typeface="Trebuchet MS" panose="020B0603020202020204" pitchFamily="34" charset="0"/>
                <a:cs typeface="Arial" panose="020B0604020202020204" pitchFamily="34" charset="0"/>
              </a:rPr>
              <a:t>Nevýhody</a:t>
            </a:r>
            <a:endParaRPr lang="cs-CZ" altLang="cs-CZ" sz="2000" b="1" i="1" dirty="0" smtClean="0">
              <a:latin typeface="Trebuchet MS" panose="020B0603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cs-CZ" altLang="cs-CZ" sz="1600" dirty="0">
                <a:latin typeface="Trebuchet MS" panose="020B0603020202020204" pitchFamily="34" charset="0"/>
                <a:cs typeface="Arial" panose="020B0604020202020204" pitchFamily="34" charset="0"/>
              </a:rPr>
              <a:t>nízká efektivita spojená s přepravou nedokončené výroby,</a:t>
            </a:r>
          </a:p>
          <a:p>
            <a:pPr>
              <a:lnSpc>
                <a:spcPct val="120000"/>
              </a:lnSpc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cs-CZ" altLang="cs-CZ" sz="1600" dirty="0">
                <a:latin typeface="Trebuchet MS" panose="020B0603020202020204" pitchFamily="34" charset="0"/>
                <a:cs typeface="Arial" panose="020B0604020202020204" pitchFamily="34" charset="0"/>
              </a:rPr>
              <a:t>problémy s časováním výroby – velké prostoje,</a:t>
            </a:r>
          </a:p>
          <a:p>
            <a:pPr>
              <a:lnSpc>
                <a:spcPct val="120000"/>
              </a:lnSpc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cs-CZ" altLang="cs-CZ" sz="1600" dirty="0">
                <a:latin typeface="Trebuchet MS" panose="020B0603020202020204" pitchFamily="34" charset="0"/>
                <a:cs typeface="Arial" panose="020B0604020202020204" pitchFamily="34" charset="0"/>
              </a:rPr>
              <a:t>náročnost řízení výrobního procesu,</a:t>
            </a:r>
          </a:p>
          <a:p>
            <a:pPr>
              <a:lnSpc>
                <a:spcPct val="120000"/>
              </a:lnSpc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cs-CZ" altLang="cs-CZ" sz="1600" dirty="0">
                <a:latin typeface="Trebuchet MS" panose="020B0603020202020204" pitchFamily="34" charset="0"/>
                <a:cs typeface="Arial" panose="020B0604020202020204" pitchFamily="34" charset="0"/>
              </a:rPr>
              <a:t>vyšší náklady na pracovní sílu plynoucí z její vyšší kvalifikovanosti,</a:t>
            </a:r>
          </a:p>
          <a:p>
            <a:pPr>
              <a:lnSpc>
                <a:spcPct val="120000"/>
              </a:lnSpc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cs-CZ" altLang="cs-CZ" sz="1600" dirty="0">
                <a:latin typeface="Trebuchet MS" panose="020B0603020202020204" pitchFamily="34" charset="0"/>
                <a:cs typeface="Arial" panose="020B0604020202020204" pitchFamily="34" charset="0"/>
              </a:rPr>
              <a:t>nízká produktivita z důvodu častého </a:t>
            </a:r>
            <a:r>
              <a:rPr lang="cs-CZ" altLang="cs-CZ" sz="1600" dirty="0" err="1">
                <a:latin typeface="Trebuchet MS" panose="020B0603020202020204" pitchFamily="34" charset="0"/>
                <a:cs typeface="Arial" panose="020B0604020202020204" pitchFamily="34" charset="0"/>
              </a:rPr>
              <a:t>přenastavování</a:t>
            </a:r>
            <a:r>
              <a:rPr lang="cs-CZ" altLang="cs-CZ" sz="1600" dirty="0">
                <a:latin typeface="Trebuchet MS" panose="020B0603020202020204" pitchFamily="34" charset="0"/>
                <a:cs typeface="Arial" panose="020B0604020202020204" pitchFamily="34" charset="0"/>
              </a:rPr>
              <a:t> zařízení,</a:t>
            </a:r>
          </a:p>
          <a:p>
            <a:pPr>
              <a:lnSpc>
                <a:spcPct val="120000"/>
              </a:lnSpc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cs-CZ" altLang="cs-CZ" sz="1600" dirty="0">
                <a:latin typeface="Trebuchet MS" panose="020B0603020202020204" pitchFamily="34" charset="0"/>
                <a:cs typeface="Arial" panose="020B0604020202020204" pitchFamily="34" charset="0"/>
              </a:rPr>
              <a:t>nízká produktivita z důvodu nízké specializace pracovníků </a:t>
            </a: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780426" cy="108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Nadpis 1"/>
          <p:cNvSpPr txBox="1">
            <a:spLocks/>
          </p:cNvSpPr>
          <p:nvPr/>
        </p:nvSpPr>
        <p:spPr>
          <a:xfrm>
            <a:off x="3131840" y="180000"/>
            <a:ext cx="5760000" cy="900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Podnikové hospodářství 2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2473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340768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Uspořádání výroby dle produktu</a:t>
            </a:r>
            <a:endParaRPr lang="cs-CZ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Picture 5" descr="produktov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0984" y="2060847"/>
            <a:ext cx="7281416" cy="45801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780426" cy="108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Nadpis 1"/>
          <p:cNvSpPr txBox="1">
            <a:spLocks/>
          </p:cNvSpPr>
          <p:nvPr/>
        </p:nvSpPr>
        <p:spPr>
          <a:xfrm>
            <a:off x="3131840" y="180000"/>
            <a:ext cx="5760000" cy="900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Podnikové hospodářství 2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294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340768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Uspořádání výroby dle produktu</a:t>
            </a:r>
            <a:endParaRPr lang="cs-CZ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2132856"/>
            <a:ext cx="4248472" cy="4464496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cs-CZ" altLang="cs-CZ" sz="2000" b="1" u="sng" dirty="0" smtClean="0">
                <a:latin typeface="Trebuchet MS" panose="020B0603020202020204" pitchFamily="34" charset="0"/>
                <a:cs typeface="Arial" panose="020B0604020202020204" pitchFamily="34" charset="0"/>
              </a:rPr>
              <a:t>Výhody</a:t>
            </a:r>
            <a:endParaRPr lang="cs-CZ" altLang="cs-CZ" sz="2000" b="1" i="1" dirty="0">
              <a:latin typeface="Trebuchet MS" panose="020B0603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cs-CZ" altLang="cs-CZ" sz="1600" dirty="0">
                <a:latin typeface="Trebuchet MS" panose="020B0603020202020204" pitchFamily="34" charset="0"/>
                <a:cs typeface="Arial" panose="020B0604020202020204" pitchFamily="34" charset="0"/>
              </a:rPr>
              <a:t>minimalizace přepravních časů,</a:t>
            </a:r>
          </a:p>
          <a:p>
            <a:pPr>
              <a:lnSpc>
                <a:spcPct val="120000"/>
              </a:lnSpc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cs-CZ" altLang="cs-CZ" sz="1600" dirty="0">
                <a:latin typeface="Trebuchet MS" panose="020B0603020202020204" pitchFamily="34" charset="0"/>
                <a:cs typeface="Arial" panose="020B0604020202020204" pitchFamily="34" charset="0"/>
              </a:rPr>
              <a:t>nižší hladina zásob nedokončené výroby,</a:t>
            </a:r>
          </a:p>
          <a:p>
            <a:pPr>
              <a:lnSpc>
                <a:spcPct val="120000"/>
              </a:lnSpc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cs-CZ" altLang="cs-CZ" sz="1600" dirty="0">
                <a:latin typeface="Trebuchet MS" panose="020B0603020202020204" pitchFamily="34" charset="0"/>
                <a:cs typeface="Arial" panose="020B0604020202020204" pitchFamily="34" charset="0"/>
              </a:rPr>
              <a:t>redukce celkového operačního času,</a:t>
            </a:r>
          </a:p>
          <a:p>
            <a:pPr>
              <a:lnSpc>
                <a:spcPct val="120000"/>
              </a:lnSpc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cs-CZ" altLang="cs-CZ" sz="1600" dirty="0">
                <a:latin typeface="Trebuchet MS" panose="020B0603020202020204" pitchFamily="34" charset="0"/>
                <a:cs typeface="Arial" panose="020B0604020202020204" pitchFamily="34" charset="0"/>
              </a:rPr>
              <a:t>zjednodušení plánování a kontroly výrobního procesu,</a:t>
            </a:r>
          </a:p>
          <a:p>
            <a:pPr>
              <a:lnSpc>
                <a:spcPct val="120000"/>
              </a:lnSpc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cs-CZ" altLang="cs-CZ" sz="1600" dirty="0">
                <a:latin typeface="Trebuchet MS" panose="020B0603020202020204" pitchFamily="34" charset="0"/>
                <a:cs typeface="Arial" panose="020B0604020202020204" pitchFamily="34" charset="0"/>
              </a:rPr>
              <a:t>zjednodušení činností, což dovoluje zapojení levnější pracovní síly,</a:t>
            </a:r>
          </a:p>
          <a:p>
            <a:pPr>
              <a:lnSpc>
                <a:spcPct val="120000"/>
              </a:lnSpc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cs-CZ" altLang="cs-CZ" sz="1600" dirty="0">
                <a:latin typeface="Trebuchet MS" panose="020B0603020202020204" pitchFamily="34" charset="0"/>
                <a:cs typeface="Arial" panose="020B0604020202020204" pitchFamily="34" charset="0"/>
              </a:rPr>
              <a:t>prohloubení specializace.</a:t>
            </a: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4652392" y="2132856"/>
            <a:ext cx="4248472" cy="446449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cs-CZ" altLang="cs-CZ" sz="2000" b="1" u="sng" dirty="0" smtClean="0">
                <a:latin typeface="Trebuchet MS" panose="020B0603020202020204" pitchFamily="34" charset="0"/>
                <a:cs typeface="Arial" panose="020B0604020202020204" pitchFamily="34" charset="0"/>
              </a:rPr>
              <a:t>Nevýhody</a:t>
            </a:r>
            <a:endParaRPr lang="cs-CZ" altLang="cs-CZ" sz="2000" b="1" i="1" dirty="0" smtClean="0">
              <a:latin typeface="Trebuchet MS" panose="020B0603020202020204" pitchFamily="34" charset="0"/>
              <a:cs typeface="Arial" panose="020B0604020202020204" pitchFamily="34" charset="0"/>
            </a:endParaRPr>
          </a:p>
          <a:p>
            <a:pPr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cs-CZ" altLang="cs-CZ" sz="1600" dirty="0" smtClean="0">
                <a:latin typeface="Trebuchet MS" panose="020B0603020202020204" pitchFamily="34" charset="0"/>
                <a:cs typeface="Arial" panose="020B0604020202020204" pitchFamily="34" charset="0"/>
              </a:rPr>
              <a:t>nízká </a:t>
            </a:r>
            <a:r>
              <a:rPr lang="cs-CZ" altLang="cs-CZ" sz="1600" dirty="0">
                <a:latin typeface="Trebuchet MS" panose="020B0603020202020204" pitchFamily="34" charset="0"/>
                <a:cs typeface="Arial" panose="020B0604020202020204" pitchFamily="34" charset="0"/>
              </a:rPr>
              <a:t>flexibilita. Při změně výrobního programu je většinou nutné počítat s vysokými časovými a/nebo finančními investicemi do přenastavení, respektive nákupu nového výrobního zařízení.</a:t>
            </a:r>
          </a:p>
          <a:p>
            <a:pPr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cs-CZ" altLang="cs-CZ" sz="1600" dirty="0" smtClean="0">
                <a:latin typeface="Trebuchet MS" panose="020B0603020202020204" pitchFamily="34" charset="0"/>
                <a:cs typeface="Arial" panose="020B0604020202020204" pitchFamily="34" charset="0"/>
              </a:rPr>
              <a:t>rychlost </a:t>
            </a:r>
            <a:r>
              <a:rPr lang="cs-CZ" altLang="cs-CZ" sz="1600" dirty="0">
                <a:latin typeface="Trebuchet MS" panose="020B0603020202020204" pitchFamily="34" charset="0"/>
                <a:cs typeface="Arial" panose="020B0604020202020204" pitchFamily="34" charset="0"/>
              </a:rPr>
              <a:t>produkce je limitována nejpomalejším článkem řetězu.</a:t>
            </a:r>
          </a:p>
          <a:p>
            <a:pPr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cs-CZ" altLang="cs-CZ" sz="1600" dirty="0" smtClean="0">
                <a:latin typeface="Trebuchet MS" panose="020B0603020202020204" pitchFamily="34" charset="0"/>
                <a:cs typeface="Arial" panose="020B0604020202020204" pitchFamily="34" charset="0"/>
              </a:rPr>
              <a:t>vysoké </a:t>
            </a:r>
            <a:r>
              <a:rPr lang="cs-CZ" altLang="cs-CZ" sz="1600" dirty="0">
                <a:latin typeface="Trebuchet MS" panose="020B0603020202020204" pitchFamily="34" charset="0"/>
                <a:cs typeface="Arial" panose="020B0604020202020204" pitchFamily="34" charset="0"/>
              </a:rPr>
              <a:t>investice do speciálního zařízení. Navíc, jedinou cestou, jak rozšířit výrobu je většinou jeho duplikace.</a:t>
            </a:r>
          </a:p>
          <a:p>
            <a:pPr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cs-CZ" altLang="cs-CZ" sz="1600" dirty="0" smtClean="0">
                <a:latin typeface="Trebuchet MS" panose="020B0603020202020204" pitchFamily="34" charset="0"/>
                <a:cs typeface="Arial" panose="020B0604020202020204" pitchFamily="34" charset="0"/>
              </a:rPr>
              <a:t>závislost </a:t>
            </a:r>
            <a:r>
              <a:rPr lang="cs-CZ" altLang="cs-CZ" sz="1600" dirty="0">
                <a:latin typeface="Trebuchet MS" panose="020B0603020202020204" pitchFamily="34" charset="0"/>
                <a:cs typeface="Arial" panose="020B0604020202020204" pitchFamily="34" charset="0"/>
              </a:rPr>
              <a:t>celku na každé jeho části. Porucha stroje či absence dostatečného počtu zaměstnanců může způsobit zastavení celé výroby.</a:t>
            </a:r>
          </a:p>
          <a:p>
            <a:pPr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cs-CZ" altLang="cs-CZ" sz="1600" dirty="0" smtClean="0">
                <a:latin typeface="Trebuchet MS" panose="020B0603020202020204" pitchFamily="34" charset="0"/>
                <a:cs typeface="Arial" panose="020B0604020202020204" pitchFamily="34" charset="0"/>
              </a:rPr>
              <a:t>monotónnost </a:t>
            </a:r>
            <a:r>
              <a:rPr lang="cs-CZ" altLang="cs-CZ" sz="1600" dirty="0">
                <a:latin typeface="Trebuchet MS" panose="020B0603020202020204" pitchFamily="34" charset="0"/>
                <a:cs typeface="Arial" panose="020B0604020202020204" pitchFamily="34" charset="0"/>
              </a:rPr>
              <a:t>vykonávaných činností a s ní související ztráta chuti do práce </a:t>
            </a: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780426" cy="108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Nadpis 1"/>
          <p:cNvSpPr txBox="1">
            <a:spLocks/>
          </p:cNvSpPr>
          <p:nvPr/>
        </p:nvSpPr>
        <p:spPr>
          <a:xfrm>
            <a:off x="3131840" y="180000"/>
            <a:ext cx="5760000" cy="900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Podnikové hospodářství 2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5303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340768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Výrobní typy</a:t>
            </a:r>
            <a:endParaRPr lang="cs-CZ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2132856"/>
            <a:ext cx="8640960" cy="4536504"/>
          </a:xfrm>
        </p:spPr>
        <p:txBody>
          <a:bodyPr>
            <a:noAutofit/>
          </a:bodyPr>
          <a:lstStyle/>
          <a:p>
            <a:pPr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cs-CZ" altLang="cs-CZ" sz="2000" b="1" u="sng" dirty="0">
                <a:latin typeface="Trebuchet MS" panose="020B0603020202020204" pitchFamily="34" charset="0"/>
              </a:rPr>
              <a:t>Kusová výroba </a:t>
            </a:r>
            <a:r>
              <a:rPr lang="cs-CZ" altLang="cs-CZ" sz="2000" dirty="0" smtClean="0">
                <a:latin typeface="Trebuchet MS" panose="020B0603020202020204" pitchFamily="34" charset="0"/>
              </a:rPr>
              <a:t>= zakázková </a:t>
            </a:r>
            <a:r>
              <a:rPr lang="cs-CZ" altLang="cs-CZ" sz="2000" dirty="0">
                <a:latin typeface="Trebuchet MS" panose="020B0603020202020204" pitchFamily="34" charset="0"/>
              </a:rPr>
              <a:t>výroba</a:t>
            </a:r>
          </a:p>
          <a:p>
            <a:pPr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cs-CZ" altLang="cs-CZ" sz="2000" b="1" u="sng" dirty="0">
                <a:latin typeface="Trebuchet MS" panose="020B0603020202020204" pitchFamily="34" charset="0"/>
              </a:rPr>
              <a:t>Opakovaná výroba</a:t>
            </a:r>
          </a:p>
          <a:p>
            <a:pPr lvl="1"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cs-CZ" altLang="cs-CZ" sz="2000" b="1" dirty="0">
                <a:latin typeface="Trebuchet MS" panose="020B0603020202020204" pitchFamily="34" charset="0"/>
              </a:rPr>
              <a:t>Hromadná výroba </a:t>
            </a:r>
            <a:endParaRPr lang="cs-CZ" altLang="cs-CZ" sz="2000" b="1" dirty="0" smtClean="0">
              <a:latin typeface="Trebuchet MS" panose="020B0603020202020204" pitchFamily="34" charset="0"/>
            </a:endParaRPr>
          </a:p>
          <a:p>
            <a:pPr marL="711200" lvl="1" indent="0">
              <a:spcBef>
                <a:spcPts val="600"/>
              </a:spcBef>
              <a:buNone/>
            </a:pPr>
            <a:r>
              <a:rPr lang="cs-CZ" altLang="cs-CZ" sz="2000" i="1" dirty="0" smtClean="0">
                <a:latin typeface="Trebuchet MS" panose="020B0603020202020204" pitchFamily="34" charset="0"/>
              </a:rPr>
              <a:t>(vyráběn </a:t>
            </a:r>
            <a:r>
              <a:rPr lang="cs-CZ" altLang="cs-CZ" sz="2000" i="1" dirty="0">
                <a:latin typeface="Trebuchet MS" panose="020B0603020202020204" pitchFamily="34" charset="0"/>
              </a:rPr>
              <a:t>stále stejný </a:t>
            </a:r>
            <a:r>
              <a:rPr lang="cs-CZ" altLang="cs-CZ" sz="2000" i="1" dirty="0" smtClean="0">
                <a:latin typeface="Trebuchet MS" panose="020B0603020202020204" pitchFamily="34" charset="0"/>
              </a:rPr>
              <a:t>výrobek)</a:t>
            </a:r>
            <a:endParaRPr lang="cs-CZ" altLang="cs-CZ" sz="2000" i="1" dirty="0">
              <a:latin typeface="Trebuchet MS" panose="020B0603020202020204" pitchFamily="34" charset="0"/>
            </a:endParaRPr>
          </a:p>
          <a:p>
            <a:pPr lvl="1"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cs-CZ" altLang="cs-CZ" sz="2000" b="1" dirty="0">
                <a:latin typeface="Trebuchet MS" panose="020B0603020202020204" pitchFamily="34" charset="0"/>
              </a:rPr>
              <a:t>Sériová výroba </a:t>
            </a:r>
          </a:p>
          <a:p>
            <a:pPr marL="711200" lvl="1" indent="0">
              <a:spcBef>
                <a:spcPts val="600"/>
              </a:spcBef>
              <a:buNone/>
            </a:pPr>
            <a:r>
              <a:rPr lang="cs-CZ" altLang="cs-CZ" sz="2000" i="1" dirty="0" smtClean="0">
                <a:latin typeface="Trebuchet MS" panose="020B0603020202020204" pitchFamily="34" charset="0"/>
              </a:rPr>
              <a:t>(vyráběno </a:t>
            </a:r>
            <a:r>
              <a:rPr lang="cs-CZ" altLang="cs-CZ" sz="2000" i="1" dirty="0">
                <a:latin typeface="Trebuchet MS" panose="020B0603020202020204" pitchFamily="34" charset="0"/>
              </a:rPr>
              <a:t>několik různých </a:t>
            </a:r>
            <a:r>
              <a:rPr lang="cs-CZ" altLang="cs-CZ" sz="2000" i="1" dirty="0" smtClean="0">
                <a:latin typeface="Trebuchet MS" panose="020B0603020202020204" pitchFamily="34" charset="0"/>
              </a:rPr>
              <a:t>výrobků)</a:t>
            </a:r>
            <a:endParaRPr lang="cs-CZ" altLang="cs-CZ" sz="2000" i="1" dirty="0">
              <a:latin typeface="Trebuchet MS" panose="020B0603020202020204" pitchFamily="34" charset="0"/>
            </a:endParaRPr>
          </a:p>
          <a:p>
            <a:pPr lvl="1"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cs-CZ" altLang="cs-CZ" sz="2000" b="1" dirty="0">
                <a:latin typeface="Trebuchet MS" panose="020B0603020202020204" pitchFamily="34" charset="0"/>
              </a:rPr>
              <a:t>Druhová výroba </a:t>
            </a:r>
          </a:p>
          <a:p>
            <a:pPr marL="711200" lvl="1" indent="0">
              <a:spcBef>
                <a:spcPts val="600"/>
              </a:spcBef>
              <a:buNone/>
            </a:pPr>
            <a:r>
              <a:rPr lang="cs-CZ" altLang="cs-CZ" sz="2000" i="1" dirty="0">
                <a:latin typeface="Trebuchet MS" panose="020B0603020202020204" pitchFamily="34" charset="0"/>
              </a:rPr>
              <a:t>(</a:t>
            </a:r>
            <a:r>
              <a:rPr lang="cs-CZ" altLang="cs-CZ" sz="2000" i="1" dirty="0" smtClean="0">
                <a:latin typeface="Trebuchet MS" panose="020B0603020202020204" pitchFamily="34" charset="0"/>
              </a:rPr>
              <a:t>vyráběno </a:t>
            </a:r>
            <a:r>
              <a:rPr lang="cs-CZ" altLang="cs-CZ" sz="2000" i="1" dirty="0">
                <a:latin typeface="Trebuchet MS" panose="020B0603020202020204" pitchFamily="34" charset="0"/>
              </a:rPr>
              <a:t>několik druhů </a:t>
            </a:r>
            <a:r>
              <a:rPr lang="cs-CZ" altLang="cs-CZ" sz="2000" i="1" dirty="0" smtClean="0">
                <a:latin typeface="Trebuchet MS" panose="020B0603020202020204" pitchFamily="34" charset="0"/>
              </a:rPr>
              <a:t>výrobků)</a:t>
            </a:r>
            <a:endParaRPr lang="cs-CZ" altLang="cs-CZ" sz="2000" i="1" dirty="0">
              <a:latin typeface="Trebuchet MS" panose="020B0603020202020204" pitchFamily="34" charset="0"/>
            </a:endParaRPr>
          </a:p>
          <a:p>
            <a:pPr lvl="1"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cs-CZ" altLang="cs-CZ" sz="2000" b="1" dirty="0">
                <a:latin typeface="Trebuchet MS" panose="020B0603020202020204" pitchFamily="34" charset="0"/>
              </a:rPr>
              <a:t>Výroba v šaržích </a:t>
            </a:r>
          </a:p>
          <a:p>
            <a:pPr marL="711200" lvl="1" indent="0">
              <a:spcBef>
                <a:spcPts val="600"/>
              </a:spcBef>
              <a:buNone/>
            </a:pPr>
            <a:r>
              <a:rPr lang="cs-CZ" altLang="cs-CZ" sz="2000" i="1" dirty="0" smtClean="0">
                <a:latin typeface="Trebuchet MS" panose="020B0603020202020204" pitchFamily="34" charset="0"/>
              </a:rPr>
              <a:t>(šarže </a:t>
            </a:r>
            <a:r>
              <a:rPr lang="cs-CZ" altLang="cs-CZ" sz="2000" i="1" dirty="0">
                <a:latin typeface="Trebuchet MS" panose="020B0603020202020204" pitchFamily="34" charset="0"/>
              </a:rPr>
              <a:t>– dávka daná kapacitou výrobního </a:t>
            </a:r>
            <a:r>
              <a:rPr lang="cs-CZ" altLang="cs-CZ" sz="2000" i="1" dirty="0" smtClean="0">
                <a:latin typeface="Trebuchet MS" panose="020B0603020202020204" pitchFamily="34" charset="0"/>
              </a:rPr>
              <a:t>zařízení)</a:t>
            </a:r>
            <a:endParaRPr lang="cs-CZ" altLang="cs-CZ" sz="2000" i="1" dirty="0">
              <a:latin typeface="Trebuchet MS" panose="020B0603020202020204" pitchFamily="34" charset="0"/>
            </a:endParaRPr>
          </a:p>
          <a:p>
            <a:pPr marL="0" indent="0">
              <a:spcBef>
                <a:spcPts val="1200"/>
              </a:spcBef>
              <a:buClr>
                <a:schemeClr val="accent6">
                  <a:lumMod val="75000"/>
                </a:schemeClr>
              </a:buClr>
              <a:buNone/>
            </a:pPr>
            <a:endParaRPr lang="cs-CZ" sz="2000" dirty="0">
              <a:latin typeface="Trebuchet MS" panose="020B0603020202020204" pitchFamily="34" charset="0"/>
              <a:ea typeface="Verdana" pitchFamily="34" charset="0"/>
              <a:cs typeface="Arial" panose="020B0604020202020204" pitchFamily="34" charset="0"/>
            </a:endParaRPr>
          </a:p>
        </p:txBody>
      </p:sp>
      <p:pic>
        <p:nvPicPr>
          <p:cNvPr id="2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780426" cy="108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" name="Nadpis 1"/>
          <p:cNvSpPr txBox="1">
            <a:spLocks/>
          </p:cNvSpPr>
          <p:nvPr/>
        </p:nvSpPr>
        <p:spPr>
          <a:xfrm>
            <a:off x="3131840" y="180000"/>
            <a:ext cx="5760000" cy="900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Podnikové hospodářství 2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3721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340768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Výrobní proces – krátkodobé plánování</a:t>
            </a:r>
            <a:endParaRPr lang="cs-CZ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780426" cy="108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" name="Nadpis 1"/>
          <p:cNvSpPr txBox="1">
            <a:spLocks/>
          </p:cNvSpPr>
          <p:nvPr/>
        </p:nvSpPr>
        <p:spPr>
          <a:xfrm>
            <a:off x="3131840" y="180000"/>
            <a:ext cx="5760000" cy="900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Podnikové hospodářství 2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251520" y="2312488"/>
            <a:ext cx="7772400" cy="38851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39496" indent="-457200">
              <a:lnSpc>
                <a:spcPct val="90000"/>
              </a:lnSpc>
              <a:buClr>
                <a:schemeClr val="accent6"/>
              </a:buClr>
              <a:buFont typeface="Wingdings" panose="05000000000000000000" pitchFamily="2" charset="2"/>
              <a:buChar char="§"/>
              <a:defRPr/>
            </a:pPr>
            <a:r>
              <a:rPr lang="cs-CZ" sz="2000" b="1" u="sng" dirty="0" smtClean="0">
                <a:latin typeface="Trebuchet MS" panose="020B0603020202020204" pitchFamily="34" charset="0"/>
              </a:rPr>
              <a:t>Optimální velikost dávky:</a:t>
            </a:r>
          </a:p>
        </p:txBody>
      </p:sp>
      <p:graphicFrame>
        <p:nvGraphicFramePr>
          <p:cNvPr id="8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77135341"/>
              </p:ext>
            </p:extLst>
          </p:nvPr>
        </p:nvGraphicFramePr>
        <p:xfrm>
          <a:off x="4430156" y="3512678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2" name="Rovnice" r:id="rId4" imgW="114120" imgH="215640" progId="Equation.3">
                  <p:embed/>
                </p:oleObj>
              </mc:Choice>
              <mc:Fallback>
                <p:oleObj name="Rovnice" r:id="rId4" imgW="11412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30156" y="3512678"/>
                        <a:ext cx="114300" cy="215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65591915"/>
              </p:ext>
            </p:extLst>
          </p:nvPr>
        </p:nvGraphicFramePr>
        <p:xfrm>
          <a:off x="4430156" y="3512678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3" name="Rovnice" r:id="rId6" imgW="114120" imgH="215640" progId="Equation.3">
                  <p:embed/>
                </p:oleObj>
              </mc:Choice>
              <mc:Fallback>
                <p:oleObj name="Rovnice" r:id="rId6" imgW="11412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30156" y="3512678"/>
                        <a:ext cx="114300" cy="215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 Box 10"/>
          <p:cNvSpPr txBox="1">
            <a:spLocks noChangeArrowheads="1"/>
          </p:cNvSpPr>
          <p:nvPr/>
        </p:nvSpPr>
        <p:spPr bwMode="auto">
          <a:xfrm>
            <a:off x="1761569" y="3196766"/>
            <a:ext cx="104933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r>
              <a:rPr lang="cs-CZ" altLang="cs-CZ"/>
              <a:t>m</a:t>
            </a:r>
            <a:r>
              <a:rPr lang="cs-CZ" altLang="cs-CZ" baseline="-25000"/>
              <a:t>opt</a:t>
            </a:r>
            <a:r>
              <a:rPr lang="cs-CZ" altLang="cs-CZ"/>
              <a:t> =</a:t>
            </a:r>
          </a:p>
        </p:txBody>
      </p:sp>
      <p:graphicFrame>
        <p:nvGraphicFramePr>
          <p:cNvPr id="11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65585019"/>
              </p:ext>
            </p:extLst>
          </p:nvPr>
        </p:nvGraphicFramePr>
        <p:xfrm>
          <a:off x="2834719" y="3011028"/>
          <a:ext cx="1804987" cy="1050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" name="Rovnice" r:id="rId7" imgW="863225" imgH="507780" progId="Equation.3">
                  <p:embed/>
                </p:oleObj>
              </mc:Choice>
              <mc:Fallback>
                <p:oleObj name="Rovnice" r:id="rId7" imgW="863225" imgH="5077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34719" y="3011028"/>
                        <a:ext cx="1804987" cy="10509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Text Box 13"/>
          <p:cNvSpPr txBox="1">
            <a:spLocks noChangeArrowheads="1"/>
          </p:cNvSpPr>
          <p:nvPr/>
        </p:nvSpPr>
        <p:spPr bwMode="auto">
          <a:xfrm>
            <a:off x="1846263" y="4371975"/>
            <a:ext cx="7407275" cy="1477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r>
              <a:rPr lang="cs-CZ" altLang="cs-CZ" sz="1800" dirty="0">
                <a:latin typeface="Trebuchet MS" panose="020B0603020202020204" pitchFamily="34" charset="0"/>
              </a:rPr>
              <a:t>m … výrobní dávka</a:t>
            </a:r>
          </a:p>
          <a:p>
            <a:pPr eaLnBrk="1" hangingPunct="1"/>
            <a:r>
              <a:rPr lang="cs-CZ" altLang="cs-CZ" sz="1800" dirty="0">
                <a:latin typeface="Trebuchet MS" panose="020B0603020202020204" pitchFamily="34" charset="0"/>
              </a:rPr>
              <a:t>M … roční potřeba</a:t>
            </a:r>
          </a:p>
          <a:p>
            <a:pPr eaLnBrk="1" hangingPunct="1"/>
            <a:r>
              <a:rPr lang="cs-CZ" altLang="cs-CZ" sz="1800" dirty="0">
                <a:latin typeface="Trebuchet MS" panose="020B0603020202020204" pitchFamily="34" charset="0"/>
              </a:rPr>
              <a:t>N</a:t>
            </a:r>
            <a:r>
              <a:rPr lang="cs-CZ" altLang="cs-CZ" sz="1800" baseline="-25000" dirty="0">
                <a:latin typeface="Trebuchet MS" panose="020B0603020202020204" pitchFamily="34" charset="0"/>
              </a:rPr>
              <a:t>f</a:t>
            </a:r>
            <a:r>
              <a:rPr lang="cs-CZ" altLang="cs-CZ" sz="1800" dirty="0">
                <a:latin typeface="Trebuchet MS" panose="020B0603020202020204" pitchFamily="34" charset="0"/>
              </a:rPr>
              <a:t> … fixní náklady výrobní dávky</a:t>
            </a:r>
          </a:p>
          <a:p>
            <a:pPr eaLnBrk="1" hangingPunct="1"/>
            <a:r>
              <a:rPr lang="cs-CZ" altLang="cs-CZ" sz="1800" dirty="0" err="1">
                <a:latin typeface="Trebuchet MS" panose="020B0603020202020204" pitchFamily="34" charset="0"/>
              </a:rPr>
              <a:t>N</a:t>
            </a:r>
            <a:r>
              <a:rPr lang="cs-CZ" altLang="cs-CZ" sz="1800" baseline="-25000" dirty="0" err="1">
                <a:latin typeface="Trebuchet MS" panose="020B0603020202020204" pitchFamily="34" charset="0"/>
              </a:rPr>
              <a:t>l</a:t>
            </a:r>
            <a:r>
              <a:rPr lang="cs-CZ" altLang="cs-CZ" sz="1800" dirty="0">
                <a:latin typeface="Trebuchet MS" panose="020B0603020202020204" pitchFamily="34" charset="0"/>
              </a:rPr>
              <a:t> … variabilní náklady na skladování na ks a období  (náklady skladovací + náklady z vázanosti)</a:t>
            </a:r>
          </a:p>
        </p:txBody>
      </p:sp>
    </p:spTree>
    <p:extLst>
      <p:ext uri="{BB962C8B-B14F-4D97-AF65-F5344CB8AC3E}">
        <p14:creationId xmlns:p14="http://schemas.microsoft.com/office/powerpoint/2010/main" val="3488085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340768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Výrobní proces – krátkodobé plánování</a:t>
            </a:r>
            <a:endParaRPr lang="cs-CZ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2132856"/>
            <a:ext cx="8640960" cy="4536504"/>
          </a:xfrm>
        </p:spPr>
        <p:txBody>
          <a:bodyPr>
            <a:noAutofit/>
          </a:bodyPr>
          <a:lstStyle/>
          <a:p>
            <a:pPr marL="365125" lvl="1" indent="-365125"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§"/>
              <a:defRPr/>
            </a:pPr>
            <a:r>
              <a:rPr lang="cs-CZ" altLang="cs-CZ" sz="2000" b="1" u="sng" dirty="0">
                <a:latin typeface="Trebuchet MS" panose="020B0603020202020204" pitchFamily="34" charset="0"/>
              </a:rPr>
              <a:t>Lhůtové plánování</a:t>
            </a:r>
          </a:p>
          <a:p>
            <a:pPr marL="365125" lvl="1" indent="0">
              <a:spcBef>
                <a:spcPts val="600"/>
              </a:spcBef>
              <a:buNone/>
            </a:pPr>
            <a:r>
              <a:rPr lang="cs-CZ" altLang="cs-CZ" sz="2000" dirty="0" smtClean="0">
                <a:latin typeface="Trebuchet MS" panose="020B0603020202020204" pitchFamily="34" charset="0"/>
              </a:rPr>
              <a:t>stanovení </a:t>
            </a:r>
            <a:r>
              <a:rPr lang="cs-CZ" altLang="cs-CZ" sz="2000" b="1" dirty="0">
                <a:latin typeface="Trebuchet MS" panose="020B0603020202020204" pitchFamily="34" charset="0"/>
              </a:rPr>
              <a:t>termínů zahájení a dokončení pracovních postupů</a:t>
            </a:r>
            <a:r>
              <a:rPr lang="cs-CZ" altLang="cs-CZ" sz="2000" dirty="0">
                <a:latin typeface="Trebuchet MS" panose="020B0603020202020204" pitchFamily="34" charset="0"/>
              </a:rPr>
              <a:t>, které jsou spojených s danými výrobními zakázkami</a:t>
            </a:r>
          </a:p>
          <a:p>
            <a:pPr marL="711200" lvl="2" indent="-346075"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cs-CZ" altLang="cs-CZ" sz="1800" dirty="0">
                <a:latin typeface="Trebuchet MS" panose="020B0603020202020204" pitchFamily="34" charset="0"/>
              </a:rPr>
              <a:t>se zřetelem na technologicky podmíněné pracovní postupy</a:t>
            </a:r>
          </a:p>
          <a:p>
            <a:pPr marL="711200" lvl="2" indent="-346075"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cs-CZ" altLang="cs-CZ" sz="1800" dirty="0">
                <a:latin typeface="Trebuchet MS" panose="020B0603020202020204" pitchFamily="34" charset="0"/>
              </a:rPr>
              <a:t>bez ohledu na kapacitní </a:t>
            </a:r>
            <a:r>
              <a:rPr lang="cs-CZ" altLang="cs-CZ" sz="1800" dirty="0" smtClean="0">
                <a:latin typeface="Trebuchet MS" panose="020B0603020202020204" pitchFamily="34" charset="0"/>
              </a:rPr>
              <a:t>omezení</a:t>
            </a:r>
          </a:p>
          <a:p>
            <a:pPr lvl="2">
              <a:spcBef>
                <a:spcPts val="600"/>
              </a:spcBef>
            </a:pPr>
            <a:endParaRPr lang="cs-CZ" altLang="cs-CZ" sz="2000" dirty="0">
              <a:latin typeface="Trebuchet MS" panose="020B0603020202020204" pitchFamily="34" charset="0"/>
            </a:endParaRPr>
          </a:p>
          <a:p>
            <a:pPr marL="365125" lvl="1" indent="-365125"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§"/>
              <a:defRPr/>
            </a:pPr>
            <a:r>
              <a:rPr lang="cs-CZ" altLang="cs-CZ" sz="2000" b="1" u="sng" dirty="0">
                <a:latin typeface="Trebuchet MS" panose="020B0603020202020204" pitchFamily="34" charset="0"/>
              </a:rPr>
              <a:t>Plánování kapacit</a:t>
            </a:r>
          </a:p>
          <a:p>
            <a:pPr marL="365125" lvl="1" indent="0">
              <a:spcBef>
                <a:spcPts val="600"/>
              </a:spcBef>
              <a:buNone/>
            </a:pPr>
            <a:r>
              <a:rPr lang="cs-CZ" altLang="cs-CZ" sz="2000" dirty="0">
                <a:latin typeface="Trebuchet MS" panose="020B0603020202020204" pitchFamily="34" charset="0"/>
              </a:rPr>
              <a:t>Časové stanovení průběhu pracovních postupů </a:t>
            </a:r>
          </a:p>
          <a:p>
            <a:pPr marL="711200" lvl="2" indent="-346075"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cs-CZ" altLang="cs-CZ" sz="1800" dirty="0">
                <a:latin typeface="Trebuchet MS" panose="020B0603020202020204" pitchFamily="34" charset="0"/>
              </a:rPr>
              <a:t>na základě lhůtového plánování,</a:t>
            </a:r>
          </a:p>
          <a:p>
            <a:pPr marL="711200" lvl="2" indent="-346075"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cs-CZ" altLang="cs-CZ" sz="1800" dirty="0">
                <a:latin typeface="Trebuchet MS" panose="020B0603020202020204" pitchFamily="34" charset="0"/>
              </a:rPr>
              <a:t>s ohledem na kapacitní omezení.</a:t>
            </a:r>
          </a:p>
          <a:p>
            <a:pPr marL="0" indent="0">
              <a:spcBef>
                <a:spcPts val="1200"/>
              </a:spcBef>
              <a:buClr>
                <a:schemeClr val="accent6">
                  <a:lumMod val="75000"/>
                </a:schemeClr>
              </a:buClr>
              <a:buNone/>
            </a:pPr>
            <a:endParaRPr lang="cs-CZ" sz="2000" dirty="0">
              <a:latin typeface="Trebuchet MS" panose="020B0603020202020204" pitchFamily="34" charset="0"/>
              <a:ea typeface="Verdana" pitchFamily="34" charset="0"/>
              <a:cs typeface="Arial" panose="020B0604020202020204" pitchFamily="34" charset="0"/>
            </a:endParaRPr>
          </a:p>
        </p:txBody>
      </p:sp>
      <p:pic>
        <p:nvPicPr>
          <p:cNvPr id="2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780426" cy="108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" name="Nadpis 1"/>
          <p:cNvSpPr txBox="1">
            <a:spLocks/>
          </p:cNvSpPr>
          <p:nvPr/>
        </p:nvSpPr>
        <p:spPr>
          <a:xfrm>
            <a:off x="3131840" y="180000"/>
            <a:ext cx="5760000" cy="900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Podnikové hospodářství 2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1445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23900" y="1790700"/>
            <a:ext cx="7772400" cy="1638300"/>
          </a:xfrm>
        </p:spPr>
        <p:txBody>
          <a:bodyPr>
            <a:normAutofit/>
          </a:bodyPr>
          <a:lstStyle/>
          <a:p>
            <a:pPr algn="l"/>
            <a:r>
              <a:rPr lang="cs-CZ" sz="3200" b="1" dirty="0" smtClean="0">
                <a:latin typeface="Trebuchet MS" panose="020B0603020202020204" pitchFamily="34" charset="0"/>
              </a:rPr>
              <a:t>Výroba </a:t>
            </a:r>
            <a:br>
              <a:rPr lang="cs-CZ" sz="3200" b="1" dirty="0" smtClean="0">
                <a:latin typeface="Trebuchet MS" panose="020B0603020202020204" pitchFamily="34" charset="0"/>
              </a:rPr>
            </a:br>
            <a:r>
              <a:rPr lang="cs-CZ" sz="3200" b="1" dirty="0" smtClean="0">
                <a:latin typeface="Trebuchet MS" panose="020B0603020202020204" pitchFamily="34" charset="0"/>
              </a:rPr>
              <a:t>jako hlavní podniková funkce</a:t>
            </a:r>
            <a:endParaRPr lang="cs-CZ" altLang="cs-CZ" sz="3200" b="1" dirty="0">
              <a:latin typeface="Trebuchet MS" panose="020B0603020202020204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610100" cy="179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Zástupný symbol pro obsah 2"/>
          <p:cNvSpPr txBox="1">
            <a:spLocks/>
          </p:cNvSpPr>
          <p:nvPr/>
        </p:nvSpPr>
        <p:spPr>
          <a:xfrm>
            <a:off x="723900" y="3429000"/>
            <a:ext cx="8168580" cy="316835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l">
              <a:spcBef>
                <a:spcPct val="500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altLang="cs-CZ" sz="24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Výroba a její obsah</a:t>
            </a:r>
            <a:endParaRPr lang="cs-CZ" altLang="cs-CZ" sz="2400" dirty="0">
              <a:solidFill>
                <a:schemeClr val="tx1"/>
              </a:solidFill>
              <a:latin typeface="Trebuchet MS" panose="020B0603020202020204" pitchFamily="34" charset="0"/>
            </a:endParaRPr>
          </a:p>
          <a:p>
            <a:pPr marL="342900" indent="-342900" algn="l">
              <a:spcBef>
                <a:spcPct val="500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altLang="cs-CZ" sz="24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Vztah výroby k odbytu a financování</a:t>
            </a:r>
            <a:endParaRPr lang="cs-CZ" altLang="cs-CZ" sz="2400" dirty="0">
              <a:solidFill>
                <a:schemeClr val="tx1"/>
              </a:solidFill>
              <a:latin typeface="Trebuchet MS" panose="020B0603020202020204" pitchFamily="34" charset="0"/>
            </a:endParaRPr>
          </a:p>
          <a:p>
            <a:pPr marL="342900" indent="-342900" algn="l">
              <a:spcBef>
                <a:spcPct val="500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altLang="cs-CZ" sz="24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Plánování výroby</a:t>
            </a:r>
            <a:endParaRPr lang="cs-CZ" altLang="cs-CZ" sz="2400" dirty="0">
              <a:solidFill>
                <a:schemeClr val="tx1"/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7267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610100" cy="179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Zástupný symbol pro obsah 2"/>
          <p:cNvSpPr txBox="1">
            <a:spLocks/>
          </p:cNvSpPr>
          <p:nvPr/>
        </p:nvSpPr>
        <p:spPr>
          <a:xfrm>
            <a:off x="827584" y="3861048"/>
            <a:ext cx="8064896" cy="158417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1800"/>
              </a:spcBef>
              <a:buClr>
                <a:schemeClr val="accent6">
                  <a:lumMod val="75000"/>
                </a:schemeClr>
              </a:buClr>
              <a:buNone/>
            </a:pPr>
            <a:r>
              <a:rPr lang="cs-CZ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Děkuji za pozornost</a:t>
            </a:r>
            <a:r>
              <a:rPr lang="cs-CZ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!</a:t>
            </a:r>
          </a:p>
          <a:p>
            <a:pPr marL="0" indent="0">
              <a:spcBef>
                <a:spcPts val="1800"/>
              </a:spcBef>
              <a:buClr>
                <a:schemeClr val="accent6">
                  <a:lumMod val="75000"/>
                </a:schemeClr>
              </a:buClr>
              <a:buNone/>
            </a:pPr>
            <a:r>
              <a:rPr lang="cs-CZ" sz="3000" b="1" i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Příjemný zbytek dne!</a:t>
            </a:r>
            <a:endParaRPr lang="cs-CZ" sz="3000" b="1" i="1" dirty="0"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02736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340768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Výroba</a:t>
            </a:r>
            <a:endParaRPr lang="cs-CZ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2132856"/>
            <a:ext cx="8640960" cy="1656184"/>
          </a:xfrm>
        </p:spPr>
        <p:txBody>
          <a:bodyPr>
            <a:noAutofit/>
          </a:bodyPr>
          <a:lstStyle/>
          <a:p>
            <a:pPr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cs-CZ" altLang="cs-CZ" sz="2000" b="1" u="sng" dirty="0" smtClean="0">
                <a:latin typeface="Trebuchet MS" panose="020B0603020202020204" pitchFamily="34" charset="0"/>
                <a:cs typeface="Arial" panose="020B0604020202020204" pitchFamily="34" charset="0"/>
              </a:rPr>
              <a:t>Pojetí výroby:</a:t>
            </a:r>
            <a:endParaRPr lang="cs-CZ" altLang="cs-CZ" sz="2000" b="1" u="sng" dirty="0">
              <a:latin typeface="Trebuchet MS" panose="020B0603020202020204" pitchFamily="34" charset="0"/>
              <a:cs typeface="Arial" panose="020B0604020202020204" pitchFamily="34" charset="0"/>
            </a:endParaRPr>
          </a:p>
          <a:p>
            <a:pPr marL="723900"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cs-CZ" altLang="cs-CZ" sz="2000" dirty="0" smtClean="0">
                <a:latin typeface="Trebuchet MS" panose="020B0603020202020204" pitchFamily="34" charset="0"/>
                <a:cs typeface="Arial" panose="020B0604020202020204" pitchFamily="34" charset="0"/>
              </a:rPr>
              <a:t>Nejširší </a:t>
            </a:r>
            <a:r>
              <a:rPr lang="cs-CZ" altLang="cs-CZ" sz="2000" dirty="0">
                <a:latin typeface="Trebuchet MS" panose="020B0603020202020204" pitchFamily="34" charset="0"/>
                <a:cs typeface="Arial" panose="020B0604020202020204" pitchFamily="34" charset="0"/>
              </a:rPr>
              <a:t>pojetí (každá kombinace výrobních faktorů)</a:t>
            </a:r>
          </a:p>
          <a:p>
            <a:pPr marL="723900"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cs-CZ" altLang="cs-CZ" sz="2000" b="1" dirty="0" smtClean="0">
                <a:latin typeface="Trebuchet MS" panose="020B0603020202020204" pitchFamily="34" charset="0"/>
                <a:cs typeface="Arial" panose="020B0604020202020204" pitchFamily="34" charset="0"/>
              </a:rPr>
              <a:t>Užší </a:t>
            </a:r>
            <a:r>
              <a:rPr lang="cs-CZ" altLang="cs-CZ" sz="2000" b="1" dirty="0">
                <a:latin typeface="Trebuchet MS" panose="020B0603020202020204" pitchFamily="34" charset="0"/>
                <a:cs typeface="Arial" panose="020B0604020202020204" pitchFamily="34" charset="0"/>
              </a:rPr>
              <a:t>pojetí (podnikové výkony)</a:t>
            </a:r>
          </a:p>
          <a:p>
            <a:pPr marL="723900"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cs-CZ" altLang="cs-CZ" sz="2000" dirty="0" smtClean="0">
                <a:latin typeface="Trebuchet MS" panose="020B0603020202020204" pitchFamily="34" charset="0"/>
                <a:cs typeface="Arial" panose="020B0604020202020204" pitchFamily="34" charset="0"/>
              </a:rPr>
              <a:t>Nejužší </a:t>
            </a:r>
            <a:r>
              <a:rPr lang="cs-CZ" altLang="cs-CZ" sz="2000" dirty="0">
                <a:latin typeface="Trebuchet MS" panose="020B0603020202020204" pitchFamily="34" charset="0"/>
                <a:cs typeface="Arial" panose="020B0604020202020204" pitchFamily="34" charset="0"/>
              </a:rPr>
              <a:t>pojetí (zhotovení výrobků </a:t>
            </a:r>
            <a:r>
              <a:rPr lang="cs-CZ" altLang="cs-CZ" sz="2000" dirty="0">
                <a:latin typeface="Trebuchet MS" panose="020B0603020202020204" pitchFamily="34" charset="0"/>
                <a:cs typeface="Arial" panose="020B0604020202020204" pitchFamily="34" charset="0"/>
                <a:sym typeface="Symbol" pitchFamily="18" charset="2"/>
              </a:rPr>
              <a:t></a:t>
            </a:r>
            <a:r>
              <a:rPr lang="cs-CZ" altLang="cs-CZ" sz="2000" dirty="0">
                <a:latin typeface="Trebuchet MS" panose="020B0603020202020204" pitchFamily="34" charset="0"/>
                <a:cs typeface="Arial" panose="020B0604020202020204" pitchFamily="34" charset="0"/>
              </a:rPr>
              <a:t> bez služeb)</a:t>
            </a:r>
          </a:p>
          <a:p>
            <a:pPr marL="0" indent="0">
              <a:spcBef>
                <a:spcPts val="1200"/>
              </a:spcBef>
              <a:buClr>
                <a:schemeClr val="accent6">
                  <a:lumMod val="75000"/>
                </a:schemeClr>
              </a:buClr>
              <a:buNone/>
            </a:pPr>
            <a:endParaRPr lang="cs-CZ" sz="2000" dirty="0">
              <a:latin typeface="Arial" panose="020B0604020202020204" pitchFamily="34" charset="0"/>
              <a:ea typeface="Verdana" pitchFamily="34" charset="0"/>
              <a:cs typeface="Arial" panose="020B0604020202020204" pitchFamily="34" charset="0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2511788" y="4890002"/>
            <a:ext cx="1839747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Tvorba </a:t>
            </a:r>
            <a:br>
              <a:rPr lang="cs-CZ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výkonů </a:t>
            </a:r>
            <a:endParaRPr lang="cs-CZ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4351535" y="4890002"/>
            <a:ext cx="1839747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Zhodnocení výkonů </a:t>
            </a:r>
            <a:endParaRPr lang="cs-CZ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2511787" y="4493958"/>
            <a:ext cx="1839747" cy="396044"/>
          </a:xfrm>
          <a:prstGeom prst="rect">
            <a:avLst/>
          </a:prstGeom>
          <a:solidFill>
            <a:schemeClr val="accent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Výroba</a:t>
            </a:r>
            <a:endParaRPr lang="cs-CZ" sz="1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Obdélník 8"/>
          <p:cNvSpPr/>
          <p:nvPr/>
        </p:nvSpPr>
        <p:spPr>
          <a:xfrm>
            <a:off x="4355976" y="4493958"/>
            <a:ext cx="1835306" cy="396044"/>
          </a:xfrm>
          <a:prstGeom prst="rect">
            <a:avLst/>
          </a:prstGeom>
          <a:solidFill>
            <a:schemeClr val="accent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Odbyt</a:t>
            </a:r>
            <a:endParaRPr lang="cs-CZ" sz="1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Obdélník 9"/>
          <p:cNvSpPr/>
          <p:nvPr/>
        </p:nvSpPr>
        <p:spPr>
          <a:xfrm>
            <a:off x="2322199" y="4005064"/>
            <a:ext cx="4067554" cy="396044"/>
          </a:xfrm>
          <a:prstGeom prst="rect">
            <a:avLst/>
          </a:prstGeom>
          <a:solidFill>
            <a:schemeClr val="accent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Oblast výkonů</a:t>
            </a:r>
            <a:endParaRPr lang="cs-CZ" sz="1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Obdélník 10"/>
          <p:cNvSpPr/>
          <p:nvPr/>
        </p:nvSpPr>
        <p:spPr>
          <a:xfrm>
            <a:off x="2321827" y="5949280"/>
            <a:ext cx="4067926" cy="396044"/>
          </a:xfrm>
          <a:prstGeom prst="rect">
            <a:avLst/>
          </a:prstGeom>
          <a:solidFill>
            <a:schemeClr val="accent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Finanční oblast</a:t>
            </a:r>
            <a:endParaRPr lang="cs-CZ" sz="1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Obdélník 11"/>
          <p:cNvSpPr/>
          <p:nvPr/>
        </p:nvSpPr>
        <p:spPr>
          <a:xfrm>
            <a:off x="2321827" y="4401610"/>
            <a:ext cx="4066273" cy="137689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4" name="Přímá spojnice se šipkou 13"/>
          <p:cNvCxnSpPr/>
          <p:nvPr/>
        </p:nvCxnSpPr>
        <p:spPr>
          <a:xfrm>
            <a:off x="899592" y="5103257"/>
            <a:ext cx="1422607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nice se šipkou 14"/>
          <p:cNvCxnSpPr/>
          <p:nvPr/>
        </p:nvCxnSpPr>
        <p:spPr>
          <a:xfrm>
            <a:off x="6389753" y="5090055"/>
            <a:ext cx="1422607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nice se šipkou 15"/>
          <p:cNvCxnSpPr/>
          <p:nvPr/>
        </p:nvCxnSpPr>
        <p:spPr>
          <a:xfrm>
            <a:off x="6376925" y="6178081"/>
            <a:ext cx="1422607" cy="0"/>
          </a:xfrm>
          <a:prstGeom prst="straightConnector1">
            <a:avLst/>
          </a:prstGeom>
          <a:ln w="25400">
            <a:solidFill>
              <a:schemeClr val="tx1"/>
            </a:solidFill>
            <a:prstDash val="dash"/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nice se šipkou 16"/>
          <p:cNvCxnSpPr/>
          <p:nvPr/>
        </p:nvCxnSpPr>
        <p:spPr>
          <a:xfrm>
            <a:off x="899592" y="6147302"/>
            <a:ext cx="1422607" cy="0"/>
          </a:xfrm>
          <a:prstGeom prst="straightConnector1">
            <a:avLst/>
          </a:prstGeom>
          <a:ln w="25400">
            <a:solidFill>
              <a:schemeClr val="tx1"/>
            </a:solidFill>
            <a:prstDash val="dash"/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Obdélník 17"/>
          <p:cNvSpPr/>
          <p:nvPr/>
        </p:nvSpPr>
        <p:spPr>
          <a:xfrm>
            <a:off x="6733868" y="4611907"/>
            <a:ext cx="1870580" cy="4888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Output (Výstup)</a:t>
            </a:r>
            <a:endParaRPr lang="cs-CZ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Obdélník 18"/>
          <p:cNvSpPr/>
          <p:nvPr/>
        </p:nvSpPr>
        <p:spPr>
          <a:xfrm>
            <a:off x="323528" y="4590268"/>
            <a:ext cx="1870580" cy="4888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Input (Vstup)</a:t>
            </a:r>
            <a:endParaRPr lang="cs-CZ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Obdélník 19"/>
          <p:cNvSpPr/>
          <p:nvPr/>
        </p:nvSpPr>
        <p:spPr>
          <a:xfrm>
            <a:off x="6733868" y="5653809"/>
            <a:ext cx="1870580" cy="4888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Příjmy</a:t>
            </a:r>
            <a:endParaRPr lang="cs-CZ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Obdélník 20"/>
          <p:cNvSpPr/>
          <p:nvPr/>
        </p:nvSpPr>
        <p:spPr>
          <a:xfrm>
            <a:off x="323528" y="5653809"/>
            <a:ext cx="1870580" cy="4888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Výdaje</a:t>
            </a:r>
            <a:endParaRPr lang="cs-CZ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780426" cy="108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" name="Nadpis 1"/>
          <p:cNvSpPr txBox="1">
            <a:spLocks/>
          </p:cNvSpPr>
          <p:nvPr/>
        </p:nvSpPr>
        <p:spPr>
          <a:xfrm>
            <a:off x="3131840" y="180000"/>
            <a:ext cx="5760000" cy="900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Podnikové hospodářství 2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9865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340768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Výroba</a:t>
            </a:r>
            <a:endParaRPr lang="cs-CZ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4509120"/>
            <a:ext cx="8640960" cy="1656184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  <a:buFont typeface="Wingdings" panose="05000000000000000000" pitchFamily="2" charset="2"/>
              <a:buChar char="§"/>
            </a:pPr>
            <a:endParaRPr lang="cs-CZ" altLang="cs-CZ" sz="2000" u="sng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cs-CZ" altLang="cs-CZ" sz="2000" b="1" u="sng" dirty="0" smtClean="0">
                <a:latin typeface="Trebuchet MS" panose="020B0603020202020204" pitchFamily="34" charset="0"/>
                <a:cs typeface="Arial" panose="020B0604020202020204" pitchFamily="34" charset="0"/>
              </a:rPr>
              <a:t>Propojení výroby:</a:t>
            </a:r>
          </a:p>
          <a:p>
            <a:pPr marL="723900" indent="-368300"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cs-CZ" altLang="cs-CZ" sz="2000" dirty="0" smtClean="0">
                <a:latin typeface="Trebuchet MS" panose="020B0603020202020204" pitchFamily="34" charset="0"/>
                <a:cs typeface="Arial" panose="020B0604020202020204" pitchFamily="34" charset="0"/>
              </a:rPr>
              <a:t>Výroba a Odbyt – </a:t>
            </a:r>
            <a:r>
              <a:rPr lang="cs-CZ" sz="2000" dirty="0" smtClean="0">
                <a:latin typeface="Trebuchet MS" panose="020B0603020202020204" pitchFamily="34" charset="0"/>
                <a:cs typeface="Arial" panose="020B0604020202020204" pitchFamily="34" charset="0"/>
              </a:rPr>
              <a:t>spojení </a:t>
            </a:r>
            <a:r>
              <a:rPr lang="cs-CZ" sz="2000" dirty="0">
                <a:latin typeface="Trebuchet MS" panose="020B0603020202020204" pitchFamily="34" charset="0"/>
                <a:cs typeface="Arial" panose="020B0604020202020204" pitchFamily="34" charset="0"/>
              </a:rPr>
              <a:t>v oblasti skladování a dopravy</a:t>
            </a:r>
          </a:p>
          <a:p>
            <a:pPr marL="723900" indent="-368300"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cs-CZ" sz="2000" dirty="0">
                <a:latin typeface="Trebuchet MS" panose="020B0603020202020204" pitchFamily="34" charset="0"/>
                <a:cs typeface="Arial" panose="020B0604020202020204" pitchFamily="34" charset="0"/>
              </a:rPr>
              <a:t>Výroba a </a:t>
            </a:r>
            <a:r>
              <a:rPr lang="cs-CZ" sz="2000" dirty="0" smtClean="0">
                <a:latin typeface="Trebuchet MS" panose="020B0603020202020204" pitchFamily="34" charset="0"/>
                <a:cs typeface="Arial" panose="020B0604020202020204" pitchFamily="34" charset="0"/>
              </a:rPr>
              <a:t>Financování + investování – </a:t>
            </a:r>
            <a:r>
              <a:rPr lang="cs-CZ" sz="2000" dirty="0">
                <a:latin typeface="Trebuchet MS" panose="020B0603020202020204" pitchFamily="34" charset="0"/>
                <a:cs typeface="Arial" panose="020B0604020202020204" pitchFamily="34" charset="0"/>
              </a:rPr>
              <a:t>spojení v oblasti zajištění </a:t>
            </a:r>
            <a:r>
              <a:rPr lang="cs-CZ" sz="2000" dirty="0" smtClean="0">
                <a:latin typeface="Trebuchet MS" panose="020B0603020202020204" pitchFamily="34" charset="0"/>
                <a:cs typeface="Arial" panose="020B0604020202020204" pitchFamily="34" charset="0"/>
              </a:rPr>
              <a:t>VF</a:t>
            </a:r>
            <a:endParaRPr lang="cs-CZ" altLang="cs-CZ" sz="2000" dirty="0">
              <a:latin typeface="Trebuchet MS" panose="020B0603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1200"/>
              </a:spcBef>
              <a:buClr>
                <a:schemeClr val="accent6">
                  <a:lumMod val="75000"/>
                </a:schemeClr>
              </a:buClr>
              <a:buNone/>
            </a:pPr>
            <a:endParaRPr lang="cs-CZ" sz="2000" dirty="0">
              <a:latin typeface="Arial" panose="020B0604020202020204" pitchFamily="34" charset="0"/>
              <a:ea typeface="Verdana" pitchFamily="34" charset="0"/>
              <a:cs typeface="Arial" panose="020B0604020202020204" pitchFamily="34" charset="0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2601349" y="3115546"/>
            <a:ext cx="1839747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Tvorba </a:t>
            </a:r>
            <a:br>
              <a:rPr lang="cs-CZ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výkonů </a:t>
            </a:r>
            <a:endParaRPr lang="cs-CZ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4441096" y="3115546"/>
            <a:ext cx="1839747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Zhodnocení výkonů </a:t>
            </a:r>
            <a:endParaRPr lang="cs-CZ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2601348" y="2719502"/>
            <a:ext cx="1839747" cy="396044"/>
          </a:xfrm>
          <a:prstGeom prst="rect">
            <a:avLst/>
          </a:prstGeom>
          <a:solidFill>
            <a:schemeClr val="accent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Výroba</a:t>
            </a:r>
            <a:endParaRPr lang="cs-CZ" sz="1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Obdélník 8"/>
          <p:cNvSpPr/>
          <p:nvPr/>
        </p:nvSpPr>
        <p:spPr>
          <a:xfrm>
            <a:off x="4445537" y="2719502"/>
            <a:ext cx="1835306" cy="396044"/>
          </a:xfrm>
          <a:prstGeom prst="rect">
            <a:avLst/>
          </a:prstGeom>
          <a:solidFill>
            <a:schemeClr val="accent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Odbyt</a:t>
            </a:r>
            <a:endParaRPr lang="cs-CZ" sz="1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Obdélník 9"/>
          <p:cNvSpPr/>
          <p:nvPr/>
        </p:nvSpPr>
        <p:spPr>
          <a:xfrm>
            <a:off x="2411760" y="2230608"/>
            <a:ext cx="4067554" cy="396044"/>
          </a:xfrm>
          <a:prstGeom prst="rect">
            <a:avLst/>
          </a:prstGeom>
          <a:solidFill>
            <a:schemeClr val="accent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Oblast výkonů</a:t>
            </a:r>
            <a:endParaRPr lang="cs-CZ" sz="1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Obdélník 10"/>
          <p:cNvSpPr/>
          <p:nvPr/>
        </p:nvSpPr>
        <p:spPr>
          <a:xfrm>
            <a:off x="2411388" y="4174824"/>
            <a:ext cx="4067926" cy="396044"/>
          </a:xfrm>
          <a:prstGeom prst="rect">
            <a:avLst/>
          </a:prstGeom>
          <a:solidFill>
            <a:schemeClr val="accent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Finanční oblast</a:t>
            </a:r>
            <a:endParaRPr lang="cs-CZ" sz="1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Obdélník 11"/>
          <p:cNvSpPr/>
          <p:nvPr/>
        </p:nvSpPr>
        <p:spPr>
          <a:xfrm>
            <a:off x="2411388" y="2627154"/>
            <a:ext cx="4066273" cy="137689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4" name="Přímá spojnice se šipkou 13"/>
          <p:cNvCxnSpPr/>
          <p:nvPr/>
        </p:nvCxnSpPr>
        <p:spPr>
          <a:xfrm>
            <a:off x="989153" y="3328801"/>
            <a:ext cx="1422607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nice se šipkou 14"/>
          <p:cNvCxnSpPr/>
          <p:nvPr/>
        </p:nvCxnSpPr>
        <p:spPr>
          <a:xfrm>
            <a:off x="6479314" y="3315599"/>
            <a:ext cx="1422607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nice se šipkou 15"/>
          <p:cNvCxnSpPr/>
          <p:nvPr/>
        </p:nvCxnSpPr>
        <p:spPr>
          <a:xfrm>
            <a:off x="6466486" y="4403625"/>
            <a:ext cx="1422607" cy="0"/>
          </a:xfrm>
          <a:prstGeom prst="straightConnector1">
            <a:avLst/>
          </a:prstGeom>
          <a:ln w="25400">
            <a:solidFill>
              <a:schemeClr val="tx1"/>
            </a:solidFill>
            <a:prstDash val="dash"/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nice se šipkou 16"/>
          <p:cNvCxnSpPr/>
          <p:nvPr/>
        </p:nvCxnSpPr>
        <p:spPr>
          <a:xfrm>
            <a:off x="989153" y="4372846"/>
            <a:ext cx="1422607" cy="0"/>
          </a:xfrm>
          <a:prstGeom prst="straightConnector1">
            <a:avLst/>
          </a:prstGeom>
          <a:ln w="25400">
            <a:solidFill>
              <a:schemeClr val="tx1"/>
            </a:solidFill>
            <a:prstDash val="dash"/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Obdélník 17"/>
          <p:cNvSpPr/>
          <p:nvPr/>
        </p:nvSpPr>
        <p:spPr>
          <a:xfrm>
            <a:off x="6823429" y="2837451"/>
            <a:ext cx="1870580" cy="4888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Output (Výstup)</a:t>
            </a:r>
            <a:endParaRPr lang="cs-CZ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Obdélník 18"/>
          <p:cNvSpPr/>
          <p:nvPr/>
        </p:nvSpPr>
        <p:spPr>
          <a:xfrm>
            <a:off x="413089" y="2815812"/>
            <a:ext cx="1870580" cy="4888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Input (Vstup)</a:t>
            </a:r>
            <a:endParaRPr lang="cs-CZ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Obdélník 19"/>
          <p:cNvSpPr/>
          <p:nvPr/>
        </p:nvSpPr>
        <p:spPr>
          <a:xfrm>
            <a:off x="6823429" y="3879353"/>
            <a:ext cx="1870580" cy="4888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Příjmy</a:t>
            </a:r>
            <a:endParaRPr lang="cs-CZ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Obdélník 20"/>
          <p:cNvSpPr/>
          <p:nvPr/>
        </p:nvSpPr>
        <p:spPr>
          <a:xfrm>
            <a:off x="413089" y="3879353"/>
            <a:ext cx="1870580" cy="4888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Výdaje</a:t>
            </a:r>
            <a:endParaRPr lang="cs-CZ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780426" cy="108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" name="Nadpis 1"/>
          <p:cNvSpPr txBox="1">
            <a:spLocks/>
          </p:cNvSpPr>
          <p:nvPr/>
        </p:nvSpPr>
        <p:spPr>
          <a:xfrm>
            <a:off x="3131840" y="180000"/>
            <a:ext cx="5760000" cy="900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Podnikové hospodářství 2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4019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340768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Řízení výroby</a:t>
            </a:r>
            <a:endParaRPr lang="cs-CZ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Obdélník 9"/>
          <p:cNvSpPr/>
          <p:nvPr/>
        </p:nvSpPr>
        <p:spPr>
          <a:xfrm>
            <a:off x="1065600" y="6021288"/>
            <a:ext cx="7004930" cy="432048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b="1" cap="all" dirty="0" smtClean="0">
                <a:latin typeface="Arial" panose="020B0604020202020204" pitchFamily="34" charset="0"/>
                <a:cs typeface="Arial" panose="020B0604020202020204" pitchFamily="34" charset="0"/>
              </a:rPr>
              <a:t>Hmotný tok</a:t>
            </a:r>
            <a:endParaRPr lang="cs-CZ" sz="1600" b="1" cap="al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Obdélník 10"/>
          <p:cNvSpPr/>
          <p:nvPr/>
        </p:nvSpPr>
        <p:spPr>
          <a:xfrm>
            <a:off x="1065600" y="2132856"/>
            <a:ext cx="7006783" cy="432048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b="1" cap="all" dirty="0" smtClean="0">
                <a:latin typeface="Arial" panose="020B0604020202020204" pitchFamily="34" charset="0"/>
                <a:cs typeface="Arial" panose="020B0604020202020204" pitchFamily="34" charset="0"/>
              </a:rPr>
              <a:t>Strategické řízení výroby</a:t>
            </a:r>
            <a:endParaRPr lang="cs-CZ" sz="1600" b="1" cap="al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Obdélník 11"/>
          <p:cNvSpPr/>
          <p:nvPr/>
        </p:nvSpPr>
        <p:spPr>
          <a:xfrm>
            <a:off x="1065600" y="4722749"/>
            <a:ext cx="7004930" cy="432048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b="1" cap="all" dirty="0" smtClean="0">
                <a:latin typeface="Arial" panose="020B0604020202020204" pitchFamily="34" charset="0"/>
                <a:cs typeface="Arial" panose="020B0604020202020204" pitchFamily="34" charset="0"/>
              </a:rPr>
              <a:t>operativní řízení výroby</a:t>
            </a:r>
            <a:endParaRPr lang="cs-CZ" sz="1600" b="1" cap="al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Obdélník 12"/>
          <p:cNvSpPr/>
          <p:nvPr/>
        </p:nvSpPr>
        <p:spPr>
          <a:xfrm>
            <a:off x="1065600" y="3429000"/>
            <a:ext cx="7006782" cy="432048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b="1" cap="all" dirty="0" smtClean="0">
                <a:latin typeface="Arial" panose="020B0604020202020204" pitchFamily="34" charset="0"/>
                <a:cs typeface="Arial" panose="020B0604020202020204" pitchFamily="34" charset="0"/>
              </a:rPr>
              <a:t>Taktické řízení výroby</a:t>
            </a:r>
            <a:endParaRPr lang="cs-CZ" sz="1600" b="1" cap="al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1065600" y="2564904"/>
            <a:ext cx="3498535" cy="86409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Koncepce výrobku</a:t>
            </a:r>
          </a:p>
          <a:p>
            <a:pPr algn="ctr"/>
            <a:r>
              <a:rPr lang="cs-CZ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Koncepce zdrojů</a:t>
            </a:r>
          </a:p>
          <a:p>
            <a:pPr algn="ctr"/>
            <a:r>
              <a:rPr lang="cs-CZ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(Hledání konkurenční výhody)</a:t>
            </a:r>
            <a:endParaRPr lang="cs-CZ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Obdélník 13"/>
          <p:cNvSpPr/>
          <p:nvPr/>
        </p:nvSpPr>
        <p:spPr>
          <a:xfrm>
            <a:off x="1065600" y="3855600"/>
            <a:ext cx="3498535" cy="86409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Výrobní program</a:t>
            </a:r>
          </a:p>
          <a:p>
            <a:pPr algn="ctr"/>
            <a:r>
              <a:rPr lang="cs-CZ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Kapacity – strojní i lidské</a:t>
            </a:r>
          </a:p>
          <a:p>
            <a:pPr algn="ctr"/>
            <a:r>
              <a:rPr lang="cs-CZ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(Obsah koncepce)</a:t>
            </a:r>
            <a:endParaRPr lang="cs-CZ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Obdélník 14"/>
          <p:cNvSpPr/>
          <p:nvPr/>
        </p:nvSpPr>
        <p:spPr>
          <a:xfrm>
            <a:off x="1065600" y="5151600"/>
            <a:ext cx="3498535" cy="86409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Lhůty a termíny</a:t>
            </a:r>
          </a:p>
          <a:p>
            <a:pPr algn="ctr"/>
            <a:r>
              <a:rPr lang="cs-CZ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Zajištění zdrojů a skladování</a:t>
            </a:r>
          </a:p>
          <a:p>
            <a:pPr algn="ctr"/>
            <a:r>
              <a:rPr lang="cs-CZ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(Realizace)</a:t>
            </a:r>
            <a:endParaRPr lang="cs-CZ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Obdélník 15"/>
          <p:cNvSpPr/>
          <p:nvPr/>
        </p:nvSpPr>
        <p:spPr>
          <a:xfrm>
            <a:off x="4571999" y="2564904"/>
            <a:ext cx="3498535" cy="86409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Ekonomické a sociální důsledky výrobní strategie </a:t>
            </a:r>
          </a:p>
          <a:p>
            <a:pPr algn="ctr"/>
            <a:r>
              <a:rPr lang="cs-CZ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(např. vedoucí pozice v nákladech)</a:t>
            </a:r>
            <a:endParaRPr lang="cs-CZ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Obdélník 17"/>
          <p:cNvSpPr/>
          <p:nvPr/>
        </p:nvSpPr>
        <p:spPr>
          <a:xfrm>
            <a:off x="4571997" y="5151600"/>
            <a:ext cx="3498535" cy="86409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Využití kapacit</a:t>
            </a:r>
          </a:p>
          <a:p>
            <a:pPr algn="ctr"/>
            <a:r>
              <a:rPr lang="cs-CZ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Stavy zásob </a:t>
            </a:r>
          </a:p>
          <a:p>
            <a:pPr algn="ctr"/>
            <a:r>
              <a:rPr lang="cs-CZ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Dodací pohotovost</a:t>
            </a:r>
            <a:endParaRPr lang="cs-CZ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Obdélník 19"/>
          <p:cNvSpPr/>
          <p:nvPr/>
        </p:nvSpPr>
        <p:spPr>
          <a:xfrm>
            <a:off x="4571995" y="3855600"/>
            <a:ext cx="3498535" cy="86409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Ekonomické a sociální důsledky taktiky</a:t>
            </a:r>
          </a:p>
          <a:p>
            <a:pPr algn="ctr"/>
            <a:r>
              <a:rPr lang="cs-CZ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(např. hledání úzkých míst)</a:t>
            </a:r>
            <a:endParaRPr lang="cs-CZ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780426" cy="108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Nadpis 1"/>
          <p:cNvSpPr txBox="1">
            <a:spLocks/>
          </p:cNvSpPr>
          <p:nvPr/>
        </p:nvSpPr>
        <p:spPr>
          <a:xfrm>
            <a:off x="3131840" y="180000"/>
            <a:ext cx="5760000" cy="900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Podnikové hospodářství 2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252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340768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Řízení výroby</a:t>
            </a:r>
            <a:endParaRPr lang="cs-CZ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2009030"/>
            <a:ext cx="4921744" cy="47681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Obdélník 2"/>
          <p:cNvSpPr/>
          <p:nvPr/>
        </p:nvSpPr>
        <p:spPr>
          <a:xfrm>
            <a:off x="827584" y="2142356"/>
            <a:ext cx="4942191" cy="1080120"/>
          </a:xfrm>
          <a:prstGeom prst="rect">
            <a:avLst/>
          </a:prstGeom>
          <a:noFill/>
          <a:ln w="381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827584" y="3312974"/>
            <a:ext cx="4942191" cy="1193689"/>
          </a:xfrm>
          <a:prstGeom prst="rect">
            <a:avLst/>
          </a:prstGeom>
          <a:noFill/>
          <a:ln w="381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Obdélník 8"/>
          <p:cNvSpPr/>
          <p:nvPr/>
        </p:nvSpPr>
        <p:spPr>
          <a:xfrm>
            <a:off x="827584" y="4578672"/>
            <a:ext cx="4942191" cy="1548000"/>
          </a:xfrm>
          <a:prstGeom prst="rect">
            <a:avLst/>
          </a:prstGeom>
          <a:noFill/>
          <a:ln w="381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TextovéPole 9"/>
          <p:cNvSpPr txBox="1"/>
          <p:nvPr/>
        </p:nvSpPr>
        <p:spPr>
          <a:xfrm>
            <a:off x="5940152" y="2513139"/>
            <a:ext cx="28803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b="1" cap="all" dirty="0" smtClean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Strategické plánování</a:t>
            </a:r>
            <a:endParaRPr lang="cs-CZ" sz="1600" b="1" cap="all" dirty="0">
              <a:solidFill>
                <a:schemeClr val="accent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ovéPole 10"/>
          <p:cNvSpPr txBox="1"/>
          <p:nvPr/>
        </p:nvSpPr>
        <p:spPr>
          <a:xfrm>
            <a:off x="5940152" y="3740541"/>
            <a:ext cx="28803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b="1" cap="all" dirty="0" smtClean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Taktické plánování</a:t>
            </a:r>
            <a:endParaRPr lang="cs-CZ" sz="1600" b="1" cap="all" dirty="0">
              <a:solidFill>
                <a:schemeClr val="accent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5940152" y="5183395"/>
            <a:ext cx="28803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b="1" cap="all" dirty="0" smtClean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Operativní plánování</a:t>
            </a:r>
            <a:endParaRPr lang="cs-CZ" sz="1600" b="1" cap="all" dirty="0">
              <a:solidFill>
                <a:schemeClr val="accent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780426" cy="108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Nadpis 1"/>
          <p:cNvSpPr txBox="1">
            <a:spLocks/>
          </p:cNvSpPr>
          <p:nvPr/>
        </p:nvSpPr>
        <p:spPr>
          <a:xfrm>
            <a:off x="3131840" y="180000"/>
            <a:ext cx="5760000" cy="900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Podnikové hospodářství 2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8095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340768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Plánování výroby</a:t>
            </a:r>
            <a:endParaRPr lang="cs-CZ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2132856"/>
            <a:ext cx="8640960" cy="4536504"/>
          </a:xfrm>
        </p:spPr>
        <p:txBody>
          <a:bodyPr>
            <a:noAutofit/>
          </a:bodyPr>
          <a:lstStyle/>
          <a:p>
            <a:pPr>
              <a:spcBef>
                <a:spcPts val="600"/>
              </a:spcBef>
              <a:buClr>
                <a:schemeClr val="tx1"/>
              </a:buClr>
              <a:buFont typeface="Symbol" panose="05050102010706020507" pitchFamily="18" charset="2"/>
              <a:buChar char="="/>
            </a:pPr>
            <a:r>
              <a:rPr lang="cs-CZ" altLang="cs-CZ" sz="2000" dirty="0">
                <a:latin typeface="Trebuchet MS" panose="020B0603020202020204" pitchFamily="34" charset="0"/>
              </a:rPr>
              <a:t>cílené plánování a formování podnikového výrobního procesu.</a:t>
            </a:r>
          </a:p>
          <a:p>
            <a:pPr>
              <a:spcBef>
                <a:spcPts val="600"/>
              </a:spcBef>
              <a:buNone/>
            </a:pPr>
            <a:endParaRPr lang="cs-CZ" altLang="cs-CZ" sz="2000" dirty="0">
              <a:latin typeface="Trebuchet MS" panose="020B0603020202020204" pitchFamily="34" charset="0"/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cs-CZ" altLang="cs-CZ" sz="2000" dirty="0">
                <a:latin typeface="Trebuchet MS" panose="020B0603020202020204" pitchFamily="34" charset="0"/>
              </a:rPr>
              <a:t>Je třeba plánovat tyto oblasti:</a:t>
            </a:r>
          </a:p>
          <a:p>
            <a:pPr marL="447675" lvl="1" indent="-265113"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cs-CZ" altLang="cs-CZ" sz="2000" dirty="0">
                <a:latin typeface="Trebuchet MS" panose="020B0603020202020204" pitchFamily="34" charset="0"/>
              </a:rPr>
              <a:t>výrobní program</a:t>
            </a:r>
          </a:p>
          <a:p>
            <a:pPr marL="447675" lvl="1" indent="-265113"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cs-CZ" altLang="cs-CZ" sz="2000" dirty="0">
                <a:latin typeface="Trebuchet MS" panose="020B0603020202020204" pitchFamily="34" charset="0"/>
              </a:rPr>
              <a:t>výrobní proces</a:t>
            </a:r>
          </a:p>
          <a:p>
            <a:pPr marL="447675" lvl="1" indent="-265113"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cs-CZ" altLang="cs-CZ" sz="2000" dirty="0">
                <a:latin typeface="Trebuchet MS" panose="020B0603020202020204" pitchFamily="34" charset="0"/>
              </a:rPr>
              <a:t>připravenost výrobních faktorů pro výrobu</a:t>
            </a:r>
          </a:p>
          <a:p>
            <a:pPr marL="0" indent="0">
              <a:spcBef>
                <a:spcPts val="1200"/>
              </a:spcBef>
              <a:buClr>
                <a:schemeClr val="accent6">
                  <a:lumMod val="75000"/>
                </a:schemeClr>
              </a:buClr>
              <a:buNone/>
            </a:pPr>
            <a:endParaRPr lang="cs-CZ" sz="2000" dirty="0">
              <a:latin typeface="Trebuchet MS" panose="020B0603020202020204" pitchFamily="34" charset="0"/>
              <a:ea typeface="Verdana" pitchFamily="34" charset="0"/>
              <a:cs typeface="Arial" panose="020B0604020202020204" pitchFamily="34" charset="0"/>
            </a:endParaRPr>
          </a:p>
        </p:txBody>
      </p:sp>
      <p:pic>
        <p:nvPicPr>
          <p:cNvPr id="2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780426" cy="108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" name="Nadpis 1"/>
          <p:cNvSpPr txBox="1">
            <a:spLocks/>
          </p:cNvSpPr>
          <p:nvPr/>
        </p:nvSpPr>
        <p:spPr>
          <a:xfrm>
            <a:off x="3131840" y="180000"/>
            <a:ext cx="5760000" cy="900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Podnikové hospodářství 2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2025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340768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Plánování výroby</a:t>
            </a:r>
            <a:endParaRPr lang="cs-CZ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4725144"/>
            <a:ext cx="8640960" cy="1872208"/>
          </a:xfrm>
        </p:spPr>
        <p:txBody>
          <a:bodyPr>
            <a:noAutofit/>
          </a:bodyPr>
          <a:lstStyle/>
          <a:p>
            <a:pPr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cs-CZ" altLang="cs-CZ" sz="2000" b="1" u="sng" dirty="0" smtClean="0">
                <a:latin typeface="Trebuchet MS" panose="020B0603020202020204" pitchFamily="34" charset="0"/>
                <a:cs typeface="Arial" panose="020B0604020202020204" pitchFamily="34" charset="0"/>
              </a:rPr>
              <a:t>Výrobní program:</a:t>
            </a:r>
          </a:p>
          <a:p>
            <a:pPr lvl="1"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cs-CZ" sz="1800" dirty="0">
                <a:latin typeface="Trebuchet MS" panose="020B0603020202020204" pitchFamily="34" charset="0"/>
                <a:cs typeface="Arial" panose="020B0604020202020204" pitchFamily="34" charset="0"/>
              </a:rPr>
              <a:t>druhová (sortimentní) skladba a objem výroby, které se mají v určitém období vyrábět</a:t>
            </a:r>
            <a:endParaRPr lang="cs-CZ" altLang="cs-CZ" sz="1800" u="sng" dirty="0">
              <a:latin typeface="Trebuchet MS" panose="020B0603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cs-CZ" altLang="cs-CZ" sz="2000" b="1" u="sng" dirty="0" smtClean="0">
                <a:latin typeface="Trebuchet MS" panose="020B0603020202020204" pitchFamily="34" charset="0"/>
                <a:cs typeface="Arial" panose="020B0604020202020204" pitchFamily="34" charset="0"/>
              </a:rPr>
              <a:t>Výrobní proces:</a:t>
            </a:r>
            <a:endParaRPr lang="cs-CZ" altLang="cs-CZ" sz="2000" b="1" u="sng" dirty="0">
              <a:latin typeface="Trebuchet MS" panose="020B0603020202020204" pitchFamily="34" charset="0"/>
              <a:cs typeface="Arial" panose="020B0604020202020204" pitchFamily="34" charset="0"/>
            </a:endParaRPr>
          </a:p>
          <a:p>
            <a:pPr lvl="1"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cs-CZ" sz="1800" dirty="0">
                <a:latin typeface="Trebuchet MS" panose="020B0603020202020204" pitchFamily="34" charset="0"/>
                <a:cs typeface="Arial" panose="020B0604020202020204" pitchFamily="34" charset="0"/>
              </a:rPr>
              <a:t>volba technologie a vstupních surovin</a:t>
            </a:r>
            <a:endParaRPr lang="cs-CZ" altLang="cs-CZ" sz="1800" dirty="0"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/>
          </p:nvPr>
        </p:nvGraphicFramePr>
        <p:xfrm>
          <a:off x="323528" y="2060848"/>
          <a:ext cx="8496943" cy="248560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08112"/>
                <a:gridCol w="1080120"/>
                <a:gridCol w="3096344"/>
                <a:gridCol w="3312367"/>
              </a:tblGrid>
              <a:tr h="288032">
                <a:tc>
                  <a:txBody>
                    <a:bodyPr/>
                    <a:lstStyle/>
                    <a:p>
                      <a:endParaRPr lang="cs-CZ" sz="14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sz="14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Plánování</a:t>
                      </a:r>
                      <a:endParaRPr lang="cs-CZ" sz="14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32224">
                <a:tc>
                  <a:txBody>
                    <a:bodyPr/>
                    <a:lstStyle/>
                    <a:p>
                      <a:endParaRPr lang="cs-CZ" sz="14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sz="14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krátkodobé</a:t>
                      </a:r>
                      <a:endParaRPr lang="cs-CZ" sz="14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dlouhodobé</a:t>
                      </a:r>
                      <a:endParaRPr lang="cs-CZ" sz="14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</a:tr>
              <a:tr h="932675">
                <a:tc rowSpan="2"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Výrobní</a:t>
                      </a:r>
                      <a:endParaRPr lang="cs-CZ" sz="14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program</a:t>
                      </a:r>
                      <a:endParaRPr lang="cs-CZ" sz="14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zavádění výrobkových variant, množství jednotlivých výrobků (s ohledem na odbyt)</a:t>
                      </a:r>
                      <a:endParaRPr lang="cs-CZ" sz="14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základní struktura výrobního programu, inovace, výrobní postup (druh HIM, personalistika)</a:t>
                      </a:r>
                      <a:endParaRPr lang="cs-CZ" sz="14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932675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proces</a:t>
                      </a:r>
                      <a:endParaRPr lang="cs-CZ" sz="14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určení velikosti dávky (s ohledem na technologii a proces samotný), lhůtové plánování, plánování kapacit</a:t>
                      </a:r>
                      <a:endParaRPr lang="cs-CZ" sz="14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výrobní typ, organizační typ výroby</a:t>
                      </a:r>
                      <a:endParaRPr lang="cs-CZ" sz="14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780426" cy="108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Nadpis 1"/>
          <p:cNvSpPr txBox="1">
            <a:spLocks/>
          </p:cNvSpPr>
          <p:nvPr/>
        </p:nvSpPr>
        <p:spPr>
          <a:xfrm>
            <a:off x="3131840" y="180000"/>
            <a:ext cx="5760000" cy="900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Podnikové hospodářství 2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7141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340768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Plánování výrobního programu</a:t>
            </a:r>
            <a:endParaRPr lang="cs-CZ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2132856"/>
            <a:ext cx="8640960" cy="4536504"/>
          </a:xfrm>
        </p:spPr>
        <p:txBody>
          <a:bodyPr>
            <a:noAutofit/>
          </a:bodyPr>
          <a:lstStyle/>
          <a:p>
            <a:pPr>
              <a:spcBef>
                <a:spcPts val="600"/>
              </a:spcBef>
              <a:spcAft>
                <a:spcPct val="20000"/>
              </a:spcAft>
              <a:buClr>
                <a:schemeClr val="tx1"/>
              </a:buClr>
              <a:buFont typeface="Symbol" panose="05050102010706020507" pitchFamily="18" charset="2"/>
              <a:buChar char="="/>
            </a:pPr>
            <a:r>
              <a:rPr lang="cs-CZ" altLang="cs-CZ" sz="2000" dirty="0">
                <a:latin typeface="Trebuchet MS" panose="020B0603020202020204" pitchFamily="34" charset="0"/>
              </a:rPr>
              <a:t>určit optimální výrobní program, tj.</a:t>
            </a:r>
          </a:p>
          <a:p>
            <a:pPr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cs-CZ" altLang="cs-CZ" sz="2000" dirty="0">
                <a:latin typeface="Trebuchet MS" panose="020B0603020202020204" pitchFamily="34" charset="0"/>
              </a:rPr>
              <a:t>které druhy </a:t>
            </a:r>
            <a:r>
              <a:rPr lang="cs-CZ" altLang="cs-CZ" sz="2000" b="1" dirty="0">
                <a:latin typeface="Trebuchet MS" panose="020B0603020202020204" pitchFamily="34" charset="0"/>
              </a:rPr>
              <a:t>(co) </a:t>
            </a:r>
          </a:p>
          <a:p>
            <a:pPr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cs-CZ" altLang="cs-CZ" sz="2000" dirty="0">
                <a:latin typeface="Trebuchet MS" panose="020B0603020202020204" pitchFamily="34" charset="0"/>
              </a:rPr>
              <a:t>v určitém období </a:t>
            </a:r>
            <a:r>
              <a:rPr lang="cs-CZ" altLang="cs-CZ" sz="2000" b="1" dirty="0">
                <a:latin typeface="Trebuchet MS" panose="020B0603020202020204" pitchFamily="34" charset="0"/>
              </a:rPr>
              <a:t>(kdy) </a:t>
            </a:r>
            <a:r>
              <a:rPr lang="cs-CZ" altLang="cs-CZ" sz="2000" dirty="0">
                <a:latin typeface="Trebuchet MS" panose="020B0603020202020204" pitchFamily="34" charset="0"/>
              </a:rPr>
              <a:t>vyrobit</a:t>
            </a:r>
            <a:endParaRPr lang="cs-CZ" altLang="cs-CZ" sz="2000" dirty="0">
              <a:solidFill>
                <a:srgbClr val="FF0000"/>
              </a:solidFill>
              <a:latin typeface="Trebuchet MS" panose="020B0603020202020204" pitchFamily="34" charset="0"/>
            </a:endParaRPr>
          </a:p>
          <a:p>
            <a:pPr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cs-CZ" altLang="cs-CZ" sz="2000" dirty="0">
                <a:latin typeface="Trebuchet MS" panose="020B0603020202020204" pitchFamily="34" charset="0"/>
              </a:rPr>
              <a:t>v jakém množství </a:t>
            </a:r>
            <a:r>
              <a:rPr lang="cs-CZ" altLang="cs-CZ" sz="2000" b="1" dirty="0">
                <a:latin typeface="Trebuchet MS" panose="020B0603020202020204" pitchFamily="34" charset="0"/>
              </a:rPr>
              <a:t>(kolik) </a:t>
            </a:r>
          </a:p>
          <a:p>
            <a:pPr>
              <a:spcBef>
                <a:spcPts val="600"/>
              </a:spcBef>
            </a:pPr>
            <a:endParaRPr lang="cs-CZ" altLang="cs-CZ" sz="2000" b="1" dirty="0">
              <a:latin typeface="Trebuchet MS" panose="020B0603020202020204" pitchFamily="34" charset="0"/>
            </a:endParaRPr>
          </a:p>
          <a:p>
            <a:pPr>
              <a:spcBef>
                <a:spcPts val="600"/>
              </a:spcBef>
              <a:buNone/>
            </a:pPr>
            <a:r>
              <a:rPr lang="cs-CZ" altLang="cs-CZ" sz="2000" b="1" u="sng" dirty="0">
                <a:latin typeface="Trebuchet MS" panose="020B0603020202020204" pitchFamily="34" charset="0"/>
              </a:rPr>
              <a:t>Rozlišujeme:</a:t>
            </a:r>
          </a:p>
          <a:p>
            <a:pPr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cs-CZ" altLang="cs-CZ" sz="2000" dirty="0">
                <a:latin typeface="Trebuchet MS" panose="020B0603020202020204" pitchFamily="34" charset="0"/>
              </a:rPr>
              <a:t>dlouhodobé plánování </a:t>
            </a:r>
            <a:r>
              <a:rPr lang="cs-CZ" altLang="cs-CZ" sz="2000" dirty="0" smtClean="0">
                <a:latin typeface="Trebuchet MS" panose="020B0603020202020204" pitchFamily="34" charset="0"/>
              </a:rPr>
              <a:t>a krátkodobé </a:t>
            </a:r>
            <a:r>
              <a:rPr lang="cs-CZ" altLang="cs-CZ" sz="2000" dirty="0">
                <a:latin typeface="Trebuchet MS" panose="020B0603020202020204" pitchFamily="34" charset="0"/>
              </a:rPr>
              <a:t>plánování.</a:t>
            </a:r>
          </a:p>
          <a:p>
            <a:pPr marL="0" indent="0">
              <a:spcBef>
                <a:spcPts val="1200"/>
              </a:spcBef>
              <a:buClr>
                <a:schemeClr val="accent6">
                  <a:lumMod val="75000"/>
                </a:schemeClr>
              </a:buClr>
              <a:buNone/>
            </a:pPr>
            <a:endParaRPr lang="cs-CZ" sz="2000" dirty="0">
              <a:latin typeface="Trebuchet MS" panose="020B0603020202020204" pitchFamily="34" charset="0"/>
              <a:ea typeface="Verdana" pitchFamily="34" charset="0"/>
              <a:cs typeface="Arial" panose="020B0604020202020204" pitchFamily="34" charset="0"/>
            </a:endParaRPr>
          </a:p>
        </p:txBody>
      </p:sp>
      <p:pic>
        <p:nvPicPr>
          <p:cNvPr id="2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780426" cy="108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" name="Nadpis 1"/>
          <p:cNvSpPr txBox="1">
            <a:spLocks/>
          </p:cNvSpPr>
          <p:nvPr/>
        </p:nvSpPr>
        <p:spPr>
          <a:xfrm>
            <a:off x="3131840" y="180000"/>
            <a:ext cx="5760000" cy="900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Podnikové hospodářství 2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8084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871</TotalTime>
  <Words>935</Words>
  <Application>Microsoft Office PowerPoint</Application>
  <PresentationFormat>Předvádění na obrazovce (4:3)</PresentationFormat>
  <Paragraphs>202</Paragraphs>
  <Slides>20</Slides>
  <Notes>0</Notes>
  <HiddenSlides>0</HiddenSlides>
  <MMClips>0</MMClips>
  <ScaleCrop>false</ScaleCrop>
  <HeadingPairs>
    <vt:vector size="8" baseType="variant">
      <vt:variant>
        <vt:lpstr>Použitá písma</vt:lpstr>
      </vt:variant>
      <vt:variant>
        <vt:i4>8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30" baseType="lpstr">
      <vt:lpstr>Arial</vt:lpstr>
      <vt:lpstr>Calibri</vt:lpstr>
      <vt:lpstr>Symbol</vt:lpstr>
      <vt:lpstr>Tahoma</vt:lpstr>
      <vt:lpstr>Times New Roman</vt:lpstr>
      <vt:lpstr>Trebuchet MS</vt:lpstr>
      <vt:lpstr>Verdana</vt:lpstr>
      <vt:lpstr>Wingdings</vt:lpstr>
      <vt:lpstr>Motiv sady Office</vt:lpstr>
      <vt:lpstr>Rovnice</vt:lpstr>
      <vt:lpstr>Podnikové hospodářství 2</vt:lpstr>
      <vt:lpstr>Výroba  jako hlavní podniková funkce</vt:lpstr>
      <vt:lpstr>Výroba</vt:lpstr>
      <vt:lpstr>Výroba</vt:lpstr>
      <vt:lpstr>Řízení výroby</vt:lpstr>
      <vt:lpstr>Řízení výroby</vt:lpstr>
      <vt:lpstr>Plánování výroby</vt:lpstr>
      <vt:lpstr>Plánování výroby</vt:lpstr>
      <vt:lpstr>Plánování výrobního programu</vt:lpstr>
      <vt:lpstr>Plánování výrobního programu</vt:lpstr>
      <vt:lpstr>Plánování výrobního procesu</vt:lpstr>
      <vt:lpstr>Organizační typy výroby</vt:lpstr>
      <vt:lpstr>Uspořádání výroby dle procesu</vt:lpstr>
      <vt:lpstr>Uspořádání výroby dle procesu</vt:lpstr>
      <vt:lpstr>Uspořádání výroby dle produktu</vt:lpstr>
      <vt:lpstr>Uspořádání výroby dle produktu</vt:lpstr>
      <vt:lpstr>Výrobní typy</vt:lpstr>
      <vt:lpstr>Výrobní proces – krátkodobé plánování</vt:lpstr>
      <vt:lpstr>Výrobní proces – krátkodobé plánování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PH2 - Vyroba jako hlavni podnikova funkce</dc:title>
  <dc:creator>Marinič Peter</dc:creator>
  <cp:lastModifiedBy>Peter Marinič</cp:lastModifiedBy>
  <cp:revision>64</cp:revision>
  <dcterms:created xsi:type="dcterms:W3CDTF">2016-09-26T09:14:21Z</dcterms:created>
  <dcterms:modified xsi:type="dcterms:W3CDTF">2019-02-21T08:20:28Z</dcterms:modified>
</cp:coreProperties>
</file>