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5" r:id="rId2"/>
    <p:sldId id="261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6" r:id="rId11"/>
    <p:sldId id="354" r:id="rId12"/>
    <p:sldId id="355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4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8" autoAdjust="0"/>
    <p:restoredTop sz="94660"/>
  </p:normalViewPr>
  <p:slideViewPr>
    <p:cSldViewPr>
      <p:cViewPr varScale="1">
        <p:scale>
          <a:sx n="47" d="100"/>
          <a:sy n="47" d="100"/>
        </p:scale>
        <p:origin x="42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Podnikové hospodářství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569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Plánování výrobního programu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Čtyři modelové situace: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Velikost měsíčního odbytu je konstantní (pekárny)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Odbytové množství pravidelně sezónně kolísá (zmrzlina,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jízdní </a:t>
            </a:r>
            <a:r>
              <a:rPr lang="cs-CZ" altLang="cs-CZ" sz="2000" dirty="0">
                <a:latin typeface="Trebuchet MS" panose="020B0603020202020204" pitchFamily="34" charset="0"/>
              </a:rPr>
              <a:t>kola) </a:t>
            </a:r>
            <a:r>
              <a:rPr lang="cs-CZ" altLang="cs-CZ" sz="2000" dirty="0">
                <a:latin typeface="Trebuchet MS" panose="020B0603020202020204" pitchFamily="34" charset="0"/>
                <a:sym typeface="Wingdings" panose="05000000000000000000" pitchFamily="2" charset="2"/>
              </a:rPr>
              <a:t> řešení: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výrobní množství se přizpůsobí výkyvům odbytu,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udržuje se konstantní výroba,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do výrobního programu se zařadí výrobky, jejichž sezónní odbytové výkyvy jsou vůči původním výrobkům fázově posunuty,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možnost v době útlumu odbytu vyrábět pro jiné podniky nebo naopak v sezónní špičce zadávat práci jiným podnikům.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Při nákupu se vyskytují sezónní výkyvy (cukrovary)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Konjunkturální výkyvy 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5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Plánování výrobního procesu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tx1"/>
              </a:buClr>
              <a:buFont typeface="Symbol" panose="05050102010706020507" pitchFamily="18" charset="2"/>
              <a:buChar char="="/>
            </a:pPr>
            <a:r>
              <a:rPr lang="cs-CZ" altLang="cs-CZ" sz="2000" dirty="0">
                <a:latin typeface="Trebuchet MS" panose="020B0603020202020204" pitchFamily="34" charset="0"/>
              </a:rPr>
              <a:t>stanovení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jakými výrobními postupy </a:t>
            </a:r>
            <a:r>
              <a:rPr lang="cs-CZ" altLang="cs-CZ" sz="2000" b="1" dirty="0">
                <a:latin typeface="Trebuchet MS" panose="020B0603020202020204" pitchFamily="34" charset="0"/>
              </a:rPr>
              <a:t>(jak)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během kterého období </a:t>
            </a:r>
            <a:r>
              <a:rPr lang="cs-CZ" altLang="cs-CZ" sz="2000" b="1" dirty="0">
                <a:latin typeface="Trebuchet MS" panose="020B0603020202020204" pitchFamily="34" charset="0"/>
              </a:rPr>
              <a:t>(kdy)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ve kterých nákladových střediscích se má plánované množství výrobků vyrábět </a:t>
            </a:r>
            <a:r>
              <a:rPr lang="cs-CZ" altLang="cs-CZ" sz="2000" b="1" dirty="0">
                <a:latin typeface="Trebuchet MS" panose="020B0603020202020204" pitchFamily="34" charset="0"/>
              </a:rPr>
              <a:t>(kde)</a:t>
            </a:r>
          </a:p>
          <a:p>
            <a:pPr>
              <a:spcBef>
                <a:spcPts val="600"/>
              </a:spcBef>
              <a:buNone/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altLang="cs-CZ" sz="2000" b="1" u="sng" dirty="0" smtClean="0">
                <a:latin typeface="Trebuchet MS" panose="020B0603020202020204" pitchFamily="34" charset="0"/>
              </a:rPr>
              <a:t>Rozlišujeme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dlouhodobé plánování a krátkodobé plánování</a:t>
            </a:r>
          </a:p>
          <a:p>
            <a:pPr>
              <a:spcBef>
                <a:spcPts val="600"/>
              </a:spcBef>
              <a:buNone/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altLang="cs-CZ" sz="2000" b="1" u="sng" dirty="0" smtClean="0">
                <a:latin typeface="Trebuchet MS" panose="020B0603020202020204" pitchFamily="34" charset="0"/>
              </a:rPr>
              <a:t>Výrobní 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procesy členíme ze dvou hledisek: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organizačního hlediska </a:t>
            </a:r>
            <a:r>
              <a:rPr lang="cs-CZ" altLang="cs-CZ" sz="20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 </a:t>
            </a:r>
            <a:r>
              <a:rPr lang="cs-CZ" altLang="cs-CZ" sz="2000" b="1" dirty="0">
                <a:latin typeface="Trebuchet MS" panose="020B0603020202020204" pitchFamily="34" charset="0"/>
                <a:sym typeface="Wingdings" panose="05000000000000000000" pitchFamily="2" charset="2"/>
              </a:rPr>
              <a:t>organizační typy výroby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opakovanosti výroby </a:t>
            </a:r>
            <a:r>
              <a:rPr lang="cs-CZ" altLang="cs-CZ" sz="2000" dirty="0">
                <a:latin typeface="Trebuchet MS" panose="020B0603020202020204" pitchFamily="34" charset="0"/>
                <a:sym typeface="Wingdings" panose="05000000000000000000" pitchFamily="2" charset="2"/>
              </a:rPr>
              <a:t> </a:t>
            </a:r>
            <a:r>
              <a:rPr lang="cs-CZ" altLang="cs-CZ" sz="2000" b="1" dirty="0">
                <a:latin typeface="Trebuchet MS" panose="020B0603020202020204" pitchFamily="34" charset="0"/>
                <a:sym typeface="Wingdings" panose="05000000000000000000" pitchFamily="2" charset="2"/>
              </a:rPr>
              <a:t>výrobní typy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 marL="0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Organizační typy výroby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Proudová výroba</a:t>
            </a:r>
          </a:p>
          <a:p>
            <a:pPr marL="711200" indent="-346075">
              <a:spcBef>
                <a:spcPts val="600"/>
              </a:spcBef>
              <a:buClr>
                <a:schemeClr val="accent6"/>
              </a:buClr>
            </a:pPr>
            <a:r>
              <a:rPr 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uspořádání výrobních zařízení podle průběhu výrobního postupu</a:t>
            </a:r>
          </a:p>
          <a:p>
            <a:pPr marL="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Dílenská výroby</a:t>
            </a:r>
          </a:p>
          <a:p>
            <a:pPr marL="711200" indent="-346075">
              <a:spcBef>
                <a:spcPts val="600"/>
              </a:spcBef>
              <a:buClr>
                <a:schemeClr val="accent6"/>
              </a:buClr>
            </a:pPr>
            <a:r>
              <a:rPr 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stroje sdruženy v dílnách dle úkonů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Skupinová výroba</a:t>
            </a:r>
          </a:p>
          <a:p>
            <a:pPr marL="711200" indent="-346075">
              <a:spcBef>
                <a:spcPts val="600"/>
              </a:spcBef>
              <a:buClr>
                <a:schemeClr val="accent6"/>
              </a:buClr>
            </a:pPr>
            <a:r>
              <a:rPr 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kombinace proudové a dílenské výroby</a:t>
            </a:r>
          </a:p>
          <a:p>
            <a:pPr marL="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Výroba na stanovišti</a:t>
            </a:r>
          </a:p>
          <a:p>
            <a:pPr marL="711200" indent="-346075">
              <a:spcBef>
                <a:spcPts val="600"/>
              </a:spcBef>
              <a:buClr>
                <a:schemeClr val="accent6"/>
              </a:buClr>
            </a:pPr>
            <a:r>
              <a:rPr 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výrobní zařízení(VF) putuje za zpracovávaným výrobkem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Výrobní hnízdo</a:t>
            </a:r>
          </a:p>
          <a:p>
            <a:pPr marL="711200" indent="-346075">
              <a:spcBef>
                <a:spcPts val="600"/>
              </a:spcBef>
              <a:buClr>
                <a:schemeClr val="accent6"/>
              </a:buClr>
            </a:pPr>
            <a:r>
              <a:rPr 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sdružení původně oddělených pracovišť jednotlivců do skupiny</a:t>
            </a:r>
          </a:p>
          <a:p>
            <a:pPr marL="0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Uspořádání výroby dle procesu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techn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133600"/>
            <a:ext cx="7230470" cy="453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3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Uspořádání výroby dle procesu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4248472" cy="44644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Výhody</a:t>
            </a:r>
            <a:endParaRPr lang="cs-CZ" altLang="cs-CZ" sz="2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flexibilita vybavení i personálu,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relativně nízké investice do vybavení plynoucí z univerzálního charakteru zařízení,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mistři v dílnách mají detailní přehled o všech prováděných činnostech,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větší motivovanost pracovníků díky pestrosti činností a důrazu na samostatnost a osobní odpovědnost</a:t>
            </a:r>
            <a:r>
              <a:rPr lang="cs-CZ" altLang="cs-CZ" sz="16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.</a:t>
            </a:r>
            <a:endParaRPr lang="cs-CZ" altLang="cs-CZ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52392" y="2132856"/>
            <a:ext cx="4248472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Nevýhody</a:t>
            </a:r>
            <a:endParaRPr lang="cs-CZ" altLang="cs-CZ" sz="2000" b="1" i="1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nízká efektivita spojená s přepravou nedokončené výroby,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problémy s časováním výroby – velké prostoje,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náročnost řízení výrobního procesu,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vyšší náklady na pracovní sílu plynoucí z její vyšší kvalifikovanosti,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nízká produktivita z důvodu častého </a:t>
            </a:r>
            <a:r>
              <a:rPr lang="cs-CZ" altLang="cs-CZ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přenastavování</a:t>
            </a: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 zařízení,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nízká produktivita z důvodu nízké specializace pracovníků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4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Uspořádání výroby dle produktu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5" descr="produkto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84" y="2060847"/>
            <a:ext cx="7281416" cy="458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9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Uspořádání výroby dle produktu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4248472" cy="44644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Výhody</a:t>
            </a:r>
            <a:endParaRPr lang="cs-CZ" altLang="cs-CZ" sz="2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minimalizace přepravních časů,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nižší hladina zásob nedokončené výroby,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redukce celkového operačního času,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zjednodušení plánování a kontroly výrobního procesu,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zjednodušení činností, což dovoluje zapojení levnější pracovní síly,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prohloubení specializace.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52392" y="2132856"/>
            <a:ext cx="4248472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Nevýhody</a:t>
            </a:r>
            <a:endParaRPr lang="cs-CZ" altLang="cs-CZ" sz="2000" b="1" i="1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nízká </a:t>
            </a: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flexibilita. Při změně výrobního programu je většinou nutné počítat s vysokými časovými a/nebo finančními investicemi do přenastavení, respektive nákupu nového výrobního zařízení.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rychlost </a:t>
            </a: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produkce je limitována nejpomalejším článkem řetězu.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vysoké </a:t>
            </a: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investice do speciálního zařízení. Navíc, jedinou cestou, jak rozšířit výrobu je většinou jeho duplikace.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závislost </a:t>
            </a: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celku na každé jeho části. Porucha stroje či absence dostatečného počtu zaměstnanců může způsobit zastavení celé výroby.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monotónnost </a:t>
            </a: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vykonávaných činností a s ní související ztráta chuti do práce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3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Výrobní typy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latin typeface="Trebuchet MS" panose="020B0603020202020204" pitchFamily="34" charset="0"/>
              </a:rPr>
              <a:t>Kusová výroba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= zakázková </a:t>
            </a:r>
            <a:r>
              <a:rPr lang="cs-CZ" altLang="cs-CZ" sz="2000" dirty="0">
                <a:latin typeface="Trebuchet MS" panose="020B0603020202020204" pitchFamily="34" charset="0"/>
              </a:rPr>
              <a:t>výroba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latin typeface="Trebuchet MS" panose="020B0603020202020204" pitchFamily="34" charset="0"/>
              </a:rPr>
              <a:t>Opakovaná výroba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</a:rPr>
              <a:t>Hromadná výroba </a:t>
            </a: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 marL="711200" lvl="1" indent="0">
              <a:spcBef>
                <a:spcPts val="600"/>
              </a:spcBef>
              <a:buNone/>
            </a:pPr>
            <a:r>
              <a:rPr lang="cs-CZ" altLang="cs-CZ" sz="2000" i="1" dirty="0" smtClean="0">
                <a:latin typeface="Trebuchet MS" panose="020B0603020202020204" pitchFamily="34" charset="0"/>
              </a:rPr>
              <a:t>(vyráběn </a:t>
            </a:r>
            <a:r>
              <a:rPr lang="cs-CZ" altLang="cs-CZ" sz="2000" i="1" dirty="0">
                <a:latin typeface="Trebuchet MS" panose="020B0603020202020204" pitchFamily="34" charset="0"/>
              </a:rPr>
              <a:t>stále stejný </a:t>
            </a:r>
            <a:r>
              <a:rPr lang="cs-CZ" altLang="cs-CZ" sz="2000" i="1" dirty="0" smtClean="0">
                <a:latin typeface="Trebuchet MS" panose="020B0603020202020204" pitchFamily="34" charset="0"/>
              </a:rPr>
              <a:t>výrobek)</a:t>
            </a:r>
            <a:endParaRPr lang="cs-CZ" altLang="cs-CZ" sz="2000" i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</a:rPr>
              <a:t>Sériová výroba </a:t>
            </a:r>
          </a:p>
          <a:p>
            <a:pPr marL="711200" lvl="1" indent="0">
              <a:spcBef>
                <a:spcPts val="600"/>
              </a:spcBef>
              <a:buNone/>
            </a:pPr>
            <a:r>
              <a:rPr lang="cs-CZ" altLang="cs-CZ" sz="2000" i="1" dirty="0" smtClean="0">
                <a:latin typeface="Trebuchet MS" panose="020B0603020202020204" pitchFamily="34" charset="0"/>
              </a:rPr>
              <a:t>(vyráběno </a:t>
            </a:r>
            <a:r>
              <a:rPr lang="cs-CZ" altLang="cs-CZ" sz="2000" i="1" dirty="0">
                <a:latin typeface="Trebuchet MS" panose="020B0603020202020204" pitchFamily="34" charset="0"/>
              </a:rPr>
              <a:t>několik různých </a:t>
            </a:r>
            <a:r>
              <a:rPr lang="cs-CZ" altLang="cs-CZ" sz="2000" i="1" dirty="0" smtClean="0">
                <a:latin typeface="Trebuchet MS" panose="020B0603020202020204" pitchFamily="34" charset="0"/>
              </a:rPr>
              <a:t>výrobků)</a:t>
            </a:r>
            <a:endParaRPr lang="cs-CZ" altLang="cs-CZ" sz="2000" i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</a:rPr>
              <a:t>Druhová výroba </a:t>
            </a:r>
          </a:p>
          <a:p>
            <a:pPr marL="711200" lvl="1" indent="0">
              <a:spcBef>
                <a:spcPts val="600"/>
              </a:spcBef>
              <a:buNone/>
            </a:pPr>
            <a:r>
              <a:rPr lang="cs-CZ" altLang="cs-CZ" sz="2000" i="1" dirty="0">
                <a:latin typeface="Trebuchet MS" panose="020B0603020202020204" pitchFamily="34" charset="0"/>
              </a:rPr>
              <a:t>(</a:t>
            </a:r>
            <a:r>
              <a:rPr lang="cs-CZ" altLang="cs-CZ" sz="2000" i="1" dirty="0" smtClean="0">
                <a:latin typeface="Trebuchet MS" panose="020B0603020202020204" pitchFamily="34" charset="0"/>
              </a:rPr>
              <a:t>vyráběno </a:t>
            </a:r>
            <a:r>
              <a:rPr lang="cs-CZ" altLang="cs-CZ" sz="2000" i="1" dirty="0">
                <a:latin typeface="Trebuchet MS" panose="020B0603020202020204" pitchFamily="34" charset="0"/>
              </a:rPr>
              <a:t>několik druhů </a:t>
            </a:r>
            <a:r>
              <a:rPr lang="cs-CZ" altLang="cs-CZ" sz="2000" i="1" dirty="0" smtClean="0">
                <a:latin typeface="Trebuchet MS" panose="020B0603020202020204" pitchFamily="34" charset="0"/>
              </a:rPr>
              <a:t>výrobků)</a:t>
            </a:r>
            <a:endParaRPr lang="cs-CZ" altLang="cs-CZ" sz="2000" i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</a:rPr>
              <a:t>Výroba v šaržích </a:t>
            </a:r>
          </a:p>
          <a:p>
            <a:pPr marL="711200" lvl="1" indent="0">
              <a:spcBef>
                <a:spcPts val="600"/>
              </a:spcBef>
              <a:buNone/>
            </a:pPr>
            <a:r>
              <a:rPr lang="cs-CZ" altLang="cs-CZ" sz="2000" i="1" dirty="0" smtClean="0">
                <a:latin typeface="Trebuchet MS" panose="020B0603020202020204" pitchFamily="34" charset="0"/>
              </a:rPr>
              <a:t>(šarže </a:t>
            </a:r>
            <a:r>
              <a:rPr lang="cs-CZ" altLang="cs-CZ" sz="2000" i="1" dirty="0">
                <a:latin typeface="Trebuchet MS" panose="020B0603020202020204" pitchFamily="34" charset="0"/>
              </a:rPr>
              <a:t>– dávka daná kapacitou výrobního </a:t>
            </a:r>
            <a:r>
              <a:rPr lang="cs-CZ" altLang="cs-CZ" sz="2000" i="1" dirty="0" smtClean="0">
                <a:latin typeface="Trebuchet MS" panose="020B0603020202020204" pitchFamily="34" charset="0"/>
              </a:rPr>
              <a:t>zařízení)</a:t>
            </a:r>
            <a:endParaRPr lang="cs-CZ" altLang="cs-CZ" sz="2000" i="1" dirty="0">
              <a:latin typeface="Trebuchet MS" panose="020B0603020202020204" pitchFamily="34" charset="0"/>
            </a:endParaRPr>
          </a:p>
          <a:p>
            <a:pPr marL="0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72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Výrobní proces – krátkodobé plánování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1520" y="2312488"/>
            <a:ext cx="7772400" cy="3885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496" indent="-457200"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  <a:defRPr/>
            </a:pPr>
            <a:r>
              <a:rPr lang="cs-CZ" sz="2000" b="1" u="sng" dirty="0" smtClean="0">
                <a:latin typeface="Trebuchet MS" panose="020B0603020202020204" pitchFamily="34" charset="0"/>
              </a:rPr>
              <a:t>Optimální velikost dávky: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135341"/>
              </p:ext>
            </p:extLst>
          </p:nvPr>
        </p:nvGraphicFramePr>
        <p:xfrm>
          <a:off x="4430156" y="351267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Rovnice" r:id="rId4" imgW="114120" imgH="215640" progId="Equation.3">
                  <p:embed/>
                </p:oleObj>
              </mc:Choice>
              <mc:Fallback>
                <p:oleObj name="Rovnice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156" y="351267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591915"/>
              </p:ext>
            </p:extLst>
          </p:nvPr>
        </p:nvGraphicFramePr>
        <p:xfrm>
          <a:off x="4430156" y="351267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ovnice" r:id="rId6" imgW="114120" imgH="215640" progId="Equation.3">
                  <p:embed/>
                </p:oleObj>
              </mc:Choice>
              <mc:Fallback>
                <p:oleObj name="Rovnice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156" y="351267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61569" y="3196766"/>
            <a:ext cx="1049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/>
              <a:t>m</a:t>
            </a:r>
            <a:r>
              <a:rPr lang="cs-CZ" altLang="cs-CZ" baseline="-25000"/>
              <a:t>opt</a:t>
            </a:r>
            <a:r>
              <a:rPr lang="cs-CZ" altLang="cs-CZ"/>
              <a:t> =</a:t>
            </a: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585019"/>
              </p:ext>
            </p:extLst>
          </p:nvPr>
        </p:nvGraphicFramePr>
        <p:xfrm>
          <a:off x="2834719" y="3011028"/>
          <a:ext cx="1804987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e" r:id="rId7" imgW="863225" imgH="507780" progId="Equation.3">
                  <p:embed/>
                </p:oleObj>
              </mc:Choice>
              <mc:Fallback>
                <p:oleObj name="Rovnice" r:id="rId7" imgW="863225" imgH="507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4719" y="3011028"/>
                        <a:ext cx="1804987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846263" y="4371975"/>
            <a:ext cx="74072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800" dirty="0">
                <a:latin typeface="Trebuchet MS" panose="020B0603020202020204" pitchFamily="34" charset="0"/>
              </a:rPr>
              <a:t>m … výrobní dávka</a:t>
            </a:r>
          </a:p>
          <a:p>
            <a:pPr eaLnBrk="1" hangingPunct="1"/>
            <a:r>
              <a:rPr lang="cs-CZ" altLang="cs-CZ" sz="1800" dirty="0">
                <a:latin typeface="Trebuchet MS" panose="020B0603020202020204" pitchFamily="34" charset="0"/>
              </a:rPr>
              <a:t>M … roční potřeba</a:t>
            </a:r>
          </a:p>
          <a:p>
            <a:pPr eaLnBrk="1" hangingPunct="1"/>
            <a:r>
              <a:rPr lang="cs-CZ" altLang="cs-CZ" sz="1800" dirty="0">
                <a:latin typeface="Trebuchet MS" panose="020B0603020202020204" pitchFamily="34" charset="0"/>
              </a:rPr>
              <a:t>N</a:t>
            </a:r>
            <a:r>
              <a:rPr lang="cs-CZ" altLang="cs-CZ" sz="1800" baseline="-25000" dirty="0">
                <a:latin typeface="Trebuchet MS" panose="020B0603020202020204" pitchFamily="34" charset="0"/>
              </a:rPr>
              <a:t>f</a:t>
            </a:r>
            <a:r>
              <a:rPr lang="cs-CZ" altLang="cs-CZ" sz="1800" dirty="0">
                <a:latin typeface="Trebuchet MS" panose="020B0603020202020204" pitchFamily="34" charset="0"/>
              </a:rPr>
              <a:t> … fixní náklady výrobní dávky</a:t>
            </a:r>
          </a:p>
          <a:p>
            <a:pPr eaLnBrk="1" hangingPunct="1"/>
            <a:r>
              <a:rPr lang="cs-CZ" altLang="cs-CZ" sz="1800" dirty="0" err="1">
                <a:latin typeface="Trebuchet MS" panose="020B0603020202020204" pitchFamily="34" charset="0"/>
              </a:rPr>
              <a:t>N</a:t>
            </a:r>
            <a:r>
              <a:rPr lang="cs-CZ" altLang="cs-CZ" sz="1800" baseline="-25000" dirty="0" err="1">
                <a:latin typeface="Trebuchet MS" panose="020B0603020202020204" pitchFamily="34" charset="0"/>
              </a:rPr>
              <a:t>l</a:t>
            </a:r>
            <a:r>
              <a:rPr lang="cs-CZ" altLang="cs-CZ" sz="1800" dirty="0">
                <a:latin typeface="Trebuchet MS" panose="020B0603020202020204" pitchFamily="34" charset="0"/>
              </a:rPr>
              <a:t> … variabilní náklady na skladování na ks a období  (náklady skladovací + náklady z vázanosti)</a:t>
            </a:r>
          </a:p>
        </p:txBody>
      </p:sp>
    </p:spTree>
    <p:extLst>
      <p:ext uri="{BB962C8B-B14F-4D97-AF65-F5344CB8AC3E}">
        <p14:creationId xmlns:p14="http://schemas.microsoft.com/office/powerpoint/2010/main" val="348808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Výrobní proces – krátkodobé plánování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Autofit/>
          </a:bodyPr>
          <a:lstStyle/>
          <a:p>
            <a:pPr marL="365125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b="1" u="sng" dirty="0">
                <a:latin typeface="Trebuchet MS" panose="020B0603020202020204" pitchFamily="34" charset="0"/>
              </a:rPr>
              <a:t>Lhůtové plánování</a:t>
            </a:r>
          </a:p>
          <a:p>
            <a:pPr marL="365125" lvl="1" indent="0">
              <a:spcBef>
                <a:spcPts val="600"/>
              </a:spcBef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stanovení </a:t>
            </a:r>
            <a:r>
              <a:rPr lang="cs-CZ" altLang="cs-CZ" sz="2000" b="1" dirty="0">
                <a:latin typeface="Trebuchet MS" panose="020B0603020202020204" pitchFamily="34" charset="0"/>
              </a:rPr>
              <a:t>termínů zahájení a dokončení pracovních postupů</a:t>
            </a:r>
            <a:r>
              <a:rPr lang="cs-CZ" altLang="cs-CZ" sz="2000" dirty="0">
                <a:latin typeface="Trebuchet MS" panose="020B0603020202020204" pitchFamily="34" charset="0"/>
              </a:rPr>
              <a:t>, které jsou spojených s danými výrobními zakázkami</a:t>
            </a:r>
          </a:p>
          <a:p>
            <a:pPr marL="711200" lvl="2" indent="-3460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se zřetelem na technologicky podmíněné pracovní postupy</a:t>
            </a:r>
          </a:p>
          <a:p>
            <a:pPr marL="711200" lvl="2" indent="-3460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bez ohledu na kapacitní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omezení</a:t>
            </a:r>
          </a:p>
          <a:p>
            <a:pPr lvl="2">
              <a:spcBef>
                <a:spcPts val="600"/>
              </a:spcBef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365125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b="1" u="sng" dirty="0">
                <a:latin typeface="Trebuchet MS" panose="020B0603020202020204" pitchFamily="34" charset="0"/>
              </a:rPr>
              <a:t>Plánování kapacit</a:t>
            </a:r>
          </a:p>
          <a:p>
            <a:pPr marL="365125" lvl="1" indent="0">
              <a:spcBef>
                <a:spcPts val="600"/>
              </a:spcBef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Časové stanovení průběhu pracovních postupů </a:t>
            </a:r>
          </a:p>
          <a:p>
            <a:pPr marL="711200" lvl="2" indent="-3460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na základě lhůtového plánování,</a:t>
            </a:r>
          </a:p>
          <a:p>
            <a:pPr marL="711200" lvl="2" indent="-3460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s ohledem na kapacitní omezení.</a:t>
            </a:r>
          </a:p>
          <a:p>
            <a:pPr marL="0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4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1790700"/>
            <a:ext cx="7772400" cy="16383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latin typeface="Trebuchet MS" panose="020B0603020202020204" pitchFamily="34" charset="0"/>
              </a:rPr>
              <a:t>Výroba </a:t>
            </a:r>
            <a:br>
              <a:rPr lang="cs-CZ" sz="3200" b="1" dirty="0" smtClean="0">
                <a:latin typeface="Trebuchet MS" panose="020B0603020202020204" pitchFamily="34" charset="0"/>
              </a:rPr>
            </a:br>
            <a:r>
              <a:rPr lang="cs-CZ" sz="3200" b="1" dirty="0" smtClean="0">
                <a:latin typeface="Trebuchet MS" panose="020B0603020202020204" pitchFamily="34" charset="0"/>
              </a:rPr>
              <a:t>jako hlavní podniková funkce</a:t>
            </a:r>
            <a:endParaRPr lang="cs-CZ" altLang="cs-CZ" sz="3200" b="1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723900" y="3429000"/>
            <a:ext cx="816858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Výroba a její obsah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Vztah výroby k odbytu a financování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Plánování výroby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7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165618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Pojetí výroby:</a:t>
            </a:r>
            <a:endParaRPr lang="cs-CZ" altLang="cs-CZ" sz="2000" b="1" u="sng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3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Nejširší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pojetí (každá kombinace výrobních faktorů)</a:t>
            </a:r>
          </a:p>
          <a:p>
            <a:pPr marL="723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Užší </a:t>
            </a: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pojetí (podnikové výkony)</a:t>
            </a:r>
          </a:p>
          <a:p>
            <a:pPr marL="723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Nejužší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pojetí (zhotovení výrobků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bez služeb)</a:t>
            </a:r>
          </a:p>
          <a:p>
            <a:pPr marL="0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1788" y="4890002"/>
            <a:ext cx="1839747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Tvorba </a:t>
            </a:r>
            <a:b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výkonů 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351535" y="4890002"/>
            <a:ext cx="1839747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Zhodnocení výkonů 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1787" y="4493958"/>
            <a:ext cx="1839747" cy="3960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Výroba</a:t>
            </a:r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355976" y="4493958"/>
            <a:ext cx="1835306" cy="3960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Odbyt</a:t>
            </a:r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322199" y="4005064"/>
            <a:ext cx="4067554" cy="3960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výkonů</a:t>
            </a:r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321827" y="5949280"/>
            <a:ext cx="4067926" cy="3960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oblast</a:t>
            </a:r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321827" y="4401610"/>
            <a:ext cx="4066273" cy="13768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899592" y="5103257"/>
            <a:ext cx="142260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389753" y="5090055"/>
            <a:ext cx="142260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6376925" y="6178081"/>
            <a:ext cx="1422607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899592" y="6147302"/>
            <a:ext cx="1422607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6733868" y="4611907"/>
            <a:ext cx="1870580" cy="4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(Výstup)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23528" y="4590268"/>
            <a:ext cx="1870580" cy="4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(Vstup)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733868" y="5653809"/>
            <a:ext cx="1870580" cy="4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Příjmy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653809"/>
            <a:ext cx="1870580" cy="4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509120"/>
            <a:ext cx="8640960" cy="16561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Propojení výroby:</a:t>
            </a:r>
          </a:p>
          <a:p>
            <a:pPr marL="723900" indent="-3683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Výroba a Odbyt –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spojení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v oblasti skladování a dopravy</a:t>
            </a:r>
          </a:p>
          <a:p>
            <a:pPr marL="723900" indent="-3683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Výroba a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Financování + investování –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spojení v oblasti zajištění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VF</a:t>
            </a:r>
            <a:endParaRPr lang="cs-CZ" alt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01349" y="3115546"/>
            <a:ext cx="1839747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Tvorba </a:t>
            </a:r>
            <a:b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výkonů 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441096" y="3115546"/>
            <a:ext cx="1839747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Zhodnocení výkonů 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601348" y="2719502"/>
            <a:ext cx="1839747" cy="3960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Výroba</a:t>
            </a:r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445537" y="2719502"/>
            <a:ext cx="1835306" cy="3960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Odbyt</a:t>
            </a:r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411760" y="2230608"/>
            <a:ext cx="4067554" cy="3960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výkonů</a:t>
            </a:r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411388" y="4174824"/>
            <a:ext cx="4067926" cy="3960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oblast</a:t>
            </a:r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411388" y="2627154"/>
            <a:ext cx="4066273" cy="13768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989153" y="3328801"/>
            <a:ext cx="142260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479314" y="3315599"/>
            <a:ext cx="142260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6466486" y="4403625"/>
            <a:ext cx="1422607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989153" y="4372846"/>
            <a:ext cx="1422607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6823429" y="2837451"/>
            <a:ext cx="1870580" cy="4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(Výstup)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13089" y="2815812"/>
            <a:ext cx="1870580" cy="4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(Vstup)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823429" y="3879353"/>
            <a:ext cx="1870580" cy="4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Příjmy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13089" y="3879353"/>
            <a:ext cx="1870580" cy="4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01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Řízení výroby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065600" y="6021288"/>
            <a:ext cx="7004930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Hmotný tok</a:t>
            </a:r>
            <a:endParaRPr lang="cs-CZ" sz="16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065600" y="2132856"/>
            <a:ext cx="7006783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Strategické řízení výroby</a:t>
            </a:r>
            <a:endParaRPr lang="cs-CZ" sz="16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65600" y="4722749"/>
            <a:ext cx="7004930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operativní řízení výroby</a:t>
            </a:r>
            <a:endParaRPr lang="cs-CZ" sz="16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065600" y="3429000"/>
            <a:ext cx="700678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Taktické řízení výroby</a:t>
            </a:r>
            <a:endParaRPr lang="cs-CZ" sz="16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65600" y="2564904"/>
            <a:ext cx="3498535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Koncepce výrobku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Koncepce zdrojů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(Hledání konkurenční výhody)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065600" y="3855600"/>
            <a:ext cx="3498535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Výrobní program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Kapacity – strojní i lidské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(Obsah koncepce)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065600" y="5151600"/>
            <a:ext cx="3498535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Lhůty a termíny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zdrojů a skladování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(Realizace)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571999" y="2564904"/>
            <a:ext cx="3498535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Ekonomické a sociální důsledky výrobní strategie 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(např. vedoucí pozice v nákladech)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571997" y="5151600"/>
            <a:ext cx="3498535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kapacit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Stavy zásob 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Dodací pohotovost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4571995" y="3855600"/>
            <a:ext cx="3498535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Ekonomické a sociální důsledky taktiky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(např. hledání úzkých míst)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Řízení výroby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09030"/>
            <a:ext cx="4921744" cy="476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27584" y="2142356"/>
            <a:ext cx="4942191" cy="108012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27584" y="3312974"/>
            <a:ext cx="4942191" cy="1193689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27584" y="4578672"/>
            <a:ext cx="4942191" cy="15480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940152" y="2513139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cap="all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 plánování</a:t>
            </a:r>
            <a:endParaRPr lang="cs-CZ" sz="1600" b="1" cap="all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940152" y="3740541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cap="all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Taktické plánování</a:t>
            </a:r>
            <a:endParaRPr lang="cs-CZ" sz="1600" b="1" cap="all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940152" y="5183395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cap="all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Operativní plánování</a:t>
            </a:r>
            <a:endParaRPr lang="cs-CZ" sz="1600" b="1" cap="all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09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Plánování výroby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tx1"/>
              </a:buClr>
              <a:buFont typeface="Symbol" panose="05050102010706020507" pitchFamily="18" charset="2"/>
              <a:buChar char="="/>
            </a:pPr>
            <a:r>
              <a:rPr lang="cs-CZ" altLang="cs-CZ" sz="2000" dirty="0">
                <a:latin typeface="Trebuchet MS" panose="020B0603020202020204" pitchFamily="34" charset="0"/>
              </a:rPr>
              <a:t>cílené plánování a formování podnikového výrobního procesu.</a:t>
            </a:r>
          </a:p>
          <a:p>
            <a:pPr>
              <a:spcBef>
                <a:spcPts val="600"/>
              </a:spcBef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Je třeba plánovat tyto oblasti:</a:t>
            </a:r>
          </a:p>
          <a:p>
            <a:pPr marL="447675" lvl="1" indent="-265113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výrobní program</a:t>
            </a:r>
          </a:p>
          <a:p>
            <a:pPr marL="447675" lvl="1" indent="-265113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výrobní proces</a:t>
            </a:r>
          </a:p>
          <a:p>
            <a:pPr marL="447675" lvl="1" indent="-265113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připravenost výrobních faktorů pro výrobu</a:t>
            </a:r>
          </a:p>
          <a:p>
            <a:pPr marL="0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02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Plánování výroby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725144"/>
            <a:ext cx="8640960" cy="187220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Výrobní program: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druhová (sortimentní) skladba a objem výroby, které se mají v určitém období vyrábět</a:t>
            </a:r>
            <a:endParaRPr lang="cs-CZ" altLang="cs-CZ" sz="1800" u="sng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Výrobní proces:</a:t>
            </a:r>
            <a:endParaRPr lang="cs-CZ" altLang="cs-CZ" sz="2000" b="1" u="sng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volba technologie a vstupních surovin</a:t>
            </a:r>
            <a:endParaRPr lang="cs-CZ" alt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323528" y="2060848"/>
          <a:ext cx="8496943" cy="2485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80120"/>
                <a:gridCol w="3096344"/>
                <a:gridCol w="3312367"/>
              </a:tblGrid>
              <a:tr h="288032">
                <a:tc>
                  <a:txBody>
                    <a:bodyPr/>
                    <a:lstStyle/>
                    <a:p>
                      <a:endParaRPr lang="cs-C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Plánování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2224">
                <a:tc>
                  <a:txBody>
                    <a:bodyPr/>
                    <a:lstStyle/>
                    <a:p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krátkodobé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dlouhodobé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932675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Výrobní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zavádění výrobkových variant, množství jednotlivých výrobků (s ohledem na odbyt)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základní struktura výrobního programu, inovace, výrobní postup (druh HIM, personalistika)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26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určení velikosti dávky (s ohledem na technologii a proces samotný), lhůtové plánování, plánování kapacit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výrobní typ, organizační typ výroby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4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Plánování výrobního programu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ct val="20000"/>
              </a:spcAft>
              <a:buClr>
                <a:schemeClr val="tx1"/>
              </a:buClr>
              <a:buFont typeface="Symbol" panose="05050102010706020507" pitchFamily="18" charset="2"/>
              <a:buChar char="="/>
            </a:pPr>
            <a:r>
              <a:rPr lang="cs-CZ" altLang="cs-CZ" sz="2000" dirty="0">
                <a:latin typeface="Trebuchet MS" panose="020B0603020202020204" pitchFamily="34" charset="0"/>
              </a:rPr>
              <a:t>určit optimální výrobní program, tj.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které druhy </a:t>
            </a:r>
            <a:r>
              <a:rPr lang="cs-CZ" altLang="cs-CZ" sz="2000" b="1" dirty="0">
                <a:latin typeface="Trebuchet MS" panose="020B0603020202020204" pitchFamily="34" charset="0"/>
              </a:rPr>
              <a:t>(co)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v určitém období </a:t>
            </a:r>
            <a:r>
              <a:rPr lang="cs-CZ" altLang="cs-CZ" sz="2000" b="1" dirty="0">
                <a:latin typeface="Trebuchet MS" panose="020B0603020202020204" pitchFamily="34" charset="0"/>
              </a:rPr>
              <a:t>(kdy) </a:t>
            </a:r>
            <a:r>
              <a:rPr lang="cs-CZ" altLang="cs-CZ" sz="2000" dirty="0">
                <a:latin typeface="Trebuchet MS" panose="020B0603020202020204" pitchFamily="34" charset="0"/>
              </a:rPr>
              <a:t>vyrobit</a:t>
            </a:r>
            <a:endParaRPr lang="cs-CZ" altLang="cs-CZ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v jakém množství </a:t>
            </a:r>
            <a:r>
              <a:rPr lang="cs-CZ" altLang="cs-CZ" sz="2000" b="1" dirty="0">
                <a:latin typeface="Trebuchet MS" panose="020B0603020202020204" pitchFamily="34" charset="0"/>
              </a:rPr>
              <a:t>(kolik) </a:t>
            </a:r>
          </a:p>
          <a:p>
            <a:pPr>
              <a:spcBef>
                <a:spcPts val="600"/>
              </a:spcBef>
            </a:pP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Rozlišujeme: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dlouhodobé plánování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a krátkodobé </a:t>
            </a:r>
            <a:r>
              <a:rPr lang="cs-CZ" altLang="cs-CZ" sz="2000" dirty="0">
                <a:latin typeface="Trebuchet MS" panose="020B0603020202020204" pitchFamily="34" charset="0"/>
              </a:rPr>
              <a:t>plánování.</a:t>
            </a:r>
          </a:p>
          <a:p>
            <a:pPr marL="0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0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935</Words>
  <Application>Microsoft Office PowerPoint</Application>
  <PresentationFormat>Předvádění na obrazovce (4:3)</PresentationFormat>
  <Paragraphs>202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30" baseType="lpstr">
      <vt:lpstr>Arial</vt:lpstr>
      <vt:lpstr>Calibri</vt:lpstr>
      <vt:lpstr>Symbol</vt:lpstr>
      <vt:lpstr>Tahoma</vt:lpstr>
      <vt:lpstr>Times New Roman</vt:lpstr>
      <vt:lpstr>Trebuchet MS</vt:lpstr>
      <vt:lpstr>Verdana</vt:lpstr>
      <vt:lpstr>Wingdings</vt:lpstr>
      <vt:lpstr>Motiv sady Office</vt:lpstr>
      <vt:lpstr>Rovnice</vt:lpstr>
      <vt:lpstr>Podnikové hospodářství 2</vt:lpstr>
      <vt:lpstr>Výroba  jako hlavní podniková funkce</vt:lpstr>
      <vt:lpstr>Výroba</vt:lpstr>
      <vt:lpstr>Výroba</vt:lpstr>
      <vt:lpstr>Řízení výroby</vt:lpstr>
      <vt:lpstr>Řízení výroby</vt:lpstr>
      <vt:lpstr>Plánování výroby</vt:lpstr>
      <vt:lpstr>Plánování výroby</vt:lpstr>
      <vt:lpstr>Plánování výrobního programu</vt:lpstr>
      <vt:lpstr>Plánování výrobního programu</vt:lpstr>
      <vt:lpstr>Plánování výrobního procesu</vt:lpstr>
      <vt:lpstr>Organizační typy výroby</vt:lpstr>
      <vt:lpstr>Uspořádání výroby dle procesu</vt:lpstr>
      <vt:lpstr>Uspořádání výroby dle procesu</vt:lpstr>
      <vt:lpstr>Uspořádání výroby dle produktu</vt:lpstr>
      <vt:lpstr>Uspořádání výroby dle produktu</vt:lpstr>
      <vt:lpstr>Výrobní typy</vt:lpstr>
      <vt:lpstr>Výrobní proces – krátkodobé plánování</vt:lpstr>
      <vt:lpstr>Výrobní proces – krátkodobé plánování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PH2 - Vyroba jako hlavni podnikova funkce</dc:title>
  <dc:creator>Marinič Peter</dc:creator>
  <cp:lastModifiedBy>Peter Marinič</cp:lastModifiedBy>
  <cp:revision>64</cp:revision>
  <dcterms:created xsi:type="dcterms:W3CDTF">2016-09-26T09:14:21Z</dcterms:created>
  <dcterms:modified xsi:type="dcterms:W3CDTF">2019-02-21T08:20:28Z</dcterms:modified>
</cp:coreProperties>
</file>