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56" r:id="rId4"/>
    <p:sldId id="357" r:id="rId5"/>
    <p:sldId id="346" r:id="rId6"/>
    <p:sldId id="345" r:id="rId7"/>
    <p:sldId id="344" r:id="rId8"/>
    <p:sldId id="358" r:id="rId9"/>
    <p:sldId id="347" r:id="rId10"/>
    <p:sldId id="348" r:id="rId11"/>
    <p:sldId id="349" r:id="rId12"/>
    <p:sldId id="350" r:id="rId13"/>
    <p:sldId id="359" r:id="rId14"/>
    <p:sldId id="351" r:id="rId15"/>
    <p:sldId id="360" r:id="rId16"/>
    <p:sldId id="352" r:id="rId17"/>
    <p:sldId id="353" r:id="rId18"/>
    <p:sldId id="354" r:id="rId19"/>
    <p:sldId id="355" r:id="rId20"/>
    <p:sldId id="34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672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Výrobkové inovace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zaměřeny 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na vytváření výrobků zcela nových, založených na nových konstrukčních koncepcích a principech (diferenciace), uspokojujících zcela nové potřeby (diverzifikace).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    … </a:t>
            </a: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jinak …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O diferenciaci se jedná, když jde o doplnění již existující </a:t>
            </a: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výrobkové linie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o </a:t>
            </a: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nový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výrobek.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O </a:t>
            </a: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diverzifikaci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 pak, jestliže podnik zavede zcela </a:t>
            </a:r>
            <a:r>
              <a:rPr lang="cs-CZ" sz="2400" i="1" dirty="0">
                <a:latin typeface="Trebuchet MS" panose="020B0603020202020204" pitchFamily="34" charset="0"/>
                <a:cs typeface="Arial" panose="020B0604020202020204" pitchFamily="34" charset="0"/>
              </a:rPr>
              <a:t>novou výrobkovou linii</a:t>
            </a: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Výrobkové inovace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Výrobkové inovace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jsou výsledkem vědecko-technického pokroku nebo posunu v potřebách zákazníků, které vedou k vývoji zcela nových výrobků.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alt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Výrobkové </a:t>
            </a:r>
            <a:r>
              <a:rPr lang="cs-CZ" alt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varianty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nejsou inovacemi. Představují jen technická zlepšení již existujících </a:t>
            </a:r>
            <a:r>
              <a:rPr lang="cs-CZ" alt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výrobků (</a:t>
            </a:r>
            <a:r>
              <a:rPr lang="cs-CZ" alt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tvar, design, materiál).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Sortiment a obal výrobku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Rozlišení sortimentu prostřednictvím obalu a značky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Úloha obalu: technická / právní / hospodářská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8" y="3501008"/>
            <a:ext cx="4475989" cy="335699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912" y="4899311"/>
            <a:ext cx="3142720" cy="196537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13" y="3645024"/>
            <a:ext cx="2376264" cy="1162223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713" y="5589240"/>
            <a:ext cx="1554686" cy="1081521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18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Cíle obalové politiky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95536" y="2312488"/>
            <a:ext cx="8496304" cy="4285832"/>
            <a:chOff x="240" y="1456"/>
            <a:chExt cx="5280" cy="2528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880" y="2244"/>
              <a:ext cx="2640" cy="1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nárůst užitečnosti výrobku pro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spotřebitele díky</a:t>
              </a:r>
            </a:p>
            <a:p>
              <a:pPr lvl="1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Tx/>
                <a:buChar char="•"/>
              </a:pPr>
              <a:r>
                <a:rPr lang="cs-CZ" altLang="cs-CZ" sz="1800"/>
                <a:t>návodu k užívání</a:t>
              </a:r>
            </a:p>
            <a:p>
              <a:pPr lvl="1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Tx/>
                <a:buChar char="•"/>
              </a:pPr>
              <a:r>
                <a:rPr lang="cs-CZ" altLang="cs-CZ" sz="1800"/>
                <a:t>velikosti balení, odpovídajícího potřebě</a:t>
              </a:r>
            </a:p>
            <a:p>
              <a:pPr lvl="1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Tx/>
                <a:buChar char="•"/>
              </a:pPr>
              <a:r>
                <a:rPr lang="cs-CZ" altLang="cs-CZ" sz="1800"/>
                <a:t>vhodné a pohodlné obalové technice</a:t>
              </a:r>
            </a:p>
            <a:p>
              <a:pPr lvl="1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Tx/>
                <a:buChar char="•"/>
              </a:pPr>
              <a:r>
                <a:rPr lang="cs-CZ" altLang="cs-CZ" sz="1800"/>
                <a:t>vylepšení image, umožňujícího, aby se zboží prodávalo samo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240" y="2244"/>
              <a:ext cx="2640" cy="1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pokles dopravních nákladů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pokles nákladů na skladování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a prezentaci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pokles nákladů při použití vratných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či nevratných obalů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pokles personálních nákladů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zavedením samoobsluhy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2880" y="1839"/>
              <a:ext cx="264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Růst výnosů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40" y="1839"/>
              <a:ext cx="264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dirty="0"/>
                <a:t>Pokles nákladů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40" y="1456"/>
              <a:ext cx="5280" cy="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b="1"/>
                <a:t>Dlouhodobá maximalizace zisku</a:t>
              </a: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40" y="1456"/>
              <a:ext cx="52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240" y="1839"/>
              <a:ext cx="5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40" y="2244"/>
              <a:ext cx="5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240" y="3984"/>
              <a:ext cx="52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240" y="1456"/>
              <a:ext cx="0" cy="25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5520" y="1456"/>
              <a:ext cx="0" cy="25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2880" y="1839"/>
              <a:ext cx="0" cy="21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9248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Logo a značka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43497" y="501623"/>
            <a:ext cx="4820496" cy="7884370"/>
          </a:xfr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224" y="4005064"/>
            <a:ext cx="3873722" cy="258248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466657"/>
            <a:ext cx="3903475" cy="212088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708" y="1916832"/>
            <a:ext cx="2707500" cy="1805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32171"/>
            <a:ext cx="2376264" cy="1930042"/>
          </a:xfrm>
          <a:prstGeom prst="rect">
            <a:avLst/>
          </a:prstGeom>
        </p:spPr>
      </p:pic>
      <p:pic>
        <p:nvPicPr>
          <p:cNvPr id="12" name="Zástupný symbol pro obsah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082" y="1916832"/>
            <a:ext cx="2383864" cy="1945233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55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Služby zákazníkům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Poradenství pro zákazníky, doprava, uvedení do provozu, instruktáž konečných odběratelů, garance, servis,…</a:t>
            </a:r>
          </a:p>
          <a:p>
            <a:pPr marL="0" indent="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395536" y="3140968"/>
            <a:ext cx="8496303" cy="3240360"/>
            <a:chOff x="192" y="1424"/>
            <a:chExt cx="5376" cy="1722"/>
          </a:xfrm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2880" y="2832"/>
              <a:ext cx="268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800"/>
                <a:t>roste současný zisk</a:t>
              </a: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92" y="2832"/>
              <a:ext cx="2688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800"/>
                <a:t>roste budoucí zisk</a:t>
              </a: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880" y="2112"/>
              <a:ext cx="2688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roste akviziční potenciál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omezená cenová konkurence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prostor pro zvýšení ceny</a:t>
              </a: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92" y="2112"/>
              <a:ext cx="2688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 dirty="0"/>
                <a:t>- informace o přáních zákazníků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 dirty="0"/>
                <a:t>- technické informace umožňující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 dirty="0"/>
                <a:t>  zdokonalení výrobku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880" y="1824"/>
              <a:ext cx="26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tvorba preferencí a image</a:t>
              </a: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92" y="1824"/>
              <a:ext cx="26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získávání informací</a:t>
              </a: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92" y="1424"/>
              <a:ext cx="5376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b="1"/>
                <a:t>Maximalizace zisku z dlouhodobého hlediska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192" y="1424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192" y="1824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192" y="2112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192" y="2832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192" y="3146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92" y="1424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5568" y="1424"/>
              <a:ext cx="0" cy="172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880" y="1824"/>
              <a:ext cx="0" cy="13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0690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Cenová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>
                <a:latin typeface="Trebuchet MS" panose="020B0603020202020204" pitchFamily="34" charset="0"/>
              </a:rPr>
              <a:t>Klasická teorie ceny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Trebuchet MS" panose="020B0603020202020204" pitchFamily="34" charset="0"/>
              </a:rPr>
              <a:t>jaká odbytová cena umožňuje na dokonalých trzích maximální zisk</a:t>
            </a:r>
          </a:p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800" b="1" dirty="0">
                <a:latin typeface="Trebuchet MS" panose="020B0603020202020204" pitchFamily="34" charset="0"/>
              </a:rPr>
              <a:t>Praktická cenová politika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Trebuchet MS" panose="020B0603020202020204" pitchFamily="34" charset="0"/>
              </a:rPr>
              <a:t>orientace na optimální utváření odbytové ceny na nedokonalých trzích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400" dirty="0">
                <a:latin typeface="Trebuchet MS" panose="020B0603020202020204" pitchFamily="34" charset="0"/>
              </a:rPr>
              <a:t>nástroje: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ceny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platební podmínky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dodací podmínky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rabaty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22228"/>
            <a:ext cx="8640960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Nákladově orientovaná tvorba cen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cena na základě úplných nákladů: P = TC(1+Zp/100)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cena na základě kalkulovaných nákladů: P = </a:t>
            </a:r>
            <a:r>
              <a:rPr lang="cs-CZ" altLang="cs-CZ" sz="1800" dirty="0" err="1">
                <a:latin typeface="Trebuchet MS" panose="020B0603020202020204" pitchFamily="34" charset="0"/>
              </a:rPr>
              <a:t>VCu</a:t>
            </a:r>
            <a:r>
              <a:rPr lang="cs-CZ" altLang="cs-CZ" sz="1800" dirty="0">
                <a:latin typeface="Trebuchet MS" panose="020B0603020202020204" pitchFamily="34" charset="0"/>
              </a:rPr>
              <a:t>+(P-</a:t>
            </a:r>
            <a:r>
              <a:rPr lang="cs-CZ" altLang="cs-CZ" sz="1800" dirty="0" err="1">
                <a:latin typeface="Trebuchet MS" panose="020B0603020202020204" pitchFamily="34" charset="0"/>
              </a:rPr>
              <a:t>Vcu</a:t>
            </a:r>
            <a:r>
              <a:rPr lang="cs-CZ" altLang="cs-CZ" sz="1800" dirty="0">
                <a:latin typeface="Trebuchet MS" panose="020B0603020202020204" pitchFamily="34" charset="0"/>
              </a:rPr>
              <a:t>)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dlouhodobě minimální cena: TR = TC, resp. P = </a:t>
            </a:r>
            <a:r>
              <a:rPr lang="cs-CZ" altLang="cs-CZ" sz="1800" dirty="0" err="1">
                <a:latin typeface="Trebuchet MS" panose="020B0603020202020204" pitchFamily="34" charset="0"/>
              </a:rPr>
              <a:t>TCu</a:t>
            </a:r>
            <a:endParaRPr lang="cs-CZ" altLang="cs-CZ" sz="18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krátkodobě minimální cena: P = </a:t>
            </a:r>
            <a:r>
              <a:rPr lang="cs-CZ" altLang="cs-CZ" sz="1800" dirty="0" err="1">
                <a:latin typeface="Trebuchet MS" panose="020B0603020202020204" pitchFamily="34" charset="0"/>
              </a:rPr>
              <a:t>VCu</a:t>
            </a:r>
            <a:endParaRPr lang="cs-CZ" altLang="cs-CZ" sz="1800" baseline="-25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Poptávkově orientovaná tvorba cen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rozhodování o cenách na základě získávání informací o vztazích mezi cenou a množstvím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altLang="cs-CZ" sz="1600" dirty="0">
                <a:latin typeface="Trebuchet MS" panose="020B0603020202020204" pitchFamily="34" charset="0"/>
              </a:rPr>
              <a:t>dotazováním spotřebitelů</a:t>
            </a:r>
          </a:p>
          <a:p>
            <a:pPr lvl="2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cs-CZ" altLang="cs-CZ" sz="1600" dirty="0">
                <a:latin typeface="Trebuchet MS" panose="020B0603020202020204" pitchFamily="34" charset="0"/>
              </a:rPr>
              <a:t>pozorováním spotřebitelského chování (</a:t>
            </a:r>
            <a:r>
              <a:rPr lang="cs-CZ" altLang="cs-CZ" sz="1600" dirty="0" err="1">
                <a:latin typeface="Trebuchet MS" panose="020B0603020202020204" pitchFamily="34" charset="0"/>
              </a:rPr>
              <a:t>everyday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low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pricing</a:t>
            </a:r>
            <a:r>
              <a:rPr lang="cs-CZ" altLang="cs-CZ" sz="1600" dirty="0">
                <a:latin typeface="Trebuchet MS" panose="020B0603020202020204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Tvorba konkurenčně orientovaných cen</a:t>
            </a:r>
          </a:p>
          <a:p>
            <a:pPr lvl="1">
              <a:lnSpc>
                <a:spcPct val="9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prodávající se orientuje na cenové požadavky konkurentů nebo na průměrné ceny v oboru</a:t>
            </a:r>
            <a:endParaRPr lang="cs-CZ" altLang="cs-CZ" sz="2400" dirty="0">
              <a:latin typeface="Trebuchet MS" panose="020B0603020202020204" pitchFamily="34" charset="0"/>
            </a:endParaRP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2" y="3473624"/>
            <a:ext cx="5359400" cy="32131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820" y="1700808"/>
            <a:ext cx="3518817" cy="469175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556792"/>
            <a:ext cx="3048000" cy="22860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85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Rabaty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23528" y="2060848"/>
            <a:ext cx="8568952" cy="4388892"/>
            <a:chOff x="192" y="1392"/>
            <a:chExt cx="5376" cy="2828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440" y="3574"/>
              <a:ext cx="4128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/>
                <a:t>Zaváděcí rabat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/>
                <a:t>Výběrový rabat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/>
                <a:t>Mimosezonní rabat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92" y="3574"/>
              <a:ext cx="1248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 b="1"/>
                <a:t>Časově podmíněné rabaty</a:t>
              </a: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440" y="2304"/>
              <a:ext cx="4128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Při jednorázových zakázkách: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zvýhodnění, plynoucí z odstranění fixních nákladů, 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spojených s opakovanými dodávkami malého množství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výrobků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Při periodicky se opakujících zakázkách: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„výchova“ věrného zákazníka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92" y="2304"/>
              <a:ext cx="1248" cy="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 b="1"/>
                <a:t>Množstevní rabat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440" y="1776"/>
              <a:ext cx="4128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/>
                <a:t>Úhrada výkonů, poskytovaných velko- a maloobchodníky v oblasti skladování, distribuce a péče o zákazníky</a:t>
              </a: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92" y="1776"/>
              <a:ext cx="1248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 b="1"/>
                <a:t>Funkční rabat</a:t>
              </a: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440" y="1392"/>
              <a:ext cx="412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 b="1" dirty="0"/>
                <a:t>Charakteristika</a:t>
              </a: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192" y="1392"/>
              <a:ext cx="1248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cs-CZ" altLang="cs-CZ" sz="1800" b="1"/>
                <a:t>Druh rabatu</a:t>
              </a:r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192" y="1392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92" y="1776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192" y="2304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92" y="3574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92" y="4220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92" y="1392"/>
              <a:ext cx="0" cy="28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440" y="1392"/>
              <a:ext cx="0" cy="28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5568" y="1392"/>
              <a:ext cx="0" cy="28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3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Platební a dodací podmínky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Platební </a:t>
            </a:r>
            <a:r>
              <a:rPr lang="cs-CZ" altLang="cs-CZ" sz="2000" b="1" dirty="0">
                <a:latin typeface="Trebuchet MS" panose="020B0603020202020204" pitchFamily="34" charset="0"/>
              </a:rPr>
              <a:t>podmínky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lhůty splatnosti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skonto při předčasné platbě - </a:t>
            </a:r>
            <a:r>
              <a:rPr lang="cs-CZ" sz="2000" b="1" dirty="0">
                <a:latin typeface="Trebuchet MS" panose="020B0603020202020204" pitchFamily="34" charset="0"/>
              </a:rPr>
              <a:t>pokladní srážka při hotovém nebo předčasném placení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úroky při opožděné platbě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zajištění dodavatelského úvěru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kompenzační obchod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platby za vyměňované zboží – viz služby zákazníkům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Dodací podmínky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minimální rozsah dodávky (EOQ)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termín dodávky (systém sledování skladových zásob a jejich řízení)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místo předání zboží (</a:t>
            </a:r>
            <a:r>
              <a:rPr lang="cs-CZ" altLang="cs-CZ" sz="2000" dirty="0" err="1">
                <a:latin typeface="Trebuchet MS" panose="020B0603020202020204" pitchFamily="34" charset="0"/>
              </a:rPr>
              <a:t>incoterms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převzetí pojišťovacích a přepravních nákladů (</a:t>
            </a:r>
            <a:r>
              <a:rPr lang="cs-CZ" altLang="cs-CZ" sz="2000" dirty="0" err="1">
                <a:latin typeface="Trebuchet MS" panose="020B0603020202020204" pitchFamily="34" charset="0"/>
              </a:rPr>
              <a:t>incoterms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)</a:t>
            </a:r>
            <a:endParaRPr lang="cs-CZ" altLang="cs-CZ" sz="2000" dirty="0">
              <a:latin typeface="Trebuchet MS" panose="020B0603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1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Výrobková 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a cenová politika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Konkurence a konkurenční postavení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Cíle a oblasti výrobkové politiky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Cíle a oblasti cenové politiky</a:t>
            </a: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Konkurence a konkurenční postavení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95536" y="2312488"/>
            <a:ext cx="8496304" cy="4212856"/>
            <a:chOff x="960" y="1488"/>
            <a:chExt cx="3840" cy="2273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960" y="1488"/>
              <a:ext cx="3840" cy="2273"/>
              <a:chOff x="960" y="1488"/>
              <a:chExt cx="3840" cy="2273"/>
            </a:xfrm>
          </p:grpSpPr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3840" y="3197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bilaterální monopol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880" y="3197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omezený poptávkový monopol</a:t>
                </a: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1920" y="3197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poptávkový monopol</a:t>
                </a: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960" y="3197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Jeden velký</a:t>
                </a: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3840" y="2633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omezený nabídkový monopol</a:t>
                </a: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2880" y="2633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bilaterální oligopol</a:t>
                </a: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1920" y="2633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poptávkový oligopol</a:t>
                </a: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960" y="2633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Málo středně velkých</a:t>
                </a: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3840" y="2069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nabídkový monopol</a:t>
                </a: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2880" y="2069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/>
                  <a:t>nabídkový oligopol</a:t>
                </a: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920" y="2069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dirty="0"/>
                  <a:t>dokonalá konkurence</a:t>
                </a: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960" y="2069"/>
                <a:ext cx="960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Mnoho drobných</a:t>
                </a:r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960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Jeden velký</a:t>
                </a:r>
              </a:p>
            </p:txBody>
          </p: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2880" y="1488"/>
                <a:ext cx="960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Málo středně velkých</a:t>
                </a:r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1920" y="1488"/>
                <a:ext cx="960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Mnoho drobných</a:t>
                </a:r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960" y="1488"/>
                <a:ext cx="960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Ins="18000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r"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Prodávající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endParaRPr lang="cs-CZ" altLang="cs-CZ" sz="1600" b="1"/>
              </a:p>
              <a:p>
                <a:pPr eaLnBrk="1" hangingPunct="1"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None/>
                </a:pPr>
                <a:r>
                  <a:rPr lang="cs-CZ" altLang="cs-CZ" sz="1600" b="1"/>
                  <a:t>Kupující</a:t>
                </a:r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384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960" y="2069"/>
                <a:ext cx="3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960" y="2633"/>
                <a:ext cx="3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960" y="3197"/>
                <a:ext cx="38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960" y="3761"/>
                <a:ext cx="384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3" name="Line 26"/>
              <p:cNvSpPr>
                <a:spLocks noChangeShapeType="1"/>
              </p:cNvSpPr>
              <p:nvPr/>
            </p:nvSpPr>
            <p:spPr bwMode="auto">
              <a:xfrm>
                <a:off x="960" y="1488"/>
                <a:ext cx="0" cy="2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4" name="Line 27"/>
              <p:cNvSpPr>
                <a:spLocks noChangeShapeType="1"/>
              </p:cNvSpPr>
              <p:nvPr/>
            </p:nvSpPr>
            <p:spPr bwMode="auto">
              <a:xfrm>
                <a:off x="1920" y="1488"/>
                <a:ext cx="0" cy="2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5" name="Line 28"/>
              <p:cNvSpPr>
                <a:spLocks noChangeShapeType="1"/>
              </p:cNvSpPr>
              <p:nvPr/>
            </p:nvSpPr>
            <p:spPr bwMode="auto">
              <a:xfrm>
                <a:off x="2880" y="1488"/>
                <a:ext cx="0" cy="2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6" name="Line 29"/>
              <p:cNvSpPr>
                <a:spLocks noChangeShapeType="1"/>
              </p:cNvSpPr>
              <p:nvPr/>
            </p:nvSpPr>
            <p:spPr bwMode="auto">
              <a:xfrm>
                <a:off x="3840" y="1488"/>
                <a:ext cx="0" cy="22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  <p:sp>
            <p:nvSpPr>
              <p:cNvPr id="37" name="Line 30"/>
              <p:cNvSpPr>
                <a:spLocks noChangeShapeType="1"/>
              </p:cNvSpPr>
              <p:nvPr/>
            </p:nvSpPr>
            <p:spPr bwMode="auto">
              <a:xfrm>
                <a:off x="4800" y="1488"/>
                <a:ext cx="0" cy="2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rIns="18000" anchor="ctr"/>
              <a:lstStyle/>
              <a:p>
                <a:endParaRPr lang="cs-CZ"/>
              </a:p>
            </p:txBody>
          </p:sp>
        </p:grpSp>
        <p:sp>
          <p:nvSpPr>
            <p:cNvPr id="11" name="Line 31"/>
            <p:cNvSpPr>
              <a:spLocks noChangeShapeType="1"/>
            </p:cNvSpPr>
            <p:nvPr/>
          </p:nvSpPr>
          <p:spPr bwMode="auto">
            <a:xfrm>
              <a:off x="960" y="1488"/>
              <a:ext cx="96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rIns="18000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5791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609600" indent="-60960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Model dokonalého trhu</a:t>
            </a:r>
            <a:endParaRPr lang="cs-CZ" altLang="cs-CZ" sz="2000" dirty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marL="263525" indent="-263525">
              <a:buFont typeface="Wingdings" panose="05000000000000000000" pitchFamily="2" charset="2"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Všichni účastníci jednají dle principu maxima</a:t>
            </a:r>
          </a:p>
          <a:p>
            <a:pPr marL="263525" indent="-263525">
              <a:buFont typeface="Wingdings" panose="05000000000000000000" pitchFamily="2" charset="2"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Existuje úplná transparentnost trhu</a:t>
            </a:r>
          </a:p>
          <a:p>
            <a:pPr marL="263525" indent="-263525">
              <a:buFont typeface="Wingdings" panose="05000000000000000000" pitchFamily="2" charset="2"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Platí podmínka homogenity</a:t>
            </a:r>
          </a:p>
          <a:p>
            <a:pPr marL="263525" indent="-263525">
              <a:buFont typeface="Wingdings" panose="05000000000000000000" pitchFamily="2" charset="2"/>
              <a:buAutoNum type="arabicPeriod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Účastníci reagují nekonečně rychle</a:t>
            </a:r>
          </a:p>
          <a:p>
            <a:pPr marL="630238"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na změny cen</a:t>
            </a:r>
          </a:p>
          <a:p>
            <a:pPr marL="630238" lvl="1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na změny v ostatních tržních </a:t>
            </a:r>
            <a:r>
              <a:rPr lang="cs-CZ" altLang="cs-CZ" sz="20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podmínkách</a:t>
            </a:r>
          </a:p>
          <a:p>
            <a:pPr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Pro </a:t>
            </a:r>
            <a:r>
              <a:rPr lang="cs-CZ" altLang="cs-CZ" sz="2000" b="1" dirty="0">
                <a:latin typeface="Trebuchet MS" panose="020B0603020202020204" pitchFamily="34" charset="0"/>
              </a:rPr>
              <a:t>zmírnění cenového tlaku podnik usiluje: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diferencovat nabídku,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představit homogenní výrobek jako heterogenní,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připoutat kupující k sobě na základě osobních kontaktů.</a:t>
            </a:r>
          </a:p>
          <a:p>
            <a:pPr marL="990600" lvl="1" indent="-533400"/>
            <a:endParaRPr lang="cs-CZ" altLang="cs-CZ" sz="2000" dirty="0">
              <a:latin typeface="Trebuchet MS" panose="020B0603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Konkurence a konkurenční postavení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Nástroje odbytové politiky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Výrobková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pozitivní odlišení, heterogenní nabídka či značkové zboží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utváření odbytové ceny na existujících nedokonalých trzích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Komunikační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seznámit pasivního zákazníka s kvalitou, cenou a původem nabídky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překonávat odbytové bariéry informovaností a cíleným ovlivňováním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transformovat produkci do podoby odpovídající potřebám zákazníka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ř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eší dopravní prostředky, přepravní cesty, sklady a skladovací místa</a:t>
            </a:r>
            <a:endParaRPr lang="cs-CZ" sz="18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3"/>
          <p:cNvGrpSpPr>
            <a:grpSpLocks noChangeAspect="1"/>
          </p:cNvGrpSpPr>
          <p:nvPr/>
        </p:nvGrpSpPr>
        <p:grpSpPr bwMode="auto">
          <a:xfrm>
            <a:off x="1869481" y="1523044"/>
            <a:ext cx="5151039" cy="5130728"/>
            <a:chOff x="960" y="339"/>
            <a:chExt cx="3804" cy="3789"/>
          </a:xfrm>
        </p:grpSpPr>
        <p:cxnSp>
          <p:nvCxnSpPr>
            <p:cNvPr id="24" name="AutoShape 4"/>
            <p:cNvCxnSpPr>
              <a:cxnSpLocks noChangeShapeType="1"/>
              <a:stCxn id="30" idx="7"/>
              <a:endCxn id="29" idx="7"/>
            </p:cNvCxnSpPr>
            <p:nvPr/>
          </p:nvCxnSpPr>
          <p:spPr bwMode="auto">
            <a:xfrm flipV="1">
              <a:off x="3682" y="932"/>
              <a:ext cx="474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Line 5"/>
            <p:cNvSpPr>
              <a:spLocks noChangeShapeType="1"/>
            </p:cNvSpPr>
            <p:nvPr/>
          </p:nvSpPr>
          <p:spPr bwMode="auto">
            <a:xfrm rot="-7187639">
              <a:off x="2020" y="1785"/>
              <a:ext cx="0" cy="18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 rot="-8936244">
              <a:off x="2349" y="2121"/>
              <a:ext cx="1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 rot="-3691790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 rot="19721137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960" y="384"/>
              <a:ext cx="3744" cy="37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Oval 10"/>
            <p:cNvSpPr>
              <a:spLocks noChangeAspect="1" noChangeArrowheads="1"/>
            </p:cNvSpPr>
            <p:nvPr/>
          </p:nvSpPr>
          <p:spPr bwMode="auto">
            <a:xfrm>
              <a:off x="1626" y="1047"/>
              <a:ext cx="2409" cy="240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cxnSp>
          <p:nvCxnSpPr>
            <p:cNvPr id="31" name="AutoShape 11"/>
            <p:cNvCxnSpPr>
              <a:cxnSpLocks noChangeShapeType="1"/>
              <a:stCxn id="29" idx="0"/>
              <a:endCxn id="29" idx="4"/>
            </p:cNvCxnSpPr>
            <p:nvPr/>
          </p:nvCxnSpPr>
          <p:spPr bwMode="auto">
            <a:xfrm>
              <a:off x="2832" y="384"/>
              <a:ext cx="0" cy="37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12"/>
            <p:cNvCxnSpPr>
              <a:cxnSpLocks noChangeShapeType="1"/>
              <a:stCxn id="29" idx="2"/>
              <a:endCxn id="29" idx="6"/>
            </p:cNvCxnSpPr>
            <p:nvPr/>
          </p:nvCxnSpPr>
          <p:spPr bwMode="auto">
            <a:xfrm>
              <a:off x="960" y="2256"/>
              <a:ext cx="37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Oval 13"/>
            <p:cNvSpPr>
              <a:spLocks noChangeAspect="1" noChangeArrowheads="1"/>
            </p:cNvSpPr>
            <p:nvPr/>
          </p:nvSpPr>
          <p:spPr bwMode="auto">
            <a:xfrm>
              <a:off x="2286" y="1704"/>
              <a:ext cx="1104" cy="1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dirty="0">
                  <a:latin typeface="+mj-lt"/>
                </a:rPr>
                <a:t>Nástroje odbytové politiky</a:t>
              </a: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 rot="-6693762">
              <a:off x="4248" y="1359"/>
              <a:ext cx="17" cy="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 rot="-9460749">
              <a:off x="3412" y="502"/>
              <a:ext cx="19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 rot="16875050">
              <a:off x="2798" y="528"/>
              <a:ext cx="720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Výrobková inovace</a:t>
              </a:r>
            </a:p>
          </p:txBody>
        </p:sp>
        <p:sp>
          <p:nvSpPr>
            <p:cNvPr id="37" name="Text Box 17"/>
            <p:cNvSpPr txBox="1">
              <a:spLocks noChangeArrowheads="1"/>
            </p:cNvSpPr>
            <p:nvPr/>
          </p:nvSpPr>
          <p:spPr bwMode="auto">
            <a:xfrm rot="18106575">
              <a:off x="3403" y="767"/>
              <a:ext cx="62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Jakost výrobků</a:t>
              </a: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 rot="19687993">
              <a:off x="3840" y="1335"/>
              <a:ext cx="6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Sortiment</a:t>
              </a:r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 rot="21220152">
              <a:off x="4032" y="1828"/>
              <a:ext cx="732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Služby zákazníkům</a:t>
              </a: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 rot="1241891">
              <a:off x="4073" y="2538"/>
              <a:ext cx="48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Cena</a:t>
              </a: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 rot="2322484">
              <a:off x="3696" y="3162"/>
              <a:ext cx="48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Rabaty</a:t>
              </a:r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 rot="4627429">
              <a:off x="2926" y="3527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Platební podmínky</a:t>
              </a: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 rot="17018976">
              <a:off x="2117" y="3542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Public relations</a:t>
              </a:r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 rot="18978110">
              <a:off x="1445" y="3163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Podpora prodeje</a:t>
              </a:r>
            </a:p>
          </p:txBody>
        </p:sp>
        <p:sp>
          <p:nvSpPr>
            <p:cNvPr id="45" name="Text Box 25"/>
            <p:cNvSpPr txBox="1">
              <a:spLocks noChangeArrowheads="1"/>
            </p:cNvSpPr>
            <p:nvPr/>
          </p:nvSpPr>
          <p:spPr bwMode="auto">
            <a:xfrm rot="20665887">
              <a:off x="1043" y="2487"/>
              <a:ext cx="60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Reklama</a:t>
              </a:r>
            </a:p>
          </p:txBody>
        </p:sp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 rot="808293">
              <a:off x="1060" y="1765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Odbytové cesty</a:t>
              </a:r>
            </a:p>
          </p:txBody>
        </p:sp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 rot="2652000">
              <a:off x="1392" y="1051"/>
              <a:ext cx="748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Prodávající organizace</a:t>
              </a:r>
            </a:p>
          </p:txBody>
        </p:sp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 rot="4627429">
              <a:off x="2164" y="611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Fyzická distribuce</a:t>
              </a:r>
            </a:p>
          </p:txBody>
        </p:sp>
        <p:sp>
          <p:nvSpPr>
            <p:cNvPr id="49" name="Text Box 29"/>
            <p:cNvSpPr txBox="1">
              <a:spLocks noChangeArrowheads="1"/>
            </p:cNvSpPr>
            <p:nvPr/>
          </p:nvSpPr>
          <p:spPr bwMode="auto">
            <a:xfrm rot="18771263">
              <a:off x="1872" y="1451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Distribuční politika</a:t>
              </a:r>
            </a:p>
          </p:txBody>
        </p:sp>
        <p:sp>
          <p:nvSpPr>
            <p:cNvPr id="50" name="Text Box 30"/>
            <p:cNvSpPr txBox="1">
              <a:spLocks noChangeArrowheads="1"/>
            </p:cNvSpPr>
            <p:nvPr/>
          </p:nvSpPr>
          <p:spPr bwMode="auto">
            <a:xfrm rot="3308764">
              <a:off x="3022" y="1529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Výrobková politika</a:t>
              </a:r>
            </a:p>
          </p:txBody>
        </p:sp>
        <p:sp>
          <p:nvSpPr>
            <p:cNvPr id="51" name="Text Box 31"/>
            <p:cNvSpPr txBox="1">
              <a:spLocks noChangeArrowheads="1"/>
            </p:cNvSpPr>
            <p:nvPr/>
          </p:nvSpPr>
          <p:spPr bwMode="auto">
            <a:xfrm rot="18901977">
              <a:off x="3058" y="2635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Cenová politika</a:t>
              </a:r>
            </a:p>
          </p:txBody>
        </p:sp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 rot="2937198">
              <a:off x="1825" y="2635"/>
              <a:ext cx="87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Komunikační politika</a:t>
              </a:r>
            </a:p>
          </p:txBody>
        </p:sp>
      </p:grp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524" y="1412776"/>
            <a:ext cx="6389511" cy="4912825"/>
          </a:xfrm>
          <a:solidFill>
            <a:schemeClr val="bg1"/>
          </a:solidFill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77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Výrobková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251520" y="2312488"/>
            <a:ext cx="8640320" cy="4140847"/>
            <a:chOff x="720" y="1488"/>
            <a:chExt cx="4320" cy="1632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2880" y="2072"/>
              <a:ext cx="2160" cy="1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/>
                <a:t>Optimalizace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programové a sortimentní politiky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značkové a obalové politiky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- politiky v oblasti služeb pro                    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/>
                <a:t>  zákazníky</a:t>
              </a: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720" y="2072"/>
              <a:ext cx="2160" cy="1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dirty="0"/>
                <a:t>Optimalizace technických vlastností výrobku prostřednictvím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 dirty="0"/>
                <a:t>- výrobkových inovací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 dirty="0"/>
                <a:t>- variant výrobků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2000" dirty="0"/>
                <a:t>- vyřazování výrobků</a:t>
              </a: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2880" y="1798"/>
              <a:ext cx="2160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okrajové oblasti</a:t>
              </a: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720" y="1798"/>
              <a:ext cx="2160" cy="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/>
                <a:t>jádro</a:t>
              </a: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720" y="1488"/>
              <a:ext cx="43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2000" b="1" dirty="0"/>
                <a:t>Výrobková politika</a:t>
              </a: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720" y="1488"/>
              <a:ext cx="43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720" y="1798"/>
              <a:ext cx="43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720" y="2072"/>
              <a:ext cx="43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720" y="3120"/>
              <a:ext cx="432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720" y="1488"/>
              <a:ext cx="0" cy="16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5040" y="1488"/>
              <a:ext cx="0" cy="16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2880" y="1798"/>
              <a:ext cx="0" cy="13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2000"/>
            </a:p>
          </p:txBody>
        </p:sp>
      </p:grpSp>
    </p:spTree>
    <p:extLst>
      <p:ext uri="{BB962C8B-B14F-4D97-AF65-F5344CB8AC3E}">
        <p14:creationId xmlns:p14="http://schemas.microsoft.com/office/powerpoint/2010/main" val="1237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Výrobková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708920"/>
            <a:ext cx="4248472" cy="3888432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produkt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ýrobková politika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šíře výrobního programu</a:t>
            </a:r>
          </a:p>
          <a:p>
            <a:pPr marL="723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očet výrobkových linií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loubka výrobního programu</a:t>
            </a:r>
          </a:p>
          <a:p>
            <a:pPr marL="723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očet výrobků v jedné linií</a:t>
            </a:r>
          </a:p>
          <a:p>
            <a:pPr marL="3556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2132856"/>
            <a:ext cx="4248472" cy="57606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 PODNIK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2708920"/>
            <a:ext cx="4248472" cy="38884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zboží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sortimentní politika 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šíře sortimentního programu</a:t>
            </a:r>
          </a:p>
          <a:p>
            <a:pPr marL="723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počet skupin zboží</a:t>
            </a: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hloubka sortimentního programu</a:t>
            </a:r>
          </a:p>
          <a:p>
            <a:pPr marL="723900"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počet typů ve skupinách</a:t>
            </a:r>
          </a:p>
          <a:p>
            <a:pPr marL="35560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44008" y="2132856"/>
            <a:ext cx="4248472" cy="57606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PODNIK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3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867</Words>
  <Application>Microsoft Office PowerPoint</Application>
  <PresentationFormat>Předvádění na obrazovce (4:3)</PresentationFormat>
  <Paragraphs>212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Tahoma</vt:lpstr>
      <vt:lpstr>Trebuchet MS</vt:lpstr>
      <vt:lpstr>Wingdings</vt:lpstr>
      <vt:lpstr>Motiv sady Office</vt:lpstr>
      <vt:lpstr>Podnikové hospodářství 2</vt:lpstr>
      <vt:lpstr>Výrobková  a cenová politika</vt:lpstr>
      <vt:lpstr>Konkurence a konkurenční postavení</vt:lpstr>
      <vt:lpstr>Prezentace aplikace PowerPoint</vt:lpstr>
      <vt:lpstr>Nástroje odbytové politiky</vt:lpstr>
      <vt:lpstr>Prezentace aplikace PowerPoint</vt:lpstr>
      <vt:lpstr>Prezentace aplikace PowerPoint</vt:lpstr>
      <vt:lpstr>Výrobková politika</vt:lpstr>
      <vt:lpstr>Výrobková politika</vt:lpstr>
      <vt:lpstr>Výrobkové inovace</vt:lpstr>
      <vt:lpstr>Výrobkové inovace</vt:lpstr>
      <vt:lpstr>Sortiment a obal výrobku</vt:lpstr>
      <vt:lpstr>Cíle obalové politiky</vt:lpstr>
      <vt:lpstr>Logo a značka</vt:lpstr>
      <vt:lpstr>Služby zákazníkům</vt:lpstr>
      <vt:lpstr>Cenová politika</vt:lpstr>
      <vt:lpstr>Cena</vt:lpstr>
      <vt:lpstr>Rabaty</vt:lpstr>
      <vt:lpstr>Platební a dodací podmínky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Vyrobkova a cenova politika</dc:title>
  <dc:creator>Marinič Peter</dc:creator>
  <cp:lastModifiedBy>Peter Marinič</cp:lastModifiedBy>
  <cp:revision>65</cp:revision>
  <dcterms:created xsi:type="dcterms:W3CDTF">2016-09-26T09:14:21Z</dcterms:created>
  <dcterms:modified xsi:type="dcterms:W3CDTF">2019-02-21T08:23:22Z</dcterms:modified>
</cp:coreProperties>
</file>