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5" r:id="rId2"/>
    <p:sldId id="354" r:id="rId3"/>
    <p:sldId id="358" r:id="rId4"/>
    <p:sldId id="359" r:id="rId5"/>
    <p:sldId id="355" r:id="rId6"/>
    <p:sldId id="361" r:id="rId7"/>
    <p:sldId id="362" r:id="rId8"/>
    <p:sldId id="356" r:id="rId9"/>
    <p:sldId id="382" r:id="rId10"/>
    <p:sldId id="383" r:id="rId11"/>
    <p:sldId id="363" r:id="rId12"/>
    <p:sldId id="364" r:id="rId13"/>
    <p:sldId id="365" r:id="rId14"/>
    <p:sldId id="366" r:id="rId15"/>
    <p:sldId id="377" r:id="rId16"/>
    <p:sldId id="391" r:id="rId17"/>
    <p:sldId id="384" r:id="rId18"/>
    <p:sldId id="372" r:id="rId19"/>
    <p:sldId id="379" r:id="rId20"/>
    <p:sldId id="385" r:id="rId21"/>
    <p:sldId id="375" r:id="rId22"/>
    <p:sldId id="371" r:id="rId23"/>
    <p:sldId id="376" r:id="rId24"/>
    <p:sldId id="387" r:id="rId25"/>
    <p:sldId id="388" r:id="rId26"/>
    <p:sldId id="333" r:id="rId27"/>
    <p:sldId id="389" r:id="rId28"/>
    <p:sldId id="345" r:id="rId29"/>
    <p:sldId id="343" r:id="rId30"/>
    <p:sldId id="340" r:id="rId31"/>
    <p:sldId id="393" r:id="rId32"/>
    <p:sldId id="390" r:id="rId33"/>
    <p:sldId id="392" r:id="rId34"/>
    <p:sldId id="374" r:id="rId35"/>
    <p:sldId id="369" r:id="rId36"/>
    <p:sldId id="378" r:id="rId37"/>
    <p:sldId id="381" r:id="rId38"/>
    <p:sldId id="341" r:id="rId39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42" autoAdjust="0"/>
    <p:restoredTop sz="94677" autoAdjust="0"/>
  </p:normalViewPr>
  <p:slideViewPr>
    <p:cSldViewPr>
      <p:cViewPr varScale="1">
        <p:scale>
          <a:sx n="109" d="100"/>
          <a:sy n="109" d="100"/>
        </p:scale>
        <p:origin x="3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>
              <a:defRPr/>
            </a:pPr>
            <a:fld id="{42C46ACE-7BD9-4251-87A5-71D74CF150A6}" type="datetimeFigureOut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1" y="9428166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16EE24D2-CEDF-4D0F-875A-278469488D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34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>
              <a:defRPr/>
            </a:pPr>
            <a:fld id="{7208FFAA-2F04-42B5-A233-7749B5B4EBFB}" type="datetimeFigureOut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8"/>
            <a:ext cx="5335588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166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1" y="9428166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86FBDCAA-02DA-4E44-8EA4-F1F31F2886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59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CD75-BADD-41DC-B2A2-C172385F3B68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8BEE-8B73-4EFB-B178-90BB7C5C36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066B-B28D-4D45-913B-F760590B1A07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7434-9FCF-4236-A65F-8CF0F43C1C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8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5334-572B-4797-A883-E2233EDC58D7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E70C-73D1-400F-B1D5-2832F92C14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33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B53C-58C7-4963-93B3-3F8809913719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9D48-F4B8-490E-9044-533B951AC4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3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3746-619F-4CE1-83C1-FC4873D3B86B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B231-2019-487D-A0E5-7FB790F1FD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03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3336-1332-4E3E-A241-43FAC2B4F0F9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1019-9633-4F90-93C2-FE3F3B43A0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9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D426-E9D3-4561-8EA9-A241B7FBC0AD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187B-847E-469F-B760-40C63FDBEF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54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88CD-4D6F-4B7C-A039-1C79D65D399E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7B6-8D86-4373-B1FE-5289C24C7F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92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3684-C7D9-4F31-9BE9-42226C4044EF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956D-4E06-4434-A475-76EBBCECE34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1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EB49-F83C-4264-9C4D-62F593D8FC5E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248C-FCF5-4D7D-84BB-C3F19DD405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1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BDF6-3043-49FB-96A7-D2039106881C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8B9-51B9-4EF5-85E6-B1324DC7E8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9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tile tx="0" ty="0" sx="45000" sy="4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2A2E5-0C28-4317-BC42-7EB00F44F0BF}" type="datetime1">
              <a:rPr lang="cs-CZ"/>
              <a:pPr>
                <a:defRPr/>
              </a:pPr>
              <a:t>11. 3. 2019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Jana Levová                                      Intervenční centrum Brno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D9632-1CA8-4A7F-849B-9EE3C30F72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kb.cz/" TargetMode="External"/><Relationship Id="rId2" Type="http://schemas.openxmlformats.org/officeDocument/2006/relationships/hyperlink" Target="http://www.linkabezpeci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cedetem.cz/cs/hledam-pomoc/rodina-v-problemove-situaci/rizikove-chovani-dospeleho-k-diteti/tyrani-fyzicke-a-psychicke.shtml" TargetMode="External"/><Relationship Id="rId2" Type="http://schemas.openxmlformats.org/officeDocument/2006/relationships/hyperlink" Target="http://www.sancedete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ohrozenedite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340768"/>
            <a:ext cx="8132440" cy="2664296"/>
          </a:xfrm>
        </p:spPr>
        <p:txBody>
          <a:bodyPr/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800" b="1" dirty="0" smtClean="0"/>
              <a:t>Děti v obtížné životní situaci:</a:t>
            </a:r>
            <a:r>
              <a:rPr lang="cs-CZ" sz="1050" b="1" dirty="0" smtClean="0"/>
              <a:t> </a:t>
            </a:r>
            <a:r>
              <a:rPr lang="cs-CZ" sz="1800" b="1" dirty="0" smtClean="0"/>
              <a:t> </a:t>
            </a:r>
            <a:r>
              <a:rPr lang="cs-CZ" sz="2000" b="1" dirty="0" smtClean="0"/>
              <a:t> </a:t>
            </a:r>
            <a:r>
              <a:rPr lang="cs-CZ" sz="4000" b="1" dirty="0" smtClean="0"/>
              <a:t>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1600" b="1" dirty="0" smtClean="0"/>
              <a:t>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000" b="1" dirty="0" smtClean="0"/>
              <a:t>jejich podpora ve školním prostředí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4509120"/>
            <a:ext cx="4896544" cy="158370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Mgr. Martina </a:t>
            </a:r>
            <a:r>
              <a:rPr lang="cs-CZ" sz="2800" b="1" dirty="0" err="1" smtClean="0">
                <a:solidFill>
                  <a:schemeClr val="tx1"/>
                </a:solidFill>
              </a:rPr>
              <a:t>Koubíková</a:t>
            </a:r>
            <a:r>
              <a:rPr lang="cs-CZ" sz="2800" b="1" dirty="0" smtClean="0">
                <a:solidFill>
                  <a:schemeClr val="tx1"/>
                </a:solidFill>
              </a:rPr>
              <a:t>, </a:t>
            </a:r>
            <a:r>
              <a:rPr lang="cs-CZ" sz="2800" b="1" dirty="0" err="1" smtClean="0">
                <a:solidFill>
                  <a:schemeClr val="tx1"/>
                </a:solidFill>
              </a:rPr>
              <a:t>Ph.D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6.3. 2019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2800" b="1" dirty="0" smtClean="0">
              <a:solidFill>
                <a:schemeClr val="tx1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1335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Obrázek" r:id="rId3" imgW="2226733" imgH="626533" progId="">
                  <p:embed/>
                </p:oleObj>
              </mc:Choice>
              <mc:Fallback>
                <p:oleObj name="Obrázek" r:id="rId3" imgW="2226733" imgH="626533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35088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539750" y="3141663"/>
            <a:ext cx="7704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cs-CZ" sz="1500"/>
          </a:p>
        </p:txBody>
      </p:sp>
      <p:pic>
        <p:nvPicPr>
          <p:cNvPr id="1074" name="Picture 50" descr="VÃ½sledek obrÃ¡zku pro cri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8192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užitečné 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 tooltip="Odkaz se po kliknutí otevře v novém okně prohlížeče"/>
              </a:rPr>
              <a:t>Nonstop bezplatná </a:t>
            </a:r>
            <a:r>
              <a:rPr lang="cs-CZ" b="1" dirty="0" smtClean="0">
                <a:hlinkClick r:id="rId2" tooltip="Odkaz se po kliknutí otevře v novém okně prohlížeče"/>
              </a:rPr>
              <a:t>Linka bezpečí 116111</a:t>
            </a:r>
            <a:r>
              <a:rPr lang="cs-CZ" dirty="0" smtClean="0"/>
              <a:t> – může okamžitě zprostředkovat pomoc.</a:t>
            </a:r>
          </a:p>
          <a:p>
            <a:r>
              <a:rPr lang="cs-CZ" b="1" dirty="0" smtClean="0">
                <a:hlinkClick r:id="rId3" tooltip="Odkaz se po kliknutí otevře v novém okně prohlížeče"/>
              </a:rPr>
              <a:t>Bílý kruh bezpečí</a:t>
            </a:r>
            <a:r>
              <a:rPr lang="cs-CZ" b="1" dirty="0" smtClean="0"/>
              <a:t> </a:t>
            </a:r>
            <a:r>
              <a:rPr lang="cs-CZ" dirty="0" smtClean="0"/>
              <a:t> – pomoc obětem trestných činů.</a:t>
            </a:r>
          </a:p>
          <a:p>
            <a:r>
              <a:rPr lang="cs-CZ" b="1" dirty="0" smtClean="0"/>
              <a:t>Orgán sociálně-právní ochrany dětí (OSPOD) na městském úřadě.</a:t>
            </a:r>
            <a:r>
              <a:rPr lang="cs-CZ" dirty="0" smtClean="0"/>
              <a:t> Dítě může přijít samo nebo s doprovodem. 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Sdělování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u="sng" dirty="0" smtClean="0"/>
              <a:t>Faktické informace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Čeho jste si všimli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Co a kdy dítě říkalo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Bez závěrů </a:t>
            </a:r>
            <a:r>
              <a:rPr lang="cs-CZ" sz="2200" i="1" dirty="0" smtClean="0"/>
              <a:t>(tj. vyvarovat se větám typu: „Myslím si, že se jedná o sexuální zneužívání.“)</a:t>
            </a:r>
          </a:p>
          <a:p>
            <a:pPr marL="514350" indent="-514350">
              <a:buFontTx/>
              <a:buChar char="-"/>
            </a:pPr>
            <a:endParaRPr lang="cs-CZ" sz="2200" i="1" dirty="0" smtClean="0"/>
          </a:p>
          <a:p>
            <a:pPr marL="514350" indent="-514350">
              <a:buNone/>
            </a:pPr>
            <a:r>
              <a:rPr lang="cs-CZ" sz="2800" u="sng" dirty="0" smtClean="0"/>
              <a:t>OSPOD</a:t>
            </a:r>
          </a:p>
          <a:p>
            <a:pPr marL="514350" indent="-514350">
              <a:buFontTx/>
              <a:buChar char="-"/>
            </a:pPr>
            <a:r>
              <a:rPr lang="cs-CZ" sz="2200" dirty="0" smtClean="0"/>
              <a:t>Zpráva má formální náležitosti – konzultovat se ŠPP</a:t>
            </a:r>
          </a:p>
          <a:p>
            <a:pPr marL="514350" indent="-514350">
              <a:buFontTx/>
              <a:buChar char="-"/>
            </a:pPr>
            <a:r>
              <a:rPr lang="cs-CZ" sz="2200" dirty="0" smtClean="0"/>
              <a:t>Podávat pouze informace, ke kterým jste kompetentní </a:t>
            </a:r>
          </a:p>
          <a:p>
            <a:pPr marL="514350" indent="-514350">
              <a:buNone/>
            </a:pPr>
            <a:r>
              <a:rPr lang="cs-CZ" sz="2200" b="1" dirty="0" smtClean="0">
                <a:solidFill>
                  <a:srgbClr val="FFC000"/>
                </a:solidFill>
              </a:rPr>
              <a:t>			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Metody: Jak se dítě 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</a:p>
          <a:p>
            <a:pPr lvl="1"/>
            <a:r>
              <a:rPr lang="cs-CZ" dirty="0" smtClean="0"/>
              <a:t>Na 1. stupni – TU a vychovatel/</a:t>
            </a:r>
            <a:r>
              <a:rPr lang="cs-CZ" dirty="0" err="1" smtClean="0"/>
              <a:t>ka</a:t>
            </a:r>
            <a:r>
              <a:rPr lang="cs-CZ" dirty="0" smtClean="0"/>
              <a:t> ŠD tráví s dítětem často více času než samotní rodiče</a:t>
            </a:r>
          </a:p>
          <a:p>
            <a:pPr lvl="1"/>
            <a:r>
              <a:rPr lang="cs-CZ" dirty="0" smtClean="0"/>
              <a:t>Na 2. stupni – děti mají tendenci se svěřovat (vám nebo spolužákům)</a:t>
            </a:r>
          </a:p>
          <a:p>
            <a:pPr lvl="1"/>
            <a:r>
              <a:rPr lang="cs-CZ" dirty="0" smtClean="0"/>
              <a:t>Změny </a:t>
            </a:r>
          </a:p>
          <a:p>
            <a:endParaRPr lang="cs-CZ" dirty="0" smtClean="0"/>
          </a:p>
          <a:p>
            <a:r>
              <a:rPr lang="cs-CZ" dirty="0" smtClean="0"/>
              <a:t>Komunitní kruh v rámci </a:t>
            </a:r>
          </a:p>
          <a:p>
            <a:pPr>
              <a:buNone/>
            </a:pPr>
            <a:r>
              <a:rPr lang="cs-CZ" dirty="0" smtClean="0"/>
              <a:t>    třídnických hodin</a:t>
            </a:r>
          </a:p>
        </p:txBody>
      </p:sp>
      <p:pic>
        <p:nvPicPr>
          <p:cNvPr id="18434" name="Picture 2" descr="VÃ½sledek obrÃ¡zku pro dÃ­tÄ rÅ¯znÃ© emo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17032"/>
            <a:ext cx="2376264" cy="252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Metody: Jak se dítě 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cs-CZ" dirty="0" smtClean="0"/>
              <a:t>Teploměr nálady </a:t>
            </a:r>
          </a:p>
          <a:p>
            <a:pPr>
              <a:buNone/>
            </a:pPr>
            <a:r>
              <a:rPr lang="cs-CZ" dirty="0" smtClean="0"/>
              <a:t>      – ruka, celé tělo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Mladší                                  </a:t>
            </a:r>
          </a:p>
          <a:p>
            <a:r>
              <a:rPr lang="cs-CZ" dirty="0" smtClean="0"/>
              <a:t> Počasí                                               </a:t>
            </a:r>
          </a:p>
          <a:p>
            <a:r>
              <a:rPr lang="cs-CZ" dirty="0" smtClean="0"/>
              <a:t>Zvíře</a:t>
            </a:r>
          </a:p>
          <a:p>
            <a:endParaRPr lang="cs-CZ" dirty="0" smtClean="0"/>
          </a:p>
          <a:p>
            <a:r>
              <a:rPr lang="cs-CZ" dirty="0" smtClean="0"/>
              <a:t>Erb/FB-WEB</a:t>
            </a:r>
          </a:p>
        </p:txBody>
      </p:sp>
      <p:pic>
        <p:nvPicPr>
          <p:cNvPr id="4" name="Picture 2" descr="File:Dive hand signal Slow dow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VÃ½sledek obrÃ¡zku pro slunce kreslenÃ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733694" cy="720080"/>
          </a:xfrm>
          <a:prstGeom prst="rect">
            <a:avLst/>
          </a:prstGeom>
          <a:noFill/>
        </p:spPr>
      </p:pic>
      <p:sp>
        <p:nvSpPr>
          <p:cNvPr id="17412" name="AutoShape 4" descr="VÃ½sledek obrÃ¡zku pro kreslenÃ© ble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VÃ½sledek obrÃ¡zku pro kreslenÃ© ble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6" name="Picture 8" descr="SouvisejÃ­cÃ­ obrÃ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3789040"/>
            <a:ext cx="767858" cy="720080"/>
          </a:xfrm>
          <a:prstGeom prst="rect">
            <a:avLst/>
          </a:prstGeom>
          <a:noFill/>
        </p:spPr>
      </p:pic>
      <p:pic>
        <p:nvPicPr>
          <p:cNvPr id="17418" name="Picture 10" descr="VÃ½sledek obrÃ¡zku pro rozzuÅenÃ½ bÃ½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43808" y="4653136"/>
            <a:ext cx="792088" cy="635683"/>
          </a:xfrm>
          <a:prstGeom prst="rect">
            <a:avLst/>
          </a:prstGeom>
          <a:noFill/>
        </p:spPr>
      </p:pic>
      <p:pic>
        <p:nvPicPr>
          <p:cNvPr id="17420" name="Picture 12" descr="VÃ½sledek obrÃ¡zku pro myÅ¡ kreslenÃ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653136"/>
            <a:ext cx="648072" cy="648072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860032" y="3933056"/>
            <a:ext cx="36827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4644008" y="3212976"/>
            <a:ext cx="4330824" cy="22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3200" u="sng" dirty="0" smtClean="0">
                <a:latin typeface="+mn-lt"/>
              </a:rPr>
              <a:t>Starší</a:t>
            </a:r>
            <a:r>
              <a:rPr kumimoji="0" lang="cs-CZ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Seriálové/filmové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postavy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</a:t>
            </a:r>
          </a:p>
        </p:txBody>
      </p:sp>
      <p:pic>
        <p:nvPicPr>
          <p:cNvPr id="39938" name="Picture 2" descr="VÃ½sledek obrÃ¡zku pro big bang theo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25144"/>
            <a:ext cx="1800200" cy="1349450"/>
          </a:xfrm>
          <a:prstGeom prst="rect">
            <a:avLst/>
          </a:prstGeom>
          <a:noFill/>
        </p:spPr>
      </p:pic>
      <p:pic>
        <p:nvPicPr>
          <p:cNvPr id="40962" name="Picture 2" descr="VÃ½sledek obrÃ¡zku pro starwa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5589240"/>
            <a:ext cx="1918785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Metody: Jak se dítě 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1628800"/>
            <a:ext cx="3970784" cy="4525963"/>
          </a:xfrm>
        </p:spPr>
        <p:txBody>
          <a:bodyPr/>
          <a:lstStyle/>
          <a:p>
            <a:r>
              <a:rPr lang="cs-CZ" dirty="0" err="1" smtClean="0"/>
              <a:t>Dixit</a:t>
            </a:r>
            <a:endParaRPr lang="cs-CZ" dirty="0"/>
          </a:p>
        </p:txBody>
      </p:sp>
      <p:pic>
        <p:nvPicPr>
          <p:cNvPr id="16386" name="Picture 2" descr="VÃ½sledek obrÃ¡zku pro moÅe em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89370" y="1515085"/>
            <a:ext cx="1860803" cy="2808312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11560" y="1484784"/>
            <a:ext cx="3970784" cy="47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Karty moře emocí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cs-CZ" sz="3200" dirty="0" smtClean="0">
                <a:latin typeface="+mn-lt"/>
              </a:rPr>
              <a:t>Karty s příběhy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VÃ½sledek obrÃ¡zku pro dix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830347" cy="2736304"/>
          </a:xfrm>
          <a:prstGeom prst="rect">
            <a:avLst/>
          </a:prstGeom>
          <a:noFill/>
        </p:spPr>
      </p:pic>
      <p:pic>
        <p:nvPicPr>
          <p:cNvPr id="39938" name="Picture 2" descr="https://www.b-creative.cz/photo/products/p06/p6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1"/>
            <a:ext cx="2952328" cy="229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Oznamovací povinnost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Nepřekažení trestného činu (§ 367 trestního zákoníku)</a:t>
            </a:r>
            <a:endParaRPr lang="cs-CZ" sz="2000" dirty="0" smtClean="0"/>
          </a:p>
          <a:p>
            <a:r>
              <a:rPr lang="cs-CZ" sz="2000" dirty="0" smtClean="0"/>
              <a:t>Jedná se např. o trestný čin vraždy, zabití, těžkého ublížení na zdraví, mučení a jiného nelidského a krutého zacházení, obchodování s lidmi, zbavení osobní svobody, loupeže, vydírání, znásilnění, </a:t>
            </a:r>
            <a:r>
              <a:rPr lang="cs-CZ" sz="2000" u="sng" dirty="0" smtClean="0"/>
              <a:t>pohlavního zneužití</a:t>
            </a:r>
            <a:r>
              <a:rPr lang="cs-CZ" sz="2000" dirty="0" smtClean="0"/>
              <a:t>, </a:t>
            </a:r>
            <a:r>
              <a:rPr lang="cs-CZ" sz="2000" u="sng" dirty="0" err="1" smtClean="0"/>
              <a:t>zneužití</a:t>
            </a:r>
            <a:r>
              <a:rPr lang="cs-CZ" sz="2000" u="sng" dirty="0" smtClean="0"/>
              <a:t> dítěte k výrobě pornografie</a:t>
            </a:r>
            <a:r>
              <a:rPr lang="cs-CZ" sz="2000" dirty="0" smtClean="0"/>
              <a:t>, </a:t>
            </a:r>
            <a:r>
              <a:rPr lang="cs-CZ" sz="2000" u="sng" dirty="0" smtClean="0"/>
              <a:t>týrání svěřené osoby</a:t>
            </a:r>
            <a:r>
              <a:rPr lang="cs-CZ" sz="2000" dirty="0" smtClean="0"/>
              <a:t>, některých závažných majetkových a hospodářských trestných činů aj.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Neoznámení trestného činu (§ 368 trestního zákoníku)</a:t>
            </a:r>
            <a:endParaRPr lang="cs-CZ" sz="2000" dirty="0" smtClean="0"/>
          </a:p>
          <a:p>
            <a:r>
              <a:rPr lang="cs-CZ" sz="2000" dirty="0" smtClean="0"/>
              <a:t>Stejné kromě: loupeže, vydírání, znásilnění, pohlavního zneužití</a:t>
            </a:r>
          </a:p>
          <a:p>
            <a:endParaRPr lang="cs-CZ" sz="2000" dirty="0" smtClean="0"/>
          </a:p>
          <a:p>
            <a:r>
              <a:rPr lang="cs-CZ" sz="2000" dirty="0" smtClean="0"/>
              <a:t>Oznamovací povinnost vzniká i v případě, kdy oznamovatel nezná pachatele, který trestný čin spáchal.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cs-CZ" dirty="0" smtClean="0"/>
              <a:t>Obtížná životní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cs-CZ" sz="2800" dirty="0" smtClean="0"/>
              <a:t>Vycházející z rodinného prostředí</a:t>
            </a:r>
          </a:p>
          <a:p>
            <a:pPr lvl="2"/>
            <a:r>
              <a:rPr lang="cs-CZ" sz="2000" dirty="0" smtClean="0"/>
              <a:t>Násilí směřované vůči dítěti </a:t>
            </a:r>
          </a:p>
          <a:p>
            <a:pPr lvl="2">
              <a:buNone/>
            </a:pPr>
            <a:r>
              <a:rPr lang="cs-CZ" sz="2000" dirty="0" smtClean="0"/>
              <a:t>    (týrání, sexuální násilí, zanedbávání)</a:t>
            </a:r>
          </a:p>
          <a:p>
            <a:pPr lvl="2"/>
            <a:r>
              <a:rPr lang="cs-CZ" sz="2000" dirty="0" smtClean="0"/>
              <a:t>Konflikty mezi rodiči (rozvod)</a:t>
            </a:r>
          </a:p>
          <a:p>
            <a:pPr lvl="2"/>
            <a:r>
              <a:rPr lang="cs-CZ" sz="2000" dirty="0" smtClean="0"/>
              <a:t>Domácí násilí v rodině</a:t>
            </a:r>
          </a:p>
          <a:p>
            <a:pPr lvl="2"/>
            <a:r>
              <a:rPr lang="cs-CZ" sz="2000" dirty="0" smtClean="0"/>
              <a:t>Onemocnění rodiče (psychické i fyzické), smrt někoho blízkého</a:t>
            </a:r>
          </a:p>
          <a:p>
            <a:pPr lvl="3"/>
            <a:r>
              <a:rPr lang="cs-CZ" sz="1800" dirty="0" smtClean="0"/>
              <a:t>Alkoholismus </a:t>
            </a:r>
          </a:p>
          <a:p>
            <a:r>
              <a:rPr lang="cs-CZ" sz="2800" dirty="0" smtClean="0"/>
              <a:t>Vycházející z osobnosti dítěte</a:t>
            </a:r>
          </a:p>
          <a:p>
            <a:pPr lvl="2"/>
            <a:r>
              <a:rPr lang="cs-CZ" sz="2000" dirty="0" smtClean="0"/>
              <a:t>Poruchy učení, ADHD, autismus, nadání …</a:t>
            </a:r>
          </a:p>
          <a:p>
            <a:pPr lvl="2"/>
            <a:r>
              <a:rPr lang="cs-CZ" sz="2000" dirty="0" smtClean="0"/>
              <a:t>Vysoké požadavky rodičů/dítěte nerespektující schopnosti dítěte</a:t>
            </a:r>
          </a:p>
          <a:p>
            <a:pPr lvl="2"/>
            <a:r>
              <a:rPr lang="cs-CZ" sz="2000" dirty="0" smtClean="0"/>
              <a:t>Vývojová fáze (dospívání)</a:t>
            </a:r>
          </a:p>
          <a:p>
            <a:r>
              <a:rPr lang="cs-CZ" sz="2800" dirty="0" smtClean="0"/>
              <a:t>Vycházející z prostředí mimo rodinu</a:t>
            </a:r>
          </a:p>
          <a:p>
            <a:pPr lvl="2"/>
            <a:r>
              <a:rPr lang="cs-CZ" sz="2000" dirty="0" smtClean="0"/>
              <a:t>Škola (špatná adaptace, vzdělávání, vrstevnické vztahy – šikana)</a:t>
            </a:r>
          </a:p>
          <a:p>
            <a:pPr lvl="1"/>
            <a:endParaRPr lang="cs-CZ" dirty="0"/>
          </a:p>
        </p:txBody>
      </p:sp>
      <p:pic>
        <p:nvPicPr>
          <p:cNvPr id="17412" name="Picture 4" descr="VÃ½sledek obrÃ¡zku pro sad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84380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CAN </a:t>
            </a:r>
            <a:br>
              <a:rPr lang="cs-CZ" dirty="0" smtClean="0"/>
            </a:br>
            <a:r>
              <a:rPr lang="cs-CZ" sz="2800" dirty="0" smtClean="0"/>
              <a:t>(</a:t>
            </a:r>
            <a:r>
              <a:rPr lang="cs-CZ" sz="2800" dirty="0" err="1" smtClean="0"/>
              <a:t>Child</a:t>
            </a:r>
            <a:r>
              <a:rPr lang="cs-CZ" sz="2800" dirty="0" smtClean="0"/>
              <a:t> Abuse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Neglect</a:t>
            </a:r>
            <a:r>
              <a:rPr lang="cs-CZ" sz="2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fyzické týrání</a:t>
            </a:r>
          </a:p>
          <a:p>
            <a:r>
              <a:rPr lang="cs-CZ" dirty="0" smtClean="0"/>
              <a:t>psychické týrání</a:t>
            </a:r>
          </a:p>
          <a:p>
            <a:r>
              <a:rPr lang="cs-CZ" dirty="0" smtClean="0"/>
              <a:t>sexuální zneužívání</a:t>
            </a:r>
          </a:p>
          <a:p>
            <a:r>
              <a:rPr lang="cs-CZ" dirty="0" smtClean="0"/>
              <a:t>zanedbávání</a:t>
            </a:r>
          </a:p>
          <a:p>
            <a:r>
              <a:rPr lang="cs-CZ" dirty="0" smtClean="0"/>
              <a:t>systémové týrání</a:t>
            </a:r>
          </a:p>
          <a:p>
            <a:r>
              <a:rPr lang="cs-CZ" dirty="0" smtClean="0"/>
              <a:t>sekundární viktimizace</a:t>
            </a:r>
          </a:p>
          <a:p>
            <a:r>
              <a:rPr lang="cs-CZ" dirty="0" err="1" smtClean="0"/>
              <a:t>Münchhausenův</a:t>
            </a:r>
            <a:r>
              <a:rPr lang="cs-CZ" dirty="0" smtClean="0"/>
              <a:t> syndrom v zastoupení (by </a:t>
            </a:r>
            <a:r>
              <a:rPr lang="cs-CZ" dirty="0" err="1" smtClean="0"/>
              <a:t>proxy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Týrání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dirty="0" smtClean="0"/>
              <a:t>Týrání dítěte je</a:t>
            </a:r>
          </a:p>
          <a:p>
            <a:pPr lvl="1"/>
            <a:r>
              <a:rPr lang="cs-CZ" dirty="0" smtClean="0"/>
              <a:t> neúměrné </a:t>
            </a:r>
          </a:p>
          <a:p>
            <a:pPr lvl="1"/>
            <a:r>
              <a:rPr lang="cs-CZ" dirty="0" smtClean="0"/>
              <a:t>opakované fyzické a psychické trestání</a:t>
            </a:r>
          </a:p>
          <a:p>
            <a:pPr lvl="1"/>
            <a:r>
              <a:rPr lang="cs-CZ" dirty="0" smtClean="0"/>
              <a:t>ohrožení zdraví dítěte nebo jeho vývoj</a:t>
            </a:r>
          </a:p>
          <a:p>
            <a:pPr lvl="1">
              <a:buNone/>
            </a:pPr>
            <a:endParaRPr lang="cs-CZ" sz="600" dirty="0" smtClean="0"/>
          </a:p>
          <a:p>
            <a:r>
              <a:rPr lang="cs-CZ" b="1" dirty="0" smtClean="0"/>
              <a:t>Dítě zažívá:</a:t>
            </a:r>
          </a:p>
          <a:p>
            <a:pPr lvl="1"/>
            <a:r>
              <a:rPr lang="cs-CZ" dirty="0" smtClean="0"/>
              <a:t>příkoří</a:t>
            </a:r>
          </a:p>
          <a:p>
            <a:pPr lvl="1"/>
            <a:r>
              <a:rPr lang="cs-CZ" dirty="0" smtClean="0"/>
              <a:t>bezmoc</a:t>
            </a:r>
            <a:endParaRPr lang="cs-CZ" b="1" dirty="0" smtClean="0"/>
          </a:p>
          <a:p>
            <a:pPr lvl="1"/>
            <a:r>
              <a:rPr lang="cs-CZ" dirty="0" smtClean="0"/>
              <a:t>smíšené pocity lásky k rodičům a nenávisti</a:t>
            </a:r>
          </a:p>
          <a:p>
            <a:pPr lvl="1"/>
            <a:r>
              <a:rPr lang="cs-CZ" dirty="0" smtClean="0"/>
              <a:t>strachu z opakování týrání</a:t>
            </a:r>
          </a:p>
          <a:p>
            <a:pPr lvl="8">
              <a:buNone/>
            </a:pPr>
            <a:r>
              <a:rPr lang="cs-CZ" dirty="0" smtClean="0">
                <a:solidFill>
                  <a:srgbClr val="FFC000"/>
                </a:solidFill>
              </a:rPr>
              <a:t>		     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Sexuální zneužívání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-  </a:t>
            </a:r>
            <a:r>
              <a:rPr lang="cs-CZ" sz="2400" b="1" dirty="0" smtClean="0"/>
              <a:t>Nejčastěji někdo z rodiny</a:t>
            </a:r>
          </a:p>
          <a:p>
            <a:pPr>
              <a:buNone/>
            </a:pPr>
            <a:r>
              <a:rPr lang="cs-CZ" sz="2400" b="1" dirty="0" smtClean="0"/>
              <a:t>-  Nejvíce ohrožené děti </a:t>
            </a:r>
          </a:p>
          <a:p>
            <a:pPr>
              <a:buNone/>
            </a:pPr>
            <a:r>
              <a:rPr lang="cs-CZ" sz="2400" b="1" dirty="0" smtClean="0"/>
              <a:t>    3-6 let a 12-15 let</a:t>
            </a:r>
          </a:p>
          <a:p>
            <a:pPr>
              <a:buNone/>
            </a:pPr>
            <a:endParaRPr lang="cs-CZ" sz="1000" b="1" dirty="0" smtClean="0"/>
          </a:p>
          <a:p>
            <a:r>
              <a:rPr lang="cs-CZ" sz="2400" b="1" dirty="0" smtClean="0"/>
              <a:t>Bezdotykové zneužití:</a:t>
            </a:r>
          </a:p>
          <a:p>
            <a:pPr lvl="1"/>
            <a:r>
              <a:rPr lang="cs-CZ" sz="1400" b="1" dirty="0" smtClean="0"/>
              <a:t>exhibicionismus</a:t>
            </a:r>
            <a:r>
              <a:rPr lang="cs-CZ" sz="1400" dirty="0" smtClean="0"/>
              <a:t>  </a:t>
            </a:r>
          </a:p>
          <a:p>
            <a:pPr lvl="1"/>
            <a:r>
              <a:rPr lang="cs-CZ" sz="1400" b="1" dirty="0" err="1" smtClean="0"/>
              <a:t>voyerství</a:t>
            </a:r>
            <a:r>
              <a:rPr lang="cs-CZ" sz="1400" dirty="0" smtClean="0"/>
              <a:t> – buď utajené, nebo je zneuživatelem dítě ke svlékání donuceno</a:t>
            </a:r>
          </a:p>
          <a:p>
            <a:pPr lvl="1"/>
            <a:r>
              <a:rPr lang="cs-CZ" sz="1400" b="1" dirty="0" smtClean="0"/>
              <a:t>nucení dítěte ke sledování </a:t>
            </a:r>
            <a:r>
              <a:rPr lang="cs-CZ" sz="1400" dirty="0" smtClean="0"/>
              <a:t>sexuálních aktivit dospělých nebo pornografie</a:t>
            </a:r>
          </a:p>
          <a:p>
            <a:pPr lvl="1"/>
            <a:r>
              <a:rPr lang="cs-CZ" sz="1400" b="1" dirty="0" smtClean="0"/>
              <a:t>verbální zneužívání</a:t>
            </a:r>
            <a:r>
              <a:rPr lang="cs-CZ" sz="1400" dirty="0" smtClean="0"/>
              <a:t> – nejčastěji ve formě anonymních obscénních telefonických hovorů</a:t>
            </a:r>
          </a:p>
          <a:p>
            <a:pPr lvl="1">
              <a:buNone/>
            </a:pPr>
            <a:endParaRPr lang="cs-CZ" sz="1400" dirty="0" smtClean="0"/>
          </a:p>
          <a:p>
            <a:r>
              <a:rPr lang="cs-CZ" sz="2400" b="1" dirty="0" smtClean="0"/>
              <a:t>Kontaktní (dotykové) zneužití: 		</a:t>
            </a:r>
          </a:p>
          <a:p>
            <a:pPr lvl="1"/>
            <a:r>
              <a:rPr lang="cs-CZ" sz="1400" b="1" dirty="0" smtClean="0"/>
              <a:t>vynucený pohlavní styk</a:t>
            </a:r>
            <a:r>
              <a:rPr lang="cs-CZ" sz="1400" dirty="0" smtClean="0"/>
              <a:t> mezi dospělou osobou a dítětem,</a:t>
            </a:r>
          </a:p>
          <a:p>
            <a:pPr lvl="1"/>
            <a:r>
              <a:rPr lang="cs-CZ" sz="1400" b="1" dirty="0" err="1" smtClean="0"/>
              <a:t>intrafemurální</a:t>
            </a:r>
            <a:r>
              <a:rPr lang="cs-CZ" sz="1400" b="1" dirty="0" smtClean="0"/>
              <a:t> pohlavní styk</a:t>
            </a:r>
            <a:r>
              <a:rPr lang="cs-CZ" sz="1400" dirty="0" smtClean="0"/>
              <a:t> (styk mezi stehna dítěte)</a:t>
            </a:r>
          </a:p>
          <a:p>
            <a:pPr lvl="1"/>
            <a:r>
              <a:rPr lang="cs-CZ" sz="1400" b="1" dirty="0" smtClean="0"/>
              <a:t>osahávání a ohmatávání</a:t>
            </a:r>
            <a:r>
              <a:rPr lang="cs-CZ" sz="1400" dirty="0" smtClean="0"/>
              <a:t> erotogenních zón a genitálií dítěte (a to například i pod záminkou masáže),</a:t>
            </a:r>
          </a:p>
          <a:p>
            <a:pPr lvl="1"/>
            <a:r>
              <a:rPr lang="cs-CZ" sz="1400" b="1" dirty="0" smtClean="0"/>
              <a:t>specifické dráždění</a:t>
            </a:r>
            <a:r>
              <a:rPr lang="cs-CZ" sz="1400" dirty="0" smtClean="0"/>
              <a:t> vaginy a klitorisu u dívek a penisu u chlapců, může se jednat i o anální dráždění,</a:t>
            </a:r>
          </a:p>
          <a:p>
            <a:pPr lvl="1"/>
            <a:r>
              <a:rPr lang="cs-CZ" sz="1400" b="1" dirty="0" smtClean="0"/>
              <a:t>nucení dítěte k masturbaci pachatele</a:t>
            </a:r>
            <a:endParaRPr lang="cs-CZ" sz="1400" dirty="0" smtClean="0"/>
          </a:p>
          <a:p>
            <a:pPr lvl="1"/>
            <a:r>
              <a:rPr lang="cs-CZ" sz="1400" b="1" dirty="0" smtClean="0"/>
              <a:t>orální sexuální aktivity</a:t>
            </a:r>
            <a:endParaRPr lang="cs-CZ" sz="1400" dirty="0" smtClean="0"/>
          </a:p>
          <a:p>
            <a:pPr>
              <a:buNone/>
            </a:pPr>
            <a:endParaRPr lang="cs-CZ" sz="2800" b="1" dirty="0" smtClean="0"/>
          </a:p>
        </p:txBody>
      </p:sp>
      <p:pic>
        <p:nvPicPr>
          <p:cNvPr id="58370" name="Picture 2" descr="VÃ½sledek obrÃ¡zku pro child sexual ab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603625" cy="189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cs-CZ" dirty="0" smtClean="0"/>
              <a:t>Obtížná životní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cs-CZ" sz="2800" dirty="0" smtClean="0"/>
              <a:t>Vycházející z rodinného prostředí</a:t>
            </a:r>
          </a:p>
          <a:p>
            <a:pPr lvl="2"/>
            <a:r>
              <a:rPr lang="cs-CZ" sz="2000" dirty="0" smtClean="0"/>
              <a:t>Násilí směřované vůči dítěti </a:t>
            </a:r>
          </a:p>
          <a:p>
            <a:pPr lvl="2">
              <a:buNone/>
            </a:pPr>
            <a:r>
              <a:rPr lang="cs-CZ" sz="2000" dirty="0" smtClean="0"/>
              <a:t>    (týrání, sexuální násilí, zanedbávání)</a:t>
            </a:r>
          </a:p>
          <a:p>
            <a:pPr lvl="2"/>
            <a:r>
              <a:rPr lang="cs-CZ" sz="2000" dirty="0" smtClean="0"/>
              <a:t>Konflikty mezi rodiči (rozvod)</a:t>
            </a:r>
          </a:p>
          <a:p>
            <a:pPr lvl="2"/>
            <a:r>
              <a:rPr lang="cs-CZ" sz="2000" dirty="0" smtClean="0"/>
              <a:t>Domácí násilí v rodině</a:t>
            </a:r>
          </a:p>
          <a:p>
            <a:pPr lvl="2"/>
            <a:r>
              <a:rPr lang="cs-CZ" sz="2000" dirty="0" smtClean="0"/>
              <a:t>Onemocnění rodiče (psychické i fyzické), smrt někoho blízkého</a:t>
            </a:r>
          </a:p>
          <a:p>
            <a:pPr lvl="3"/>
            <a:r>
              <a:rPr lang="cs-CZ" sz="1800" dirty="0" smtClean="0"/>
              <a:t>Alkoholismus </a:t>
            </a:r>
          </a:p>
          <a:p>
            <a:r>
              <a:rPr lang="cs-CZ" sz="2800" dirty="0" smtClean="0"/>
              <a:t>Vycházející z osobnosti dítěte</a:t>
            </a:r>
          </a:p>
          <a:p>
            <a:pPr lvl="2"/>
            <a:r>
              <a:rPr lang="cs-CZ" sz="2000" dirty="0" smtClean="0"/>
              <a:t>Poruchy učení, ADHD, autismus, nadání …</a:t>
            </a:r>
          </a:p>
          <a:p>
            <a:pPr lvl="2"/>
            <a:r>
              <a:rPr lang="cs-CZ" sz="2000" dirty="0" smtClean="0"/>
              <a:t>Vysoké požadavky rodičů/dítěte nerespektující schopnosti dítěte</a:t>
            </a:r>
          </a:p>
          <a:p>
            <a:pPr lvl="2"/>
            <a:r>
              <a:rPr lang="cs-CZ" sz="2000" dirty="0" smtClean="0"/>
              <a:t>Vývojová fáze (dospívání)</a:t>
            </a:r>
          </a:p>
          <a:p>
            <a:r>
              <a:rPr lang="cs-CZ" sz="2800" dirty="0" smtClean="0"/>
              <a:t>Vycházející z prostředí mimo rodinu</a:t>
            </a:r>
          </a:p>
          <a:p>
            <a:pPr lvl="2"/>
            <a:r>
              <a:rPr lang="cs-CZ" sz="2000" dirty="0" smtClean="0"/>
              <a:t>Škola (špatná adaptace, vzdělávání, vrstevnické vztahy – šikana)</a:t>
            </a:r>
          </a:p>
          <a:p>
            <a:pPr lvl="1"/>
            <a:endParaRPr lang="cs-CZ" dirty="0"/>
          </a:p>
        </p:txBody>
      </p:sp>
      <p:pic>
        <p:nvPicPr>
          <p:cNvPr id="17412" name="Picture 4" descr="VÃ½sledek obrÃ¡zku pro sad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84380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Projevy CAN syndromu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472608"/>
          </a:xfrm>
        </p:spPr>
        <p:txBody>
          <a:bodyPr/>
          <a:lstStyle/>
          <a:p>
            <a:pPr lvl="1"/>
            <a:r>
              <a:rPr lang="cs-CZ" sz="2200" dirty="0" smtClean="0"/>
              <a:t>náhlé, dlouhodobější, nápadné</a:t>
            </a:r>
          </a:p>
          <a:p>
            <a:pPr lvl="1">
              <a:buNone/>
            </a:pPr>
            <a:r>
              <a:rPr lang="cs-CZ" sz="2200" dirty="0" smtClean="0"/>
              <a:t>    změny v chování (dítě do té doby</a:t>
            </a:r>
          </a:p>
          <a:p>
            <a:pPr lvl="1">
              <a:buNone/>
            </a:pPr>
            <a:r>
              <a:rPr lang="cs-CZ" sz="2200" dirty="0" smtClean="0"/>
              <a:t>    družné se náhle izoluje, klidné dítě</a:t>
            </a:r>
          </a:p>
          <a:p>
            <a:pPr lvl="1">
              <a:buNone/>
            </a:pPr>
            <a:r>
              <a:rPr lang="cs-CZ" sz="2200" dirty="0" smtClean="0"/>
              <a:t>    je náhle hyperaktivní a podobně),</a:t>
            </a:r>
          </a:p>
          <a:p>
            <a:pPr lvl="1"/>
            <a:r>
              <a:rPr lang="cs-CZ" sz="2200" dirty="0" smtClean="0"/>
              <a:t>změny v ladění – úzkostnost,</a:t>
            </a:r>
          </a:p>
          <a:p>
            <a:pPr lvl="1">
              <a:buNone/>
            </a:pPr>
            <a:r>
              <a:rPr lang="cs-CZ" sz="2200" dirty="0" smtClean="0"/>
              <a:t>    agresivita, </a:t>
            </a:r>
            <a:r>
              <a:rPr lang="cs-CZ" sz="2200" dirty="0" err="1" smtClean="0"/>
              <a:t>depresivita</a:t>
            </a:r>
            <a:r>
              <a:rPr lang="cs-CZ" sz="2200" dirty="0" smtClean="0"/>
              <a:t>,</a:t>
            </a:r>
          </a:p>
          <a:p>
            <a:pPr lvl="1"/>
            <a:r>
              <a:rPr lang="cs-CZ" sz="2200" dirty="0" smtClean="0"/>
              <a:t>výkyvy či náhlý pokles ve školní výkonnosti či pokles koncentrace pozornosti, zhoršení prospěchu,</a:t>
            </a:r>
          </a:p>
          <a:p>
            <a:pPr lvl="1"/>
            <a:r>
              <a:rPr lang="cs-CZ" sz="2200" dirty="0" smtClean="0"/>
              <a:t>vyhýbání se kontaktům s vrstevníky a lidmi vůbec,</a:t>
            </a:r>
          </a:p>
          <a:p>
            <a:pPr lvl="1"/>
            <a:r>
              <a:rPr lang="cs-CZ" sz="2200" dirty="0" smtClean="0"/>
              <a:t>výrazné změny ve stravování, neopodstatněné nevolnosti, až zvracení, nebo naopak přejídání,</a:t>
            </a:r>
          </a:p>
          <a:p>
            <a:pPr lvl="1"/>
            <a:r>
              <a:rPr lang="cs-CZ" sz="2200" dirty="0" smtClean="0"/>
              <a:t>útěky z domova, sklony k sebepoškozování</a:t>
            </a:r>
          </a:p>
          <a:p>
            <a:pPr lvl="1"/>
            <a:r>
              <a:rPr lang="cs-CZ" sz="2200" dirty="0" smtClean="0"/>
              <a:t>úleková reakce</a:t>
            </a:r>
          </a:p>
          <a:p>
            <a:pPr lvl="1"/>
            <a:r>
              <a:rPr lang="cs-CZ" sz="2200" dirty="0" smtClean="0"/>
              <a:t>somatizace, potíže se spánkem</a:t>
            </a:r>
          </a:p>
          <a:p>
            <a:endParaRPr lang="cs-CZ" dirty="0"/>
          </a:p>
        </p:txBody>
      </p:sp>
      <p:pic>
        <p:nvPicPr>
          <p:cNvPr id="64514" name="Picture 2" descr="VÃ½sledek obrÃ¡zku pro smutnÃ© dÃ­tÄ fa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168352" cy="2378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Zanedbávání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smtClean="0"/>
              <a:t>K zanedbávání dítěte může docházet, když:</a:t>
            </a:r>
            <a:endParaRPr lang="cs-CZ" sz="2400" dirty="0" smtClean="0"/>
          </a:p>
          <a:p>
            <a:r>
              <a:rPr lang="cs-CZ" sz="2400" dirty="0" smtClean="0"/>
              <a:t>je dítěti upíráno uspokojování základních potřeb, může se jednat o nevhodnou stravu, nezajištění řádné zdravotní péče nebo nevhodné oblékání dítěte;</a:t>
            </a:r>
          </a:p>
          <a:p>
            <a:r>
              <a:rPr lang="cs-CZ" sz="2400" dirty="0" smtClean="0"/>
              <a:t>je dítě ponecháno bez dozoru v situacích, kde hrozí potenciální nebezpečí, ať už doma, nebo mimo domov;</a:t>
            </a:r>
          </a:p>
          <a:p>
            <a:r>
              <a:rPr lang="cs-CZ" sz="2400" dirty="0" smtClean="0"/>
              <a:t>je dítě ponecháno svému osudu ve věku, kdy takovýto krok může negativně ovlivnit jejich tělesný a citový vývoj.</a:t>
            </a:r>
          </a:p>
          <a:p>
            <a:pPr>
              <a:buNone/>
            </a:pPr>
            <a:endParaRPr lang="cs-CZ" sz="2400" i="1" dirty="0" smtClean="0"/>
          </a:p>
          <a:p>
            <a:pPr>
              <a:buNone/>
            </a:pPr>
            <a:r>
              <a:rPr lang="cs-CZ" sz="2000" i="1" dirty="0" smtClean="0"/>
              <a:t>Zdroj: Program </a:t>
            </a:r>
            <a:r>
              <a:rPr lang="cs-CZ" sz="2000" i="1" dirty="0" err="1" smtClean="0"/>
              <a:t>EDuCare</a:t>
            </a:r>
            <a:r>
              <a:rPr lang="cs-CZ" sz="2000" i="1" dirty="0" smtClean="0"/>
              <a:t> Národní společnosti pro prevenci násilí na dětech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i="1" dirty="0" smtClean="0">
                <a:solidFill>
                  <a:srgbClr val="FFC000"/>
                </a:solidFill>
              </a:rPr>
              <a:t>						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Zanedbávání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Dítě:</a:t>
            </a:r>
          </a:p>
          <a:p>
            <a:pPr lvl="1"/>
            <a:r>
              <a:rPr lang="cs-CZ" dirty="0" smtClean="0"/>
              <a:t>Neupravené</a:t>
            </a:r>
          </a:p>
          <a:p>
            <a:pPr lvl="1"/>
            <a:r>
              <a:rPr lang="cs-CZ" dirty="0" smtClean="0"/>
              <a:t>Špinavé, nevoní</a:t>
            </a:r>
          </a:p>
          <a:p>
            <a:pPr lvl="1"/>
            <a:r>
              <a:rPr lang="cs-CZ" dirty="0" smtClean="0"/>
              <a:t>Chybějící svačiny, obědy</a:t>
            </a:r>
          </a:p>
          <a:p>
            <a:pPr lvl="1"/>
            <a:r>
              <a:rPr lang="cs-CZ" dirty="0" smtClean="0"/>
              <a:t>Chybějící pomůcky, DÚ</a:t>
            </a:r>
          </a:p>
          <a:p>
            <a:r>
              <a:rPr lang="cs-CZ" dirty="0" smtClean="0"/>
              <a:t>Časté absence</a:t>
            </a:r>
          </a:p>
          <a:p>
            <a:r>
              <a:rPr lang="cs-CZ" dirty="0" smtClean="0"/>
              <a:t>Rodiče nemají zájem o prospěch a chování dítěte</a:t>
            </a:r>
          </a:p>
          <a:p>
            <a:r>
              <a:rPr lang="cs-CZ" dirty="0" smtClean="0"/>
              <a:t>(Dítě se neúčastní výletů, kulturních akcí)</a:t>
            </a:r>
            <a:endParaRPr lang="cs-CZ" dirty="0"/>
          </a:p>
        </p:txBody>
      </p:sp>
      <p:pic>
        <p:nvPicPr>
          <p:cNvPr id="54274" name="Picture 2" descr="VÃ½sledek obrÃ¡zku pro zanedbanÃ© dÃ­tÄ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639911" cy="2050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CAN: Co s tím?		Dítě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5842992" cy="4785395"/>
          </a:xfrm>
        </p:spPr>
        <p:txBody>
          <a:bodyPr/>
          <a:lstStyle/>
          <a:p>
            <a:r>
              <a:rPr lang="cs-CZ" sz="2400" dirty="0" smtClean="0"/>
              <a:t>Mít informace, ale nenutit dítě o tom mluvit</a:t>
            </a:r>
          </a:p>
          <a:p>
            <a:r>
              <a:rPr lang="cs-CZ" sz="2400" dirty="0" smtClean="0"/>
              <a:t>Dát dítěti pocit, že tam pro něj jste</a:t>
            </a:r>
          </a:p>
          <a:p>
            <a:r>
              <a:rPr lang="cs-CZ" sz="2400" dirty="0" smtClean="0"/>
              <a:t>Zjištěné informace jako hypotézy </a:t>
            </a:r>
          </a:p>
          <a:p>
            <a:pPr lvl="2">
              <a:buNone/>
            </a:pPr>
            <a:r>
              <a:rPr lang="cs-CZ" sz="2000" dirty="0" smtClean="0">
                <a:solidFill>
                  <a:srgbClr val="FFC000"/>
                </a:solidFill>
              </a:rPr>
              <a:t>		</a:t>
            </a:r>
          </a:p>
          <a:p>
            <a:r>
              <a:rPr lang="cs-CZ" sz="2400" dirty="0" smtClean="0"/>
              <a:t>Stopovat dítě, pokud by mělo </a:t>
            </a:r>
          </a:p>
          <a:p>
            <a:pPr>
              <a:buNone/>
            </a:pPr>
            <a:r>
              <a:rPr lang="cs-CZ" sz="2400" dirty="0" smtClean="0"/>
              <a:t>     tendenci ventilovat před ostatními spolužáky</a:t>
            </a:r>
          </a:p>
          <a:p>
            <a:r>
              <a:rPr lang="cs-CZ" sz="2400" dirty="0" smtClean="0"/>
              <a:t>Pozor na témata týkající se rodiny </a:t>
            </a:r>
          </a:p>
          <a:p>
            <a:pPr>
              <a:buNone/>
            </a:pPr>
            <a:r>
              <a:rPr lang="cs-CZ" sz="2000" i="1" dirty="0" smtClean="0"/>
              <a:t>                       („Napište přání rodičům“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Pozor na hranice (dotování z vlastních zdrojů)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28184" y="476672"/>
            <a:ext cx="1296144" cy="72008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418" name="AutoShape 2" descr="VÃ½sledek obrÃ¡zku pro neglected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420" name="AutoShape 4" descr="VÃ½sledek obrÃ¡zku pro neglected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422" name="AutoShape 6" descr="VÃ½sledek obrÃ¡zku pro neglected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0424" name="Picture 8" descr="VÃ½sledek obrÃ¡zku pro neglected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28270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CAN: Co s tím?			Rodič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Mluvit o tom s rodiči </a:t>
            </a:r>
          </a:p>
          <a:p>
            <a:pPr lvl="1"/>
            <a:r>
              <a:rPr lang="cs-CZ" dirty="0" smtClean="0"/>
              <a:t>Neříkat, že se jedná o týrání, ale že škola má na základě těchto znaků povinnost informovat dané orgány.</a:t>
            </a:r>
          </a:p>
          <a:p>
            <a:r>
              <a:rPr lang="cs-CZ" dirty="0" smtClean="0"/>
              <a:t>Další schůzky</a:t>
            </a:r>
          </a:p>
          <a:p>
            <a:r>
              <a:rPr lang="cs-CZ" dirty="0" smtClean="0"/>
              <a:t>Často pod dohledem OSPOD</a:t>
            </a:r>
          </a:p>
          <a:p>
            <a:r>
              <a:rPr lang="cs-CZ" dirty="0" smtClean="0"/>
              <a:t>Možnosti pomoci – nadace, Obědy dětem, </a:t>
            </a:r>
            <a:r>
              <a:rPr lang="cs-CZ" dirty="0" err="1" smtClean="0"/>
              <a:t>mentoring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444208" y="476672"/>
            <a:ext cx="1728192" cy="72008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tím? 		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Pozor na šikanu/</a:t>
            </a:r>
          </a:p>
          <a:p>
            <a:pPr>
              <a:buNone/>
            </a:pPr>
            <a:r>
              <a:rPr lang="cs-CZ" dirty="0" smtClean="0"/>
              <a:t>    ostrakismus ve třídě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endParaRPr lang="cs-CZ" dirty="0" smtClean="0"/>
          </a:p>
          <a:p>
            <a:r>
              <a:rPr lang="cs-CZ" dirty="0" smtClean="0"/>
              <a:t>Podporovat kamarádské vztahy ve třídě a ochotu si vzájemně pomáhat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24128" y="476672"/>
            <a:ext cx="1368152" cy="72008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8610" name="Picture 2" descr="VÃ½sledek obrÃ¡zku pro tÅÃ­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73204" cy="2038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Rodičovské konflikty …. Domácí násilí</a:t>
            </a:r>
            <a:endParaRPr lang="cs-CZ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 vidí/slyší konflikty rodičů, i když si rodiče často myslí opak.</a:t>
            </a:r>
          </a:p>
          <a:p>
            <a:r>
              <a:rPr lang="cs-CZ" dirty="0" smtClean="0"/>
              <a:t>Ztráta pocitu bezpečí v rodině</a:t>
            </a:r>
          </a:p>
          <a:p>
            <a:r>
              <a:rPr lang="cs-CZ" dirty="0" smtClean="0"/>
              <a:t>Pocity viny – zvláště </a:t>
            </a:r>
          </a:p>
          <a:p>
            <a:pPr>
              <a:buNone/>
            </a:pPr>
            <a:r>
              <a:rPr lang="cs-CZ" dirty="0" smtClean="0"/>
              <a:t>    v předškolním a </a:t>
            </a:r>
          </a:p>
          <a:p>
            <a:pPr>
              <a:buNone/>
            </a:pPr>
            <a:r>
              <a:rPr lang="cs-CZ" dirty="0" smtClean="0"/>
              <a:t>    mladším školním věku</a:t>
            </a:r>
          </a:p>
          <a:p>
            <a:r>
              <a:rPr lang="cs-CZ" dirty="0" smtClean="0"/>
              <a:t>U starších snaha řešit konflikty</a:t>
            </a:r>
          </a:p>
          <a:p>
            <a:pPr>
              <a:buNone/>
            </a:pPr>
            <a:r>
              <a:rPr lang="cs-CZ" dirty="0" smtClean="0"/>
              <a:t>    (vrba, prostředník, soudce)</a:t>
            </a:r>
          </a:p>
        </p:txBody>
      </p:sp>
      <p:pic>
        <p:nvPicPr>
          <p:cNvPr id="5" name="Picture 7" descr="http://4.bp.blogspot.com/-bdbfPwLFnC4/TeHPBEnx2ZI/AAAAAAAAMzE/CocEoHjm_hs/s1600/Tug-of-war-gi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394487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rodičovské konflikty/DN projevuje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Somatizace – bolesti břicha, hlavy, zvracení</a:t>
            </a:r>
          </a:p>
          <a:p>
            <a:r>
              <a:rPr lang="cs-CZ" altLang="cs-CZ" dirty="0" smtClean="0"/>
              <a:t>Problémy se spánkem</a:t>
            </a:r>
          </a:p>
          <a:p>
            <a:r>
              <a:rPr lang="cs-CZ" altLang="cs-CZ" dirty="0" smtClean="0"/>
              <a:t>Problémy ve vztazích s vrstevníky (agrese, uzavírání se do sebe)</a:t>
            </a:r>
          </a:p>
          <a:p>
            <a:r>
              <a:rPr lang="cs-CZ" altLang="cs-CZ" dirty="0" smtClean="0"/>
              <a:t>Výchovné problémy</a:t>
            </a:r>
          </a:p>
          <a:p>
            <a:r>
              <a:rPr lang="cs-CZ" altLang="cs-CZ" dirty="0" smtClean="0"/>
              <a:t>Problémy ve škole (prospěch, učitelé)</a:t>
            </a:r>
          </a:p>
          <a:p>
            <a:r>
              <a:rPr lang="cs-CZ" altLang="cs-CZ" dirty="0" smtClean="0"/>
              <a:t>Zneužívání návykových látek</a:t>
            </a:r>
          </a:p>
          <a:p>
            <a:r>
              <a:rPr lang="cs-CZ" altLang="cs-CZ" dirty="0" smtClean="0"/>
              <a:t>Sebepoškozování 	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Rodičovské konflikty …. Domácí násilí 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Děti mají tendenci ventilovat emoce spojené s násilnými incidenty (hra, kresba, plastelína, stavění z kostek, pískoviště, nedokončené věty ...)</a:t>
            </a:r>
          </a:p>
          <a:p>
            <a:r>
              <a:rPr lang="cs-CZ" sz="2800" dirty="0" smtClean="0"/>
              <a:t>Děti ztrácí pocitu bezpečí, mají strach o ohroženého rodiče</a:t>
            </a:r>
          </a:p>
          <a:p>
            <a:r>
              <a:rPr lang="cs-CZ" dirty="0" smtClean="0"/>
              <a:t>Reakce okolí a co s tím?</a:t>
            </a:r>
          </a:p>
          <a:p>
            <a:pPr lvl="1"/>
            <a:r>
              <a:rPr lang="cs-CZ" dirty="0" smtClean="0"/>
              <a:t>Toto řeší ohrožené osoby i děti</a:t>
            </a:r>
          </a:p>
          <a:p>
            <a:pPr lvl="1"/>
            <a:r>
              <a:rPr lang="cs-CZ" dirty="0" smtClean="0"/>
              <a:t>Právo na vlastní soukromí</a:t>
            </a:r>
          </a:p>
          <a:p>
            <a:pPr lvl="1"/>
            <a:r>
              <a:rPr lang="cs-CZ" dirty="0" smtClean="0"/>
              <a:t>Zapojení důležitých osob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718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Rodičovské konflikty …. Domácí násilí 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 smtClean="0"/>
              <a:t>Dát dítěti „právo“ na to mít vůči násilnému rodiči ambivalentní pocity</a:t>
            </a:r>
          </a:p>
          <a:p>
            <a:r>
              <a:rPr lang="cs-CZ" dirty="0" smtClean="0"/>
              <a:t>Dát dítěti „právo“ na to mít vůči ambivalentní pocity i vůči ohroženému rodiči</a:t>
            </a:r>
          </a:p>
          <a:p>
            <a:r>
              <a:rPr lang="cs-CZ" dirty="0" smtClean="0"/>
              <a:t>Zmírnit nejistotu, kterou dítě prožívá.</a:t>
            </a:r>
          </a:p>
          <a:p>
            <a:r>
              <a:rPr lang="cs-CZ" dirty="0" smtClean="0"/>
              <a:t>Škola pro něj může být jediným stabilním prostředím.</a:t>
            </a:r>
          </a:p>
          <a:p>
            <a:r>
              <a:rPr lang="cs-CZ" dirty="0" err="1" smtClean="0"/>
              <a:t>Legitimizace</a:t>
            </a:r>
            <a:r>
              <a:rPr lang="cs-CZ" dirty="0" smtClean="0"/>
              <a:t> pocitu smutku kvůli rozpadu rodiny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2852936"/>
            <a:ext cx="52565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8682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Projevy/potíže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3898776" cy="280831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cs-CZ" sz="2800" u="sng" dirty="0" err="1" smtClean="0"/>
              <a:t>Internalizovaného</a:t>
            </a:r>
            <a:r>
              <a:rPr lang="cs-CZ" sz="2800" u="sng" dirty="0" smtClean="0"/>
              <a:t> typu</a:t>
            </a:r>
          </a:p>
          <a:p>
            <a:pPr marL="720000" lvl="2"/>
            <a:r>
              <a:rPr lang="cs-CZ" dirty="0" smtClean="0"/>
              <a:t>Deprese, úzkosti</a:t>
            </a:r>
          </a:p>
          <a:p>
            <a:pPr marL="720000" lvl="2"/>
            <a:r>
              <a:rPr lang="cs-CZ" dirty="0" smtClean="0"/>
              <a:t>Uzavírání se, preferování samoty</a:t>
            </a:r>
          </a:p>
          <a:p>
            <a:pPr marL="720000" lvl="2"/>
            <a:r>
              <a:rPr lang="cs-CZ" dirty="0" smtClean="0"/>
              <a:t>Nespavost, noční můry</a:t>
            </a:r>
          </a:p>
          <a:p>
            <a:pPr marL="720000" lvl="2"/>
            <a:r>
              <a:rPr lang="cs-CZ" dirty="0" smtClean="0"/>
              <a:t>Sebepoškozování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644008" y="1412776"/>
            <a:ext cx="4114800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Externalizovaného</a:t>
            </a:r>
            <a:r>
              <a:rPr kumimoji="0" lang="cs-CZ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typu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Agrese a potíže ve vrstevnických vztazích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cs-CZ" sz="2400" dirty="0" smtClean="0">
                <a:latin typeface="+mn-lt"/>
              </a:rPr>
              <a:t>Záškoláctví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cs-CZ" sz="2400" dirty="0" smtClean="0">
                <a:latin typeface="+mn-lt"/>
              </a:rPr>
              <a:t>Užívání návykových látek 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cs-CZ" sz="2400" dirty="0" smtClean="0">
                <a:latin typeface="+mn-lt"/>
              </a:rPr>
              <a:t>Promiskuitní chování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267744" y="4437112"/>
            <a:ext cx="4464496" cy="2204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Psychosomatické potíže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Bolest hlavy, břicha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Častá nemocnost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Nechutenství, přejídání</a:t>
            </a:r>
          </a:p>
          <a:p>
            <a:pPr marL="720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Enuréza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VÃ½sledek obrÃ¡zku pro otÃ¡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604865" cy="1203648"/>
          </a:xfrm>
          <a:prstGeom prst="rect">
            <a:avLst/>
          </a:prstGeom>
          <a:noFill/>
        </p:spPr>
      </p:pic>
      <p:pic>
        <p:nvPicPr>
          <p:cNvPr id="7" name="Picture 2" descr="VÃ½sledek obrÃ¡zku pro otÃ¡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604865" cy="12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Doporučení pro komunikaci s dětmi prožívající konflikt rodičů</a:t>
            </a:r>
            <a:endParaRPr lang="cs-C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cs-CZ" sz="1000" dirty="0" smtClean="0"/>
          </a:p>
          <a:p>
            <a:r>
              <a:rPr lang="cs-CZ" sz="2800" dirty="0" smtClean="0"/>
              <a:t>Dát jim čas a respektovat jejich tempo</a:t>
            </a:r>
          </a:p>
          <a:p>
            <a:r>
              <a:rPr lang="cs-CZ" sz="2800" dirty="0" smtClean="0"/>
              <a:t>Nestavit je do role, kdy si mají mezi rodiči vybírat</a:t>
            </a:r>
          </a:p>
          <a:p>
            <a:r>
              <a:rPr lang="cs-CZ" sz="2800" dirty="0" smtClean="0"/>
              <a:t>Legitimizace prožívaných emocí</a:t>
            </a:r>
          </a:p>
          <a:p>
            <a:r>
              <a:rPr lang="cs-CZ" sz="2800" dirty="0" smtClean="0"/>
              <a:t>Zbavit děti pocitu viny</a:t>
            </a:r>
          </a:p>
          <a:p>
            <a:r>
              <a:rPr lang="cs-CZ" sz="2800" dirty="0" smtClean="0"/>
              <a:t>Mluvit s dětmi o tom, co se stalo a co bude dál</a:t>
            </a:r>
          </a:p>
          <a:p>
            <a:endParaRPr lang="cs-CZ" sz="2800" dirty="0" smtClean="0"/>
          </a:p>
          <a:p>
            <a:pPr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						</a:t>
            </a:r>
            <a:endParaRPr lang="cs-CZ" sz="2800" b="1" dirty="0" smtClean="0">
              <a:solidFill>
                <a:srgbClr val="FFC000"/>
              </a:solidFill>
            </a:endParaRPr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500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cs-CZ" dirty="0" smtClean="0"/>
              <a:t>Onemocnění/úmrtí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C000"/>
                </a:solidFill>
              </a:rPr>
              <a:t>				</a:t>
            </a:r>
          </a:p>
          <a:p>
            <a:pPr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dirty="0" smtClean="0"/>
              <a:t>Je důležité vydržet a být tam pro dítě</a:t>
            </a:r>
          </a:p>
          <a:p>
            <a:r>
              <a:rPr lang="cs-CZ" dirty="0" smtClean="0"/>
              <a:t>Nenabízet laciná slova útěchy a naděje</a:t>
            </a:r>
          </a:p>
        </p:txBody>
      </p:sp>
      <p:pic>
        <p:nvPicPr>
          <p:cNvPr id="5325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72353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dirty="0" smtClean="0"/>
              <a:t>Obtížné životní situace vycházející z osobnosti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sz="2800" u="sng" dirty="0" smtClean="0"/>
              <a:t>Poruchy učení, ADHD, autismus, nadání </a:t>
            </a:r>
            <a:r>
              <a:rPr lang="cs-CZ" sz="2800" dirty="0" smtClean="0"/>
              <a:t>…</a:t>
            </a:r>
          </a:p>
          <a:p>
            <a:pPr>
              <a:buNone/>
            </a:pPr>
            <a:endParaRPr lang="cs-CZ" sz="1050" dirty="0" smtClean="0"/>
          </a:p>
          <a:p>
            <a:r>
              <a:rPr lang="cs-CZ" sz="2800" u="sng" dirty="0" smtClean="0"/>
              <a:t>Vysoké požadavky rodičů/dítěte</a:t>
            </a:r>
            <a:r>
              <a:rPr lang="cs-CZ" sz="2800" dirty="0" smtClean="0"/>
              <a:t>/učitele nerespektující schopnosti dítěte</a:t>
            </a:r>
          </a:p>
          <a:p>
            <a:endParaRPr lang="cs-CZ" sz="12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Primární role učitelů a komunikace s rodiči</a:t>
            </a:r>
          </a:p>
          <a:p>
            <a:pPr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				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/>
              <a:t>Obtížné životní situace vycházející z osobnosti dítěte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Vývojová fáze – dospívání jako specifické období</a:t>
            </a:r>
          </a:p>
          <a:p>
            <a:pPr>
              <a:buFontTx/>
              <a:buChar char="-"/>
            </a:pPr>
            <a:r>
              <a:rPr lang="cs-CZ" dirty="0" smtClean="0"/>
              <a:t>Poruchy příjmů potravy (anorexie, bulimie, </a:t>
            </a:r>
            <a:r>
              <a:rPr lang="cs-CZ" dirty="0" err="1" smtClean="0"/>
              <a:t>bigorexie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Depresivní pocity</a:t>
            </a:r>
          </a:p>
          <a:p>
            <a:pPr lvl="1">
              <a:buFontTx/>
              <a:buChar char="-"/>
            </a:pPr>
            <a:r>
              <a:rPr lang="cs-CZ" dirty="0" smtClean="0"/>
              <a:t>Sebepoškozování</a:t>
            </a:r>
          </a:p>
          <a:p>
            <a:pPr lvl="1">
              <a:buFontTx/>
              <a:buChar char="-"/>
            </a:pPr>
            <a:r>
              <a:rPr lang="cs-CZ" dirty="0" smtClean="0"/>
              <a:t>Pokusy o sebevraždu</a:t>
            </a:r>
          </a:p>
          <a:p>
            <a:pPr>
              <a:buFontTx/>
              <a:buChar char="-"/>
            </a:pPr>
            <a:r>
              <a:rPr lang="cs-CZ" dirty="0" smtClean="0"/>
              <a:t>Užívání návykových látek</a:t>
            </a:r>
          </a:p>
          <a:p>
            <a:pPr>
              <a:buFontTx/>
              <a:buChar char="-"/>
            </a:pPr>
            <a:r>
              <a:rPr lang="cs-CZ" dirty="0" smtClean="0"/>
              <a:t>Promiskuitní chování</a:t>
            </a:r>
          </a:p>
          <a:p>
            <a:pPr>
              <a:buFontTx/>
              <a:buChar char="-"/>
            </a:pPr>
            <a:r>
              <a:rPr lang="cs-CZ" dirty="0" smtClean="0"/>
              <a:t>Záškoláctví	</a:t>
            </a:r>
          </a:p>
          <a:p>
            <a:pPr>
              <a:buFontTx/>
              <a:buChar char="-"/>
            </a:pPr>
            <a:r>
              <a:rPr lang="cs-CZ" dirty="0" smtClean="0"/>
              <a:t>Vztahy – rodiče, první lásky</a:t>
            </a:r>
            <a:endParaRPr lang="cs-CZ" dirty="0"/>
          </a:p>
        </p:txBody>
      </p:sp>
      <p:pic>
        <p:nvPicPr>
          <p:cNvPr id="20482" name="Picture 2" descr="VÃ½sledek obrÃ¡zku pro dep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291655" cy="185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Problematické vztahy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 smtClean="0"/>
              <a:t>„BFF“</a:t>
            </a:r>
          </a:p>
          <a:p>
            <a:r>
              <a:rPr lang="cs-CZ" dirty="0" smtClean="0"/>
              <a:t>Šikana a její všeobecná „znalost“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C000"/>
                </a:solidFill>
              </a:rPr>
              <a:t>						</a:t>
            </a:r>
          </a:p>
          <a:p>
            <a:pPr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sz="1600" dirty="0" smtClean="0"/>
              <a:t>http://www.rytmus.</a:t>
            </a:r>
            <a:r>
              <a:rPr lang="cs-CZ" sz="1600" dirty="0" err="1" smtClean="0"/>
              <a:t>org</a:t>
            </a:r>
            <a:r>
              <a:rPr lang="cs-CZ" sz="1600" dirty="0" smtClean="0"/>
              <a:t>/</a:t>
            </a:r>
            <a:r>
              <a:rPr lang="cs-CZ" sz="1600" dirty="0" err="1" smtClean="0"/>
              <a:t>stranka</a:t>
            </a:r>
            <a:r>
              <a:rPr lang="cs-CZ" sz="1600" dirty="0" smtClean="0"/>
              <a:t>/vydali-jsme-</a:t>
            </a:r>
            <a:r>
              <a:rPr lang="cs-CZ" sz="1600" dirty="0" err="1" smtClean="0"/>
              <a:t>aktualne</a:t>
            </a:r>
            <a:r>
              <a:rPr lang="cs-CZ" sz="1600" dirty="0" smtClean="0"/>
              <a:t>-</a:t>
            </a:r>
            <a:r>
              <a:rPr lang="cs-CZ" sz="1600" dirty="0" err="1" smtClean="0"/>
              <a:t>nabizime</a:t>
            </a:r>
            <a:r>
              <a:rPr lang="cs-CZ" sz="1600" dirty="0" smtClean="0"/>
              <a:t>/</a:t>
            </a:r>
            <a:r>
              <a:rPr lang="cs-CZ" sz="1600" dirty="0" err="1" smtClean="0"/>
              <a:t>vytvareni</a:t>
            </a:r>
            <a:r>
              <a:rPr lang="cs-CZ" sz="1600" dirty="0" smtClean="0"/>
              <a:t>-kruhu-</a:t>
            </a:r>
            <a:r>
              <a:rPr lang="cs-CZ" sz="1600" dirty="0" err="1" smtClean="0"/>
              <a:t>pratel</a:t>
            </a:r>
            <a:endParaRPr lang="cs-CZ" sz="1600" dirty="0" smtClean="0"/>
          </a:p>
          <a:p>
            <a:pPr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1204" name="Picture 4" descr="VÃ½sledek obrÃ¡zku pro metodika prÃ¡ce s tÅÃ­dnÃ­m kolektivem kruh pÅÃ¡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2385775" cy="332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komunikace s dítětem v obtížné životní situaci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cs-CZ" sz="2200" dirty="0" smtClean="0"/>
              <a:t>Zakryjte svůj šok nebo znechucení.</a:t>
            </a:r>
          </a:p>
          <a:p>
            <a:r>
              <a:rPr lang="cs-CZ" sz="2200" dirty="0" smtClean="0"/>
              <a:t>Vyjádřete mu zájem o to, co se s ním děje</a:t>
            </a:r>
          </a:p>
          <a:p>
            <a:r>
              <a:rPr lang="cs-CZ" sz="2200" dirty="0" smtClean="0"/>
              <a:t>Právo dítěte na to mít takové pocity – nevymlouvejte mu je. Zdržte se negativních poznámek na účet údajného pachatele.</a:t>
            </a:r>
          </a:p>
          <a:p>
            <a:r>
              <a:rPr lang="cs-CZ" sz="2200" dirty="0" smtClean="0"/>
              <a:t>Důvěrnost vs. oznamovací povinnost – informovat o tom, co se bude dít </a:t>
            </a:r>
          </a:p>
          <a:p>
            <a:r>
              <a:rPr lang="cs-CZ" sz="2200" dirty="0" smtClean="0"/>
              <a:t>Nemluvte s ním o jeho trápení nikdy před ostatními, o přestávce …</a:t>
            </a:r>
          </a:p>
          <a:p>
            <a:r>
              <a:rPr lang="cs-CZ" sz="2200" dirty="0" smtClean="0"/>
              <a:t>Učitel není psycholog … (nebojte se obrátit na odborníky)</a:t>
            </a:r>
          </a:p>
          <a:p>
            <a:r>
              <a:rPr lang="cs-CZ" sz="2200" dirty="0" smtClean="0"/>
              <a:t>Hypotézy o tom, co se děje (nečiňte unáhlené závěry)</a:t>
            </a:r>
          </a:p>
          <a:p>
            <a:r>
              <a:rPr lang="cs-CZ" sz="2200" dirty="0" smtClean="0"/>
              <a:t>Nedávejte sliby, které nemůžete dodržet, např. typu „všechno bude zase v pořádku“. </a:t>
            </a:r>
          </a:p>
          <a:p>
            <a:r>
              <a:rPr lang="cs-CZ" sz="2200" dirty="0" smtClean="0"/>
              <a:t>Konzultujte s odborníky, organizacemi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Užitečné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pPr algn="ctr"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sancedetem.cz</a:t>
            </a:r>
            <a:endParaRPr lang="cs-CZ" dirty="0" smtClean="0"/>
          </a:p>
          <a:p>
            <a:pPr algn="ctr">
              <a:buNone/>
            </a:pPr>
            <a:r>
              <a:rPr lang="cs-CZ" sz="1050" dirty="0" smtClean="0">
                <a:hlinkClick r:id="rId3"/>
              </a:rPr>
              <a:t>https://www.sancedetem.cz/cs/hledam-pomoc/rodina-v-problemove-situaci/rizikove-chovani-dospeleho-k-diteti/tyrani-fyzicke-a-psychicke.shtml</a:t>
            </a:r>
            <a:endParaRPr lang="cs-CZ" sz="1050" dirty="0" smtClean="0"/>
          </a:p>
          <a:p>
            <a:pPr algn="ctr">
              <a:buNone/>
            </a:pPr>
            <a:r>
              <a:rPr lang="cs-CZ" sz="1050" dirty="0" smtClean="0"/>
              <a:t>Části textů použity i v této prezentaci.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052736"/>
            <a:ext cx="5518457" cy="47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pomáhajících organizací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sz="900" dirty="0" smtClean="0">
              <a:hlinkClick r:id="rId2"/>
            </a:endParaRPr>
          </a:p>
          <a:p>
            <a:pPr algn="ctr"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ohrozenedite.cz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1324365"/>
            <a:ext cx="5844629" cy="44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cs-CZ" sz="4400" dirty="0" smtClean="0"/>
          </a:p>
          <a:p>
            <a:pPr marL="0" indent="0" algn="ctr">
              <a:buNone/>
            </a:pPr>
            <a:r>
              <a:rPr lang="cs-CZ" sz="4800" b="1" dirty="0" smtClean="0"/>
              <a:t>Děkuji za pozornost</a:t>
            </a:r>
          </a:p>
          <a:p>
            <a:pPr marL="0" indent="0" algn="ctr">
              <a:buNone/>
            </a:pPr>
            <a:endParaRPr lang="cs-CZ" sz="4800" b="1" dirty="0" smtClean="0"/>
          </a:p>
          <a:p>
            <a:pPr marL="0" indent="0" algn="ctr">
              <a:buNone/>
            </a:pPr>
            <a:endParaRPr lang="cs-CZ" sz="4800" b="1" dirty="0" smtClean="0"/>
          </a:p>
          <a:p>
            <a:pPr marL="0" indent="0" algn="ctr">
              <a:buNone/>
            </a:pPr>
            <a:endParaRPr lang="cs-CZ" sz="4800" b="1" dirty="0" smtClean="0"/>
          </a:p>
          <a:p>
            <a:pPr marL="0" indent="0" algn="ctr">
              <a:buNone/>
            </a:pPr>
            <a:r>
              <a:rPr lang="cs-CZ" sz="3600" b="1" dirty="0" smtClean="0"/>
              <a:t>www.</a:t>
            </a:r>
            <a:r>
              <a:rPr lang="cs-CZ" sz="3600" b="1" dirty="0" err="1" smtClean="0"/>
              <a:t>psychologiemk.cz</a:t>
            </a:r>
            <a:endParaRPr lang="cs-CZ" sz="3600" b="1" dirty="0" smtClean="0"/>
          </a:p>
          <a:p>
            <a:pPr marL="0" indent="0" algn="ctr">
              <a:buNone/>
            </a:pPr>
            <a:r>
              <a:rPr lang="cs-CZ" sz="3600" b="1" dirty="0" err="1" smtClean="0"/>
              <a:t>psychologiemk</a:t>
            </a:r>
            <a:r>
              <a:rPr lang="cs-CZ" sz="3600" b="1" dirty="0" smtClean="0"/>
              <a:t>@</a:t>
            </a:r>
            <a:r>
              <a:rPr lang="cs-CZ" sz="3600" b="1" dirty="0" err="1" smtClean="0"/>
              <a:t>gmail.com</a:t>
            </a:r>
            <a:endParaRPr lang="cs-CZ" sz="3600" b="1" dirty="0"/>
          </a:p>
        </p:txBody>
      </p:sp>
      <p:pic>
        <p:nvPicPr>
          <p:cNvPr id="23554" name="Picture 2" descr="VÃ½sledek obrÃ¡zku pro drÅ¾et pal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1819275" cy="133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8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/>
            <a:r>
              <a:rPr lang="cs-CZ" dirty="0" smtClean="0"/>
              <a:t>KAŽDÉ DÍTĚ REAGUJE SVÝM SPECIFICKÝM ZPŮSOBEM</a:t>
            </a:r>
          </a:p>
          <a:p>
            <a:pPr algn="ctr"/>
            <a:endParaRPr lang="cs-CZ" sz="1200" dirty="0" smtClean="0"/>
          </a:p>
          <a:p>
            <a:pPr algn="ctr"/>
            <a:r>
              <a:rPr lang="cs-CZ" dirty="0" smtClean="0"/>
              <a:t>NEJVĚTŠÍM INDIKÁTOREM JE ZMĚNA  </a:t>
            </a:r>
          </a:p>
          <a:p>
            <a:pPr algn="ctr">
              <a:buNone/>
            </a:pPr>
            <a:r>
              <a:rPr lang="cs-CZ" dirty="0" smtClean="0"/>
              <a:t>V CHOVÁNÍ DÍTĚTE</a:t>
            </a:r>
          </a:p>
          <a:p>
            <a:pPr algn="ctr"/>
            <a:endParaRPr lang="cs-CZ" sz="1400" dirty="0" smtClean="0"/>
          </a:p>
          <a:p>
            <a:pPr algn="ctr"/>
            <a:r>
              <a:rPr lang="cs-CZ" dirty="0" smtClean="0"/>
              <a:t>DĚTI ČASTO VENTILUJÍ VEN TO, CO POTŘEBUJÍ (VERBÁLNĚ I NEVERBÁLNĚ)</a:t>
            </a:r>
          </a:p>
          <a:p>
            <a:pPr algn="ctr">
              <a:buNone/>
            </a:pPr>
            <a:r>
              <a:rPr lang="cs-CZ" dirty="0" smtClean="0"/>
              <a:t>(s rostoucím věkem se více kontrolují)</a:t>
            </a:r>
            <a:endParaRPr lang="cs-CZ" dirty="0"/>
          </a:p>
        </p:txBody>
      </p:sp>
      <p:sp>
        <p:nvSpPr>
          <p:cNvPr id="46082" name="AutoShape 2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4" name="AutoShape 4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086" name="Picture 6" descr="VÃ½sledek obrÃ¡zku pro vykÅiÄnÃ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1728191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1143000"/>
          </a:xfrm>
        </p:spPr>
        <p:txBody>
          <a:bodyPr/>
          <a:lstStyle/>
          <a:p>
            <a:r>
              <a:rPr lang="cs-CZ" dirty="0" smtClean="0"/>
              <a:t>Co zvládne škola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0272" y="3429000"/>
            <a:ext cx="2016224" cy="2016224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/>
              <a:t>Školní</a:t>
            </a:r>
          </a:p>
          <a:p>
            <a:pPr algn="ctr">
              <a:buNone/>
            </a:pPr>
            <a:r>
              <a:rPr lang="cs-CZ" sz="2800" b="1" dirty="0" smtClean="0"/>
              <a:t>poradenské</a:t>
            </a:r>
          </a:p>
          <a:p>
            <a:pPr algn="ctr">
              <a:buNone/>
            </a:pPr>
            <a:r>
              <a:rPr lang="cs-CZ" sz="2800" b="1" dirty="0" smtClean="0"/>
              <a:t>pracoviště</a:t>
            </a:r>
            <a:endParaRPr lang="cs-CZ" b="1" dirty="0"/>
          </a:p>
        </p:txBody>
      </p:sp>
      <p:sp>
        <p:nvSpPr>
          <p:cNvPr id="4" name="Pravá jednoduchá závorka 3"/>
          <p:cNvSpPr/>
          <p:nvPr/>
        </p:nvSpPr>
        <p:spPr>
          <a:xfrm>
            <a:off x="5940152" y="2780928"/>
            <a:ext cx="864096" cy="3240360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628056" y="1637184"/>
            <a:ext cx="53285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Třídní učitel,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učitel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Vedení školy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Výchovný poradce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Metodik prevence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Školní psycholog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Speciální pedagog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Metodik práce s nadanými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(Kariérový poradce)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VÃ½sledek obrÃ¡zku pro Å¡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24785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 krizových situacích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U – sleduje problematické projevy a ideálně si o nich vede záznamy (kdy si čeho všiml)</a:t>
            </a:r>
          </a:p>
          <a:p>
            <a:pPr marL="514350" indent="-514350">
              <a:buAutoNum type="arabicParenR"/>
            </a:pPr>
            <a:endParaRPr lang="cs-CZ" sz="1200" dirty="0" smtClean="0"/>
          </a:p>
          <a:p>
            <a:pPr marL="514350" indent="-514350">
              <a:buAutoNum type="arabicParenR"/>
            </a:pPr>
            <a:r>
              <a:rPr lang="cs-CZ" dirty="0" smtClean="0"/>
              <a:t>TU/U se radí s VP/ školním psychologem / vedením školy (informování vedení školy)</a:t>
            </a:r>
          </a:p>
          <a:p>
            <a:pPr marL="514350" indent="-514350">
              <a:buAutoNum type="arabicParenR"/>
            </a:pPr>
            <a:endParaRPr lang="cs-CZ" sz="800" dirty="0" smtClean="0"/>
          </a:p>
          <a:p>
            <a:pPr marL="514350" indent="-514350">
              <a:buFont typeface="Arial" charset="0"/>
              <a:buAutoNum type="arabicParenR"/>
            </a:pPr>
            <a:r>
              <a:rPr lang="cs-CZ" dirty="0" smtClean="0"/>
              <a:t>Každá škola má metodické pokyny</a:t>
            </a:r>
          </a:p>
          <a:p>
            <a:pPr marL="914400" lvl="1" indent="-514350">
              <a:buNone/>
            </a:pPr>
            <a:r>
              <a:rPr lang="cs-CZ" dirty="0" smtClean="0"/>
              <a:t>	</a:t>
            </a:r>
            <a:r>
              <a:rPr lang="cs-CZ" sz="2000" dirty="0" smtClean="0"/>
              <a:t>- SPU, SPCH</a:t>
            </a:r>
          </a:p>
          <a:p>
            <a:pPr marL="914400" lvl="1" indent="-514350">
              <a:buNone/>
            </a:pPr>
            <a:r>
              <a:rPr lang="cs-CZ" sz="2000" dirty="0" smtClean="0"/>
              <a:t>	- šikana dětí / vyučujících, </a:t>
            </a:r>
            <a:r>
              <a:rPr lang="cs-CZ" sz="2000" dirty="0" err="1" smtClean="0"/>
              <a:t>kyberšikana</a:t>
            </a:r>
            <a:endParaRPr lang="cs-CZ" sz="2000" dirty="0" smtClean="0"/>
          </a:p>
          <a:p>
            <a:pPr marL="914400" lvl="1" indent="-514350">
              <a:buNone/>
            </a:pPr>
            <a:r>
              <a:rPr lang="cs-CZ" sz="2000" dirty="0" smtClean="0"/>
              <a:t>	- nadaní žáci</a:t>
            </a:r>
          </a:p>
          <a:p>
            <a:pPr marL="914400" lvl="1" indent="-514350">
              <a:buNone/>
            </a:pPr>
            <a:r>
              <a:rPr lang="cs-CZ" sz="2000" dirty="0" smtClean="0"/>
              <a:t>	- užívání návykových látek</a:t>
            </a:r>
          </a:p>
          <a:p>
            <a:pPr marL="914400" lvl="1" indent="-514350">
              <a:buNone/>
            </a:pPr>
            <a:r>
              <a:rPr lang="cs-CZ" sz="2000" dirty="0" smtClean="0"/>
              <a:t>	- záškoláctví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 krizových situacích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dirty="0" smtClean="0"/>
              <a:t>4) Schůzka s rodiči (výchovná komise)</a:t>
            </a:r>
          </a:p>
          <a:p>
            <a:pPr marL="914400" lvl="1" indent="-51435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- zápis o této schůzce!!!</a:t>
            </a:r>
          </a:p>
          <a:p>
            <a:pPr marL="914400" lvl="1" indent="-514350">
              <a:buNone/>
            </a:pPr>
            <a:r>
              <a:rPr lang="cs-CZ" sz="2400" dirty="0" smtClean="0"/>
              <a:t>	- domluva a termín případného vyhodnocení</a:t>
            </a:r>
          </a:p>
          <a:p>
            <a:pPr marL="914400" lvl="1" indent="-514350">
              <a:buNone/>
            </a:pPr>
            <a:r>
              <a:rPr lang="cs-CZ" sz="2400" dirty="0" smtClean="0"/>
              <a:t>	- informování o případném předání informací OSPOD</a:t>
            </a:r>
          </a:p>
          <a:p>
            <a:pPr marL="514350" indent="-514350">
              <a:buNone/>
            </a:pPr>
            <a:r>
              <a:rPr lang="cs-CZ" dirty="0" smtClean="0"/>
              <a:t>5) Kontaktování OSPOD</a:t>
            </a:r>
          </a:p>
          <a:p>
            <a:pPr marL="514350" indent="-514350">
              <a:buNone/>
            </a:pPr>
            <a:r>
              <a:rPr lang="cs-CZ" dirty="0" smtClean="0"/>
              <a:t>( 6) ohlášení na PČR)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Kdykoli – možnost obrátit se na poradenská centra, lékaře …. (GDPR?)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cs-CZ" dirty="0" smtClean="0"/>
              <a:t>Kam se obrátit pro pomoc mimo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6937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Pedagogicko-psychologické poradny (PPP)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Speciálně pedagogická centra (SPC)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u="sng" dirty="0" smtClean="0"/>
              <a:t>Střediska výchovné péče </a:t>
            </a:r>
            <a:r>
              <a:rPr lang="cs-CZ" sz="2800" dirty="0" smtClean="0"/>
              <a:t>(SVP)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Orgán sociálně-právní ochrany dětí (OSPOD)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Krizová centra pro děti / rodinná centra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Kliničtí psychologové, psychoterapeuti, psychiatři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 smtClean="0"/>
              <a:t>Specializovaná poradenská centra (závislosti, domácí násilí, poruchy příjmů potravy, občanské poradny …)</a:t>
            </a:r>
            <a:endParaRPr lang="cs-CZ" sz="2800" dirty="0"/>
          </a:p>
        </p:txBody>
      </p:sp>
      <p:pic>
        <p:nvPicPr>
          <p:cNvPr id="15362" name="Picture 2" descr="VÃ½sledek obrÃ¡zku pro organiz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98703" cy="123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Spondea</a:t>
            </a:r>
            <a:r>
              <a:rPr lang="cs-CZ" dirty="0" smtClean="0"/>
              <a:t>, o.p.s.</a:t>
            </a:r>
            <a:br>
              <a:rPr lang="cs-CZ" dirty="0" smtClean="0"/>
            </a:br>
            <a:r>
              <a:rPr lang="cs-CZ" sz="3200" dirty="0" smtClean="0"/>
              <a:t>www.</a:t>
            </a:r>
            <a:r>
              <a:rPr lang="cs-CZ" sz="3200" dirty="0" err="1" smtClean="0"/>
              <a:t>spondea.cz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89379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8082</TotalTime>
  <Words>1230</Words>
  <Application>Microsoft Office PowerPoint</Application>
  <PresentationFormat>Předvádění na obrazovce (4:3)</PresentationFormat>
  <Paragraphs>350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Motiv sady Office</vt:lpstr>
      <vt:lpstr>Obrázek</vt:lpstr>
      <vt:lpstr>  Děti v obtížné životní situaci:       jejich podpora ve školním prostředí    </vt:lpstr>
      <vt:lpstr>Obtížná životní situace</vt:lpstr>
      <vt:lpstr>Projevy/potíže</vt:lpstr>
      <vt:lpstr>Prezentace aplikace PowerPoint</vt:lpstr>
      <vt:lpstr>Co zvládne škola …</vt:lpstr>
      <vt:lpstr>Postup v krizových situacích</vt:lpstr>
      <vt:lpstr>Postup v krizových situacích</vt:lpstr>
      <vt:lpstr>Kam se obrátit pro pomoc mimo školu</vt:lpstr>
      <vt:lpstr>Spondea, o.p.s. www.spondea.cz</vt:lpstr>
      <vt:lpstr>Další užitečné kontakty</vt:lpstr>
      <vt:lpstr>Sdělování informací</vt:lpstr>
      <vt:lpstr>Metody: Jak se dítě má?</vt:lpstr>
      <vt:lpstr>Metody: Jak se dítě má?</vt:lpstr>
      <vt:lpstr>Metody: Jak se dítě má?</vt:lpstr>
      <vt:lpstr>Oznamovací povinnost</vt:lpstr>
      <vt:lpstr>Obtížná životní situace</vt:lpstr>
      <vt:lpstr>Syndrom CAN  (Child Abuse and Neglect)</vt:lpstr>
      <vt:lpstr>Týrání dítěte</vt:lpstr>
      <vt:lpstr>Sexuální zneužívání</vt:lpstr>
      <vt:lpstr>Projevy CAN syndromu</vt:lpstr>
      <vt:lpstr>Zanedbávání dítěte</vt:lpstr>
      <vt:lpstr>Zanedbávání</vt:lpstr>
      <vt:lpstr>CAN: Co s tím?  Dítě</vt:lpstr>
      <vt:lpstr>CAN: Co s tím?   Rodič</vt:lpstr>
      <vt:lpstr>Co s tím?   Třída</vt:lpstr>
      <vt:lpstr>Rodičovské konflikty …. Domácí násilí</vt:lpstr>
      <vt:lpstr>Jak se rodičovské konflikty/DN projevuje u dětí</vt:lpstr>
      <vt:lpstr>Rodičovské konflikty …. Domácí násilí </vt:lpstr>
      <vt:lpstr>Rodičovské konflikty …. Domácí násilí </vt:lpstr>
      <vt:lpstr>Doporučení pro komunikaci s dětmi prožívající konflikt rodičů</vt:lpstr>
      <vt:lpstr>Onemocnění/úmrtí</vt:lpstr>
      <vt:lpstr>Obtížné životní situace vycházející z osobnosti dítěte</vt:lpstr>
      <vt:lpstr>Obtížné životní situace vycházející z osobnosti dítěte</vt:lpstr>
      <vt:lpstr>Problematické vztahy ve škole</vt:lpstr>
      <vt:lpstr>Zásady komunikace s dítětem v obtížné životní situaci</vt:lpstr>
      <vt:lpstr>Užitečné stránky</vt:lpstr>
      <vt:lpstr>Mapa pomáhajících organizací</vt:lpstr>
      <vt:lpstr>Prezentace aplikace PowerPoint</vt:lpstr>
    </vt:vector>
  </TitlesOfParts>
  <Company>Spondea o.p.s.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levova</dc:creator>
  <cp:lastModifiedBy>Prochazkova</cp:lastModifiedBy>
  <cp:revision>398</cp:revision>
  <cp:lastPrinted>2014-11-06T19:58:38Z</cp:lastPrinted>
  <dcterms:created xsi:type="dcterms:W3CDTF">2010-11-23T18:18:04Z</dcterms:created>
  <dcterms:modified xsi:type="dcterms:W3CDTF">2019-03-11T10:49:54Z</dcterms:modified>
</cp:coreProperties>
</file>