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3" r:id="rId4"/>
    <p:sldId id="265" r:id="rId5"/>
    <p:sldId id="257" r:id="rId6"/>
    <p:sldId id="259" r:id="rId7"/>
    <p:sldId id="260" r:id="rId8"/>
    <p:sldId id="261" r:id="rId9"/>
    <p:sldId id="270" r:id="rId10"/>
    <p:sldId id="271" r:id="rId11"/>
    <p:sldId id="267" r:id="rId12"/>
    <p:sldId id="266" r:id="rId13"/>
    <p:sldId id="269" r:id="rId14"/>
    <p:sldId id="268" r:id="rId15"/>
    <p:sldId id="272" r:id="rId16"/>
    <p:sldId id="258" r:id="rId17"/>
    <p:sldId id="26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8BAB5-C0AB-4AB2-AE0C-8894097E07A5}" type="datetimeFigureOut">
              <a:rPr lang="cs-CZ" smtClean="0"/>
              <a:t>27.3.2019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15D3D1-68F5-4AD4-B520-1E5AE43A16E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cut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8BAB5-C0AB-4AB2-AE0C-8894097E07A5}" type="datetimeFigureOut">
              <a:rPr lang="cs-CZ" smtClean="0"/>
              <a:t>27.3.2019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15D3D1-68F5-4AD4-B520-1E5AE43A16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cut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8BAB5-C0AB-4AB2-AE0C-8894097E07A5}" type="datetimeFigureOut">
              <a:rPr lang="cs-CZ" smtClean="0"/>
              <a:t>27.3.2019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15D3D1-68F5-4AD4-B520-1E5AE43A16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8BAB5-C0AB-4AB2-AE0C-8894097E07A5}" type="datetimeFigureOut">
              <a:rPr lang="cs-CZ" smtClean="0"/>
              <a:t>27.3.2019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15D3D1-68F5-4AD4-B520-1E5AE43A16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8BAB5-C0AB-4AB2-AE0C-8894097E07A5}" type="datetimeFigureOut">
              <a:rPr lang="cs-CZ" smtClean="0"/>
              <a:t>27.3.2019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15D3D1-68F5-4AD4-B520-1E5AE43A16E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8BAB5-C0AB-4AB2-AE0C-8894097E07A5}" type="datetimeFigureOut">
              <a:rPr lang="cs-CZ" smtClean="0"/>
              <a:t>27.3.2019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15D3D1-68F5-4AD4-B520-1E5AE43A16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8BAB5-C0AB-4AB2-AE0C-8894097E07A5}" type="datetimeFigureOut">
              <a:rPr lang="cs-CZ" smtClean="0"/>
              <a:t>27.3.2019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15D3D1-68F5-4AD4-B520-1E5AE43A16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8BAB5-C0AB-4AB2-AE0C-8894097E07A5}" type="datetimeFigureOut">
              <a:rPr lang="cs-CZ" smtClean="0"/>
              <a:t>27.3.2019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15D3D1-68F5-4AD4-B520-1E5AE43A16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8BAB5-C0AB-4AB2-AE0C-8894097E07A5}" type="datetimeFigureOut">
              <a:rPr lang="cs-CZ" smtClean="0"/>
              <a:t>27.3.2019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15D3D1-68F5-4AD4-B520-1E5AE43A16E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8BAB5-C0AB-4AB2-AE0C-8894097E07A5}" type="datetimeFigureOut">
              <a:rPr lang="cs-CZ" smtClean="0"/>
              <a:t>27.3.2019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15D3D1-68F5-4AD4-B520-1E5AE43A16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8BAB5-C0AB-4AB2-AE0C-8894097E07A5}" type="datetimeFigureOut">
              <a:rPr lang="cs-CZ" smtClean="0"/>
              <a:t>27.3.2019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15D3D1-68F5-4AD4-B520-1E5AE43A16E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2000"/>
            <a:duotone>
              <a:prstClr val="black"/>
              <a:schemeClr val="accent2">
                <a:tint val="45000"/>
                <a:satMod val="400000"/>
              </a:schemeClr>
            </a:duotone>
            <a:lum bright="20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108BAB5-C0AB-4AB2-AE0C-8894097E07A5}" type="datetimeFigureOut">
              <a:rPr lang="cs-CZ" smtClean="0"/>
              <a:t>27.3.2019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B15D3D1-68F5-4AD4-B520-1E5AE43A16E0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ut thruBlk="1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4077072"/>
            <a:ext cx="7406640" cy="1472184"/>
          </a:xfrm>
        </p:spPr>
        <p:txBody>
          <a:bodyPr/>
          <a:lstStyle/>
          <a:p>
            <a:r>
              <a:rPr lang="cs-CZ" dirty="0" smtClean="0"/>
              <a:t>Další členové rodiny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043608" y="5805264"/>
            <a:ext cx="381642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" lvl="0">
              <a:spcBef>
                <a:spcPts val="600"/>
              </a:spcBef>
              <a:buClr>
                <a:srgbClr val="3891A7"/>
              </a:buClr>
              <a:buSzPct val="80000"/>
            </a:pPr>
            <a:r>
              <a:rPr lang="cs-CZ" sz="2600" dirty="0">
                <a:solidFill>
                  <a:srgbClr val="4F271C">
                    <a:shade val="30000"/>
                    <a:satMod val="150000"/>
                  </a:srgbClr>
                </a:solidFill>
              </a:rPr>
              <a:t>Lucie </a:t>
            </a:r>
            <a:r>
              <a:rPr lang="cs-CZ" sz="2600" dirty="0" err="1">
                <a:solidFill>
                  <a:srgbClr val="4F271C">
                    <a:shade val="30000"/>
                    <a:satMod val="150000"/>
                  </a:srgbClr>
                </a:solidFill>
              </a:rPr>
              <a:t>Grůzová</a:t>
            </a:r>
            <a:endParaRPr lang="cs-CZ" sz="2600" dirty="0">
              <a:solidFill>
                <a:srgbClr val="4F271C">
                  <a:shade val="30000"/>
                  <a:satMod val="150000"/>
                </a:srgbClr>
              </a:solidFill>
            </a:endParaRPr>
          </a:p>
        </p:txBody>
      </p:sp>
      <p:pic>
        <p:nvPicPr>
          <p:cNvPr id="16386" name="Picture 2" descr="GenealogickÃ¡ strom rodin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692696"/>
            <a:ext cx="3312368" cy="3312368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panose="020B0604020202020204" pitchFamily="34" charset="0"/>
              <a:buNone/>
            </a:pPr>
            <a:endParaRPr lang="cs-CZ" altLang="cs-CZ" sz="2400" b="1" i="1" u="sng" dirty="0">
              <a:solidFill>
                <a:srgbClr val="1F549E"/>
              </a:solidFill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cs-CZ" altLang="cs-CZ" sz="2400" b="1" i="1" u="sng" dirty="0" smtClean="0">
                <a:solidFill>
                  <a:srgbClr val="1F549E"/>
                </a:solidFill>
              </a:rPr>
              <a:t>Komunikace + atmosféra + soudržnost</a:t>
            </a:r>
            <a:endParaRPr lang="cs-CZ" altLang="cs-CZ" sz="2400" b="1" i="1" u="sng" dirty="0">
              <a:solidFill>
                <a:srgbClr val="1F549E"/>
              </a:solidFill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cs-CZ" altLang="cs-CZ" sz="3600" b="1" i="1" u="sng" dirty="0">
                <a:solidFill>
                  <a:srgbClr val="1F549E"/>
                </a:solidFill>
              </a:rPr>
              <a:t>= Pro-učící rodinná kultura</a:t>
            </a:r>
          </a:p>
          <a:p>
            <a:pPr algn="ctr">
              <a:buFont typeface="Arial" panose="020B0604020202020204" pitchFamily="34" charset="0"/>
              <a:buNone/>
            </a:pPr>
            <a:endParaRPr lang="cs-CZ" altLang="cs-CZ" sz="3600" b="1" i="1" u="sng" dirty="0">
              <a:solidFill>
                <a:srgbClr val="1F549E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lang="cs-CZ" altLang="cs-CZ" b="1" i="1" dirty="0">
                <a:solidFill>
                  <a:srgbClr val="1F549E"/>
                </a:solidFill>
              </a:rPr>
              <a:t>Diferenciace v rovině různých modelů učící se rodiny</a:t>
            </a:r>
          </a:p>
          <a:p>
            <a:pPr algn="ctr">
              <a:buFont typeface="Arial" panose="020B0604020202020204" pitchFamily="34" charset="0"/>
              <a:buNone/>
            </a:pPr>
            <a:endParaRPr lang="cs-CZ" alt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9903277"/>
      </p:ext>
    </p:extLst>
  </p:cSld>
  <p:clrMapOvr>
    <a:masterClrMapping/>
  </p:clrMapOvr>
  <p:transition>
    <p:cut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55283"/>
            <a:ext cx="5226631" cy="5793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1733391"/>
      </p:ext>
    </p:extLst>
  </p:cSld>
  <p:clrMapOvr>
    <a:masterClrMapping/>
  </p:clrMapOvr>
  <p:transition>
    <p:cut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Mezigenerační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učení oboustranné a probíhající mezi zástupci </a:t>
            </a:r>
            <a:r>
              <a:rPr lang="cs-CZ" dirty="0" smtClean="0"/>
              <a:t>dvou </a:t>
            </a:r>
            <a:r>
              <a:rPr lang="cs-CZ" dirty="0"/>
              <a:t>generací z </a:t>
            </a:r>
            <a:r>
              <a:rPr lang="cs-CZ" dirty="0" smtClean="0"/>
              <a:t>rodiny</a:t>
            </a:r>
          </a:p>
          <a:p>
            <a:r>
              <a:rPr lang="cs-CZ" dirty="0"/>
              <a:t>Expert: Expert rád předvádí své zkušenosti a přednosti, je přesvědčen o správnosti svého chování. Do procesu vstupuje jako iniciátor. Příjemce pak přijímá vysílané informace podle svých momentálních potřeb. Ve vztahu k příjemci působí taktéž dominantně. </a:t>
            </a:r>
            <a:endParaRPr lang="cs-CZ" dirty="0" smtClean="0"/>
          </a:p>
          <a:p>
            <a:r>
              <a:rPr lang="cs-CZ" dirty="0" smtClean="0"/>
              <a:t>Rádce: </a:t>
            </a:r>
            <a:r>
              <a:rPr lang="cs-CZ" dirty="0"/>
              <a:t>Rádce učení iniciuje, drží rozhodovací proces ve svých rukou. Do procesu vstupuje vědomě a činí tak i v případě, že to není příjemci příjemné. Má dojem, že učení příjemce potřebuje, je třeba mu tedy poradit. Ve vztahu k příjemci působí dominantně.</a:t>
            </a:r>
            <a:endParaRPr lang="cs-CZ" dirty="0" smtClean="0"/>
          </a:p>
          <a:p>
            <a:r>
              <a:rPr lang="cs-CZ" dirty="0" smtClean="0"/>
              <a:t>Konzultant</a:t>
            </a:r>
            <a:r>
              <a:rPr lang="cs-CZ" dirty="0"/>
              <a:t>: Konzultant na rozdíl od rádce a experta vyčkává na vyzvání, teprve poté radí. Nerad druhé do něčeho nutí, je však vždy připraven pomoci. Prvotním spouštěčem učení jsou zde tedy potřeby příjemce. Ve vztahu k příjemci učení působí vyváženě. </a:t>
            </a:r>
            <a:endParaRPr lang="cs-CZ" dirty="0" smtClean="0"/>
          </a:p>
          <a:p>
            <a:r>
              <a:rPr lang="cs-CZ" dirty="0" smtClean="0"/>
              <a:t>Vzor</a:t>
            </a:r>
            <a:r>
              <a:rPr lang="cs-CZ" dirty="0"/>
              <a:t>: Zde jde zejména o aktivitu příjemce, který nese odpovědnost za učení. Vzor tak předpokládá vysokou efektivitu. Vzor předvede, co je v jeho silách, příjemce jej pozoruje a přebere si, co využije. Vztah k příjemci učení je vyvážený, jednání </a:t>
            </a:r>
            <a:r>
              <a:rPr lang="cs-CZ" dirty="0" err="1"/>
              <a:t>edukátora</a:t>
            </a:r>
            <a:r>
              <a:rPr lang="cs-CZ" dirty="0"/>
              <a:t> více </a:t>
            </a:r>
            <a:r>
              <a:rPr lang="cs-CZ" dirty="0" smtClean="0"/>
              <a:t>pasivní.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6972041"/>
      </p:ext>
    </p:extLst>
  </p:cSld>
  <p:clrMapOvr>
    <a:masterClrMapping/>
  </p:clrMapOvr>
  <p:transition>
    <p:cut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413" y="279506"/>
            <a:ext cx="6276752" cy="6110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5563582"/>
      </p:ext>
    </p:extLst>
  </p:cSld>
  <p:clrMapOvr>
    <a:masterClrMapping/>
  </p:clrMapOvr>
  <p:transition>
    <p:cut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181" y="260350"/>
            <a:ext cx="9504362" cy="633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3607720"/>
      </p:ext>
    </p:extLst>
  </p:cSld>
  <p:clrMapOvr>
    <a:masterClrMapping/>
  </p:clrMapOvr>
  <p:transition>
    <p:cut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80728"/>
            <a:ext cx="7282975" cy="5517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3068269"/>
      </p:ext>
    </p:extLst>
  </p:cSld>
  <p:clrMapOvr>
    <a:masterClrMapping/>
  </p:clrMapOvr>
  <p:transition>
    <p:cut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Vrstevníci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dirty="0" smtClean="0"/>
              <a:t>Hrají důležitou roli v určitých obdobích významnější, v jiných méně </a:t>
            </a:r>
            <a:r>
              <a:rPr lang="cs-CZ" altLang="cs-CZ" dirty="0" smtClean="0"/>
              <a:t>významnou</a:t>
            </a:r>
          </a:p>
          <a:p>
            <a:pPr eaLnBrk="1" hangingPunct="1"/>
            <a:r>
              <a:rPr lang="cs-CZ" altLang="cs-CZ" sz="2400" dirty="0" smtClean="0"/>
              <a:t>(názory se různí – velký význam </a:t>
            </a:r>
            <a:r>
              <a:rPr lang="cs-CZ" altLang="cs-CZ" sz="2400" dirty="0" err="1" smtClean="0"/>
              <a:t>Harris</a:t>
            </a:r>
            <a:r>
              <a:rPr lang="cs-CZ" altLang="cs-CZ" sz="2400" dirty="0" smtClean="0"/>
              <a:t>, 1998 x neprokázaný význam </a:t>
            </a:r>
            <a:r>
              <a:rPr lang="cs-CZ" altLang="cs-CZ" sz="2400" dirty="0" err="1" smtClean="0"/>
              <a:t>Hartup</a:t>
            </a:r>
            <a:r>
              <a:rPr lang="cs-CZ" altLang="cs-CZ" sz="2400" dirty="0" smtClean="0"/>
              <a:t>, 1992)</a:t>
            </a:r>
            <a:endParaRPr lang="cs-CZ" altLang="cs-CZ" sz="2400" dirty="0" smtClean="0"/>
          </a:p>
          <a:p>
            <a:pPr eaLnBrk="1" hangingPunct="1"/>
            <a:r>
              <a:rPr lang="cs-CZ" altLang="cs-CZ" dirty="0" smtClean="0"/>
              <a:t>Děti si vybírají za přátele děti, které mají podobné chování. Motivy, podobné zájmy.</a:t>
            </a:r>
          </a:p>
          <a:p>
            <a:pPr eaLnBrk="1" hangingPunct="1"/>
            <a:r>
              <a:rPr lang="cs-CZ" altLang="cs-CZ" dirty="0" smtClean="0"/>
              <a:t>Vliv rodičů – pořádání akcí, pomáhají řešit konflikty…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Nabízejí </a:t>
            </a:r>
            <a:r>
              <a:rPr lang="cs-CZ" altLang="cs-CZ" dirty="0" smtClean="0"/>
              <a:t>situaci explorace</a:t>
            </a:r>
          </a:p>
          <a:p>
            <a:pPr eaLnBrk="1" hangingPunct="1"/>
            <a:r>
              <a:rPr lang="cs-CZ" altLang="cs-CZ" dirty="0" smtClean="0"/>
              <a:t>Učí reakce na individuální signály a vzorce chování </a:t>
            </a:r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 kolektivu vrstevníků se procvičuje:</a:t>
            </a:r>
          </a:p>
          <a:p>
            <a:r>
              <a:rPr lang="cs-CZ" dirty="0" smtClean="0"/>
              <a:t>Dílčí sociální dovednosti</a:t>
            </a:r>
          </a:p>
          <a:p>
            <a:r>
              <a:rPr lang="cs-CZ" dirty="0" smtClean="0"/>
              <a:t>Sociálně-komunikační strategie </a:t>
            </a:r>
            <a:r>
              <a:rPr lang="cs-CZ" sz="2800" dirty="0" smtClean="0"/>
              <a:t>(vyjednávání, přemlouvání, učí se spolupracovat, odpouštět, dělat kompromisy, kontrolovat emoce, řešit konflikty)</a:t>
            </a:r>
          </a:p>
          <a:p>
            <a:r>
              <a:rPr lang="cs-CZ" sz="2800" dirty="0" smtClean="0"/>
              <a:t>Schopnosti do budoucna – schopnost ujímat se vedoucích rolí (</a:t>
            </a:r>
            <a:r>
              <a:rPr lang="cs-CZ" sz="2800" dirty="0" err="1" smtClean="0"/>
              <a:t>Berndt</a:t>
            </a:r>
            <a:r>
              <a:rPr lang="cs-CZ" sz="2800" dirty="0" smtClean="0"/>
              <a:t> et al., 1999)</a:t>
            </a:r>
          </a:p>
          <a:p>
            <a:r>
              <a:rPr lang="cs-CZ" dirty="0" smtClean="0"/>
              <a:t>Výzkum prokázal, že jakýkoliv vrstevník, působí v situacích jako emoční podpora (</a:t>
            </a:r>
            <a:r>
              <a:rPr lang="cs-CZ" dirty="0" err="1" smtClean="0"/>
              <a:t>Schwartz</a:t>
            </a:r>
            <a:r>
              <a:rPr lang="cs-CZ" dirty="0" smtClean="0"/>
              <a:t>, 1972)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4878596"/>
      </p:ext>
    </p:extLst>
  </p:cSld>
  <p:clrMapOvr>
    <a:masterClrMapping/>
  </p:clrMapOvr>
  <p:transition>
    <p:cut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SouvisejÃ­cÃ­ obrÃ¡zek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88" y="1484784"/>
            <a:ext cx="8660462" cy="4167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2449704"/>
      </p:ext>
    </p:extLst>
  </p:cSld>
  <p:clrMapOvr>
    <a:masterClrMapping/>
  </p:clrMapOvr>
  <p:transition>
    <p:cut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Sourozenecké působení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Sourozenci = mají alespoň jednoho rodiče společného</a:t>
            </a:r>
          </a:p>
          <a:p>
            <a:r>
              <a:rPr lang="cs-CZ" dirty="0" smtClean="0"/>
              <a:t>Při každodenních situacích vznikají:</a:t>
            </a:r>
          </a:p>
          <a:p>
            <a:pPr lvl="1"/>
            <a:r>
              <a:rPr lang="cs-CZ" dirty="0" smtClean="0"/>
              <a:t>Emoční interakce (pozitivní, negativní, ambivalentní)</a:t>
            </a:r>
          </a:p>
          <a:p>
            <a:r>
              <a:rPr lang="cs-CZ" dirty="0" smtClean="0"/>
              <a:t>Děti se učí:</a:t>
            </a:r>
          </a:p>
          <a:p>
            <a:pPr lvl="1"/>
            <a:r>
              <a:rPr lang="cs-CZ" dirty="0" smtClean="0"/>
              <a:t>ASERTIVITĚ</a:t>
            </a:r>
          </a:p>
          <a:p>
            <a:pPr lvl="1"/>
            <a:r>
              <a:rPr lang="cs-CZ" dirty="0" smtClean="0"/>
              <a:t>ZVLÁDÁNÍ EMOCÍ</a:t>
            </a:r>
          </a:p>
          <a:p>
            <a:pPr lvl="1"/>
            <a:r>
              <a:rPr lang="cs-CZ" dirty="0" smtClean="0"/>
              <a:t>VYJÁDŘENÍ NESOUHLASU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0995335"/>
      </p:ext>
    </p:extLst>
  </p:cSld>
  <p:clrMapOvr>
    <a:masterClrMapping/>
  </p:clrMapOvr>
  <p:transition>
    <p:cut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Narození sourozence mezi lety2,5-5 je doprovázeno často regresivním chováním</a:t>
            </a:r>
          </a:p>
          <a:p>
            <a:r>
              <a:rPr lang="cs-CZ" dirty="0" smtClean="0"/>
              <a:t>Objevuje se sourozenecká rivalita</a:t>
            </a:r>
          </a:p>
          <a:p>
            <a:endParaRPr lang="cs-CZ" dirty="0"/>
          </a:p>
          <a:p>
            <a:r>
              <a:rPr lang="cs-CZ" dirty="0" smtClean="0"/>
              <a:t>Výzkumy:</a:t>
            </a:r>
          </a:p>
          <a:p>
            <a:r>
              <a:rPr lang="cs-CZ" sz="2000" dirty="0" smtClean="0"/>
              <a:t>Dlouhodobé konflikty a nepřátelství mají negativní vliv na vývoj dítěte (děti s konflikty, vykazovaly depresivní nálady a delikventní chování (</a:t>
            </a:r>
            <a:r>
              <a:rPr lang="cs-CZ" sz="2000" dirty="0" err="1" smtClean="0"/>
              <a:t>Stocker</a:t>
            </a:r>
            <a:r>
              <a:rPr lang="cs-CZ" sz="2000" dirty="0" smtClean="0"/>
              <a:t> et al., 2002)</a:t>
            </a:r>
          </a:p>
          <a:p>
            <a:r>
              <a:rPr lang="cs-CZ" sz="2200" dirty="0" smtClean="0"/>
              <a:t>Sourozenci mezi 11-13 lety s emoční podporou – vyrovnanější (</a:t>
            </a:r>
            <a:r>
              <a:rPr lang="cs-CZ" sz="2200" dirty="0" err="1" smtClean="0"/>
              <a:t>Branje</a:t>
            </a:r>
            <a:r>
              <a:rPr lang="cs-CZ" sz="2200" dirty="0" smtClean="0"/>
              <a:t> et al., 2004)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596218682"/>
      </p:ext>
    </p:extLst>
  </p:cSld>
  <p:clrMapOvr>
    <a:masterClrMapping/>
  </p:clrMapOvr>
  <p:transition>
    <p:cut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dirty="0" smtClean="0"/>
              <a:t>Sourozenecké </a:t>
            </a:r>
            <a:r>
              <a:rPr lang="cs-CZ" altLang="cs-CZ" dirty="0" smtClean="0"/>
              <a:t>působení (K. </a:t>
            </a:r>
            <a:r>
              <a:rPr lang="cs-CZ" altLang="cs-CZ" dirty="0" err="1" smtClean="0"/>
              <a:t>Leman</a:t>
            </a:r>
            <a:r>
              <a:rPr lang="cs-CZ" altLang="cs-CZ" dirty="0" smtClean="0"/>
              <a:t>)</a:t>
            </a:r>
            <a:endParaRPr lang="cs-CZ" altLang="cs-CZ" dirty="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mtClean="0"/>
              <a:t>= tzv. sourozenecká konstelace – pořadí sourozenců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lphaUcPeriod"/>
            </a:pPr>
            <a:r>
              <a:rPr lang="cs-CZ" altLang="cs-CZ" smtClean="0"/>
              <a:t>perfekcionista, spolehlivý, svědomitý, dělá si seznamy, systematický, kritický, vážný, studijní typ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lphaUcPeriod"/>
            </a:pPr>
            <a:r>
              <a:rPr lang="cs-CZ" altLang="cs-CZ" smtClean="0"/>
              <a:t>Vyjednavač, má nejméně fotografií v rodinném albu, vyhýbá se konfliktům, nezávislý, silné vazby ke skupině vrstevníků, mnoho přátel, individualista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lphaUcPeriod"/>
            </a:pPr>
            <a:r>
              <a:rPr lang="cs-CZ" altLang="cs-CZ" smtClean="0"/>
              <a:t>Intrikán, okouzlující, svádí vinu na druhé, předvádí se, společenský, dobrý obchodník, vychytralý, upoutává pozornost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Prarodiče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cs-CZ" altLang="cs-CZ" smtClean="0"/>
              <a:t>Alternativní rodičovská dyáda</a:t>
            </a:r>
          </a:p>
          <a:p>
            <a:pPr eaLnBrk="1" hangingPunct="1"/>
            <a:r>
              <a:rPr lang="cs-CZ" altLang="cs-CZ" smtClean="0"/>
              <a:t>Pro děti významná alternativa v chápání dospělé autority</a:t>
            </a:r>
          </a:p>
          <a:p>
            <a:pPr eaLnBrk="1" hangingPunct="1"/>
            <a:r>
              <a:rPr lang="cs-CZ" altLang="cs-CZ" smtClean="0"/>
              <a:t>Vnášejí: tvořivost, uvolněnost, cit nezatížený bezprostřední zodpovědností za vývoj dítěte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Význam pro prarodiče:</a:t>
            </a:r>
          </a:p>
          <a:p>
            <a:pPr eaLnBrk="1" hangingPunct="1"/>
            <a:r>
              <a:rPr lang="cs-CZ" altLang="cs-CZ" smtClean="0"/>
              <a:t>Sounáležitost, životní kontinuum, smysluplnost života</a:t>
            </a:r>
          </a:p>
        </p:txBody>
      </p:sp>
    </p:spTree>
  </p:cSld>
  <p:clrMapOvr>
    <a:masterClrMapping/>
  </p:clrMapOvr>
  <p:transition>
    <p:cut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Prarodiče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cs-CZ" dirty="0"/>
              <a:t>Jako hlavní aspekty, podle kterých jsou prarodiče podle autorů děleny, jsou: věk, míra autority v rodině, míra ochranitelství a altruismu, fáze života, ve které se prarodič nachází a četnost kontaktů s vnoučaty. </a:t>
            </a:r>
            <a:endParaRPr lang="cs-CZ" dirty="0" smtClean="0"/>
          </a:p>
          <a:p>
            <a:r>
              <a:rPr lang="cs-CZ" dirty="0" smtClean="0"/>
              <a:t>Prarodiče </a:t>
            </a:r>
            <a:r>
              <a:rPr lang="cs-CZ" dirty="0"/>
              <a:t>tak dělí na 6 skupin, které názorně nazývají: </a:t>
            </a:r>
            <a:endParaRPr lang="cs-CZ" dirty="0" smtClean="0"/>
          </a:p>
          <a:p>
            <a:r>
              <a:rPr lang="cs-CZ" b="1" dirty="0" smtClean="0"/>
              <a:t>Vládci </a:t>
            </a:r>
            <a:r>
              <a:rPr lang="cs-CZ" b="1" dirty="0"/>
              <a:t>rodiny: </a:t>
            </a:r>
            <a:r>
              <a:rPr lang="cs-CZ" dirty="0"/>
              <a:t>Jde o autoritativní prarodiče, kteří se snaží udržovat si stálý respekt u svých dětí i vnoučat, nikdo jim neodporuje a v rodině mají velkou autoritu. O svých názorech nediskutují, očekávají jejich nekritické přijetí. Málo tedy přihlížejí k přáním ostatních členů rodiny. Vzbuzovat mohou nejen respekt a úctu, nicméně i určité obavy a chuť ke vzpouře. Márová (1985) se vyjadřuje k obdobnému typu prarodičů. Popisuje dominantní jedince, kteří mají dojem, že jsou stále pány domu, čekají od ostatních podřízené chování a diktují ostatním, co mají dělat, čímž ohrožují mladé manželství. Takové manželství může dojít až k rozpadu, případně k volbě vzdálit se od diktátorské osoby. </a:t>
            </a:r>
            <a:endParaRPr lang="cs-CZ" dirty="0" smtClean="0"/>
          </a:p>
          <a:p>
            <a:r>
              <a:rPr lang="cs-CZ" b="1" dirty="0" smtClean="0"/>
              <a:t>Protektoři</a:t>
            </a:r>
            <a:r>
              <a:rPr lang="cs-CZ" dirty="0"/>
              <a:t>: Cílem protektorů je chránit svá křehká vnoučata od tvrdého světa. Snaží se jim věnovat veškerou možnou péči. Často se o ně strachují, chrání je před cizími lidmi, zasahují a řeší za ně i drobné dětské spory. Hlídají, aby vnoučatům nikdo neubližoval, a snaží se rozhodovat, s kým si dítě smí hrát. Protektorské prarodiče jímá strach, že jejich vnoučata 17 někdo zkazí či že na ně bude mít nějaký člověk či situace špatný vliv. Často jsou netolerantní a chtějí, aby se vnoučata chovala podle jejich představ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Obětavci</a:t>
            </a:r>
            <a:r>
              <a:rPr lang="cs-CZ" b="1" dirty="0"/>
              <a:t>: </a:t>
            </a:r>
            <a:r>
              <a:rPr lang="cs-CZ" dirty="0"/>
              <a:t>Obětavci jsou altruisté, kteří jsou svým vnoučatům ochotni splnit vše, co jim jen na očích vidí. Nelitují ničeho, co jde pro dobro a radost vnoučat, nelitují majetku, času ani sil. Své uspokojování potřeb jsou ochotni odložit, pro přednější uspokojení potřeb vnoučat. Někdy však tato zdánlivě čistá obětavost nemusí být bez dalších záměrů. Jsou i tací prarodiče, kteří se takto obětují proto, aby je druzí litovali a obdivovali. Altruismus našli jako prostředek k získání pozornosti, zájmu svých dětí a získání uznání. V tomto případě jde pak altruismus ruku v ruce s egocentrismem. Může jít o prarodiče, kteří mají pocit nedostatečné péče od svých dětí, opomíjení a nezájem. </a:t>
            </a:r>
            <a:endParaRPr lang="cs-CZ" dirty="0" smtClean="0"/>
          </a:p>
          <a:p>
            <a:r>
              <a:rPr lang="cs-CZ" b="1" dirty="0" smtClean="0"/>
              <a:t>Žijí </a:t>
            </a:r>
            <a:r>
              <a:rPr lang="cs-CZ" b="1" dirty="0"/>
              <a:t>nový život: </a:t>
            </a:r>
            <a:r>
              <a:rPr lang="cs-CZ" dirty="0"/>
              <a:t>Jde o prarodiče, kteří žijí sami bohatým životem, o prarodiče, kteří se například stávají, stejně jako jejich děti, novými rodiči. V takových případech věnují více své energie svému vlastnímu dítěti než vnoučatům. Jedná se zejména o případy rozvedených partnerů, následných vzniků nových manželství a opětovné rodičovství s novými partnery. Dalším případem prarodičů „Žijí nový život“ jsou tací, kteří jsou na vrcholu své prosperity a nechtějí být zdržováni vnoučaty a omezováni ve svých životních plánech. Může jít např. o perspektivní podnikatele spokojené se svým budováním kariéry. </a:t>
            </a:r>
            <a:endParaRPr lang="cs-CZ" dirty="0" smtClean="0"/>
          </a:p>
          <a:p>
            <a:r>
              <a:rPr lang="cs-CZ" b="1" dirty="0" smtClean="0"/>
              <a:t>Opuštění</a:t>
            </a:r>
            <a:r>
              <a:rPr lang="cs-CZ" b="1" dirty="0"/>
              <a:t>: </a:t>
            </a:r>
            <a:r>
              <a:rPr lang="cs-CZ" dirty="0"/>
              <a:t>Rodiče ani vnoučata nejeví o své prarodiče zájem, nezajímají se o jejich životy. Opuštění prarodiče mohou bydlet daleko a časová náročnost návštěv nese své důsledky. Prarodiče pociťují opuštěnost a neužitečnost, neboť již dětem nestojí ani za návštěvu. </a:t>
            </a:r>
            <a:endParaRPr lang="cs-CZ" dirty="0" smtClean="0"/>
          </a:p>
          <a:p>
            <a:r>
              <a:rPr lang="cs-CZ" b="1" dirty="0" smtClean="0"/>
              <a:t>Ti </a:t>
            </a:r>
            <a:r>
              <a:rPr lang="cs-CZ" b="1" dirty="0"/>
              <a:t>všichni ostatní: </a:t>
            </a:r>
            <a:r>
              <a:rPr lang="cs-CZ" dirty="0"/>
              <a:t>Poslední kategorií, kterou Matějček a Dytrych uvádí, jsou prarodiče takoví, kteří se nehodí do žádné ze zmíněných předchozích typů. Každý člověk je jedinečný, a proto není vždy možné každého člověka násilně řadit do </a:t>
            </a:r>
            <a:r>
              <a:rPr lang="cs-CZ" dirty="0" smtClean="0"/>
              <a:t>kategorie.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0960529"/>
      </p:ext>
    </p:extLst>
  </p:cSld>
  <p:clrMapOvr>
    <a:masterClrMapping/>
  </p:clrMapOvr>
  <p:transition>
    <p:cut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smtClean="0"/>
              <a:t>Obohacení v:</a:t>
            </a:r>
          </a:p>
          <a:p>
            <a:pPr marL="82296" indent="0">
              <a:buNone/>
            </a:pPr>
            <a:r>
              <a:rPr lang="cs-CZ" dirty="0" smtClean="0"/>
              <a:t>dovednostech,</a:t>
            </a:r>
          </a:p>
          <a:p>
            <a:pPr marL="82296" indent="0">
              <a:buNone/>
            </a:pPr>
            <a:r>
              <a:rPr lang="cs-CZ" dirty="0" smtClean="0"/>
              <a:t>znalostech a zkušenostech,</a:t>
            </a:r>
          </a:p>
          <a:p>
            <a:pPr marL="82296" indent="0">
              <a:buNone/>
            </a:pPr>
            <a:r>
              <a:rPr lang="cs-CZ" dirty="0" smtClean="0"/>
              <a:t>také v preferovaných hodnotách </a:t>
            </a:r>
            <a:r>
              <a:rPr lang="cs-CZ" dirty="0"/>
              <a:t>a </a:t>
            </a:r>
            <a:r>
              <a:rPr lang="cs-CZ" dirty="0" smtClean="0"/>
              <a:t>postojích </a:t>
            </a:r>
            <a:r>
              <a:rPr lang="cs-CZ" dirty="0"/>
              <a:t>(</a:t>
            </a:r>
            <a:r>
              <a:rPr lang="cs-CZ" dirty="0" err="1"/>
              <a:t>Hatton-Yeo</a:t>
            </a:r>
            <a:r>
              <a:rPr lang="cs-CZ" dirty="0"/>
              <a:t>, 2008; </a:t>
            </a:r>
            <a:r>
              <a:rPr lang="cs-CZ" dirty="0" err="1"/>
              <a:t>Sanchéz</a:t>
            </a:r>
            <a:r>
              <a:rPr lang="cs-CZ" dirty="0"/>
              <a:t>, 2006). </a:t>
            </a:r>
            <a:endParaRPr lang="cs-CZ" dirty="0" smtClean="0"/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r>
              <a:rPr lang="cs-CZ" dirty="0" err="1"/>
              <a:t>Rabušicová</a:t>
            </a:r>
            <a:r>
              <a:rPr lang="cs-CZ" dirty="0"/>
              <a:t>, </a:t>
            </a:r>
            <a:r>
              <a:rPr lang="cs-CZ" dirty="0" err="1"/>
              <a:t>Kamanová</a:t>
            </a:r>
            <a:r>
              <a:rPr lang="cs-CZ" dirty="0"/>
              <a:t> &amp; Pevná, </a:t>
            </a:r>
            <a:r>
              <a:rPr lang="cs-CZ" dirty="0" smtClean="0"/>
              <a:t>2012</a:t>
            </a:r>
            <a:endParaRPr lang="cs-CZ" dirty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301937"/>
      </p:ext>
    </p:extLst>
  </p:cSld>
  <p:clrMapOvr>
    <a:masterClrMapping/>
  </p:clrMapOvr>
  <p:transition>
    <p:cut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b="1" i="1" dirty="0">
                <a:solidFill>
                  <a:srgbClr val="1F549E"/>
                </a:solidFill>
                <a:cs typeface="Arial" panose="020B0604020202020204" pitchFamily="34" charset="0"/>
              </a:rPr>
              <a:t>Za jakých podmínek probíhá mezigenerační učení v rodině?</a:t>
            </a:r>
          </a:p>
          <a:p>
            <a:endParaRPr lang="cs-CZ" altLang="cs-CZ" b="1" i="1" dirty="0">
              <a:solidFill>
                <a:srgbClr val="1F549E"/>
              </a:solidFill>
            </a:endParaRPr>
          </a:p>
          <a:p>
            <a:r>
              <a:rPr lang="cs-CZ" altLang="cs-CZ" b="1" i="1" dirty="0">
                <a:solidFill>
                  <a:srgbClr val="1F549E"/>
                </a:solidFill>
              </a:rPr>
              <a:t>Jaký je obsah a směr mezigeneračního učení v rodině, kdo v rodině učí koho z hlediska tří generací, jak je učení přijímáno z hlediska tří generací a jak učení v rodině probíhá?</a:t>
            </a:r>
            <a:r>
              <a:rPr lang="cs-CZ" altLang="cs-CZ" dirty="0"/>
              <a:t> </a:t>
            </a:r>
          </a:p>
          <a:p>
            <a:endParaRPr lang="cs-CZ" altLang="cs-CZ" b="1" dirty="0"/>
          </a:p>
          <a:p>
            <a:r>
              <a:rPr lang="cs-CZ" altLang="cs-CZ" b="1" i="1" dirty="0">
                <a:solidFill>
                  <a:srgbClr val="1F549E"/>
                </a:solidFill>
              </a:rPr>
              <a:t>Jaké jsou vztahy mezi členy rodiny v procesu mezigeneračního učení?</a:t>
            </a:r>
            <a:r>
              <a:rPr lang="cs-CZ" altLang="cs-CZ" i="1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8350178"/>
      </p:ext>
    </p:extLst>
  </p:cSld>
  <p:clrMapOvr>
    <a:masterClrMapping/>
  </p:clrMapOvr>
  <p:transition>
    <p:cut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129</TotalTime>
  <Words>1209</Words>
  <Application>Microsoft Office PowerPoint</Application>
  <PresentationFormat>Předvádění na obrazovce (4:3)</PresentationFormat>
  <Paragraphs>73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Gill Sans MT</vt:lpstr>
      <vt:lpstr>Verdana</vt:lpstr>
      <vt:lpstr>Wingdings</vt:lpstr>
      <vt:lpstr>Wingdings 2</vt:lpstr>
      <vt:lpstr>Slunovrat</vt:lpstr>
      <vt:lpstr>Další členové rodiny</vt:lpstr>
      <vt:lpstr>Prezentace aplikace PowerPoint</vt:lpstr>
      <vt:lpstr>Sourozenecké působení</vt:lpstr>
      <vt:lpstr>Prezentace aplikace PowerPoint</vt:lpstr>
      <vt:lpstr>Sourozenecké působení (K. Leman)</vt:lpstr>
      <vt:lpstr>Prarodiče</vt:lpstr>
      <vt:lpstr>Prarodiče</vt:lpstr>
      <vt:lpstr>Výzkumy</vt:lpstr>
      <vt:lpstr>Prezentace aplikace PowerPoint</vt:lpstr>
      <vt:lpstr>Prezentace aplikace PowerPoint</vt:lpstr>
      <vt:lpstr>Prezentace aplikace PowerPoint</vt:lpstr>
      <vt:lpstr>Mezigenerační učení</vt:lpstr>
      <vt:lpstr>Prezentace aplikace PowerPoint</vt:lpstr>
      <vt:lpstr>Prezentace aplikace PowerPoint</vt:lpstr>
      <vt:lpstr>Prezentace aplikace PowerPoint</vt:lpstr>
      <vt:lpstr>Vrstevníci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Další členové rodiny</dc:title>
  <dc:creator>Dominik Grůza</dc:creator>
  <cp:lastModifiedBy>Lucie  Grůzová</cp:lastModifiedBy>
  <cp:revision>8</cp:revision>
  <dcterms:created xsi:type="dcterms:W3CDTF">2019-03-26T19:59:01Z</dcterms:created>
  <dcterms:modified xsi:type="dcterms:W3CDTF">2019-03-27T11:59:57Z</dcterms:modified>
</cp:coreProperties>
</file>