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1pPr>
    <a:lvl2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2pPr>
    <a:lvl3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3pPr>
    <a:lvl4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4pPr>
    <a:lvl5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5pPr>
    <a:lvl6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6pPr>
    <a:lvl7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7pPr>
    <a:lvl8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8pPr>
    <a:lvl9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b="def" i="def"/>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b="def" i="def"/>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Název a podtitu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 názvu"/>
          <p:cNvSpPr txBox="1"/>
          <p:nvPr>
            <p:ph type="title"/>
          </p:nvPr>
        </p:nvSpPr>
        <p:spPr>
          <a:xfrm>
            <a:off x="787400" y="2057400"/>
            <a:ext cx="11430000" cy="3175000"/>
          </a:xfrm>
          <a:prstGeom prst="rect">
            <a:avLst/>
          </a:prstGeom>
        </p:spPr>
        <p:txBody>
          <a:bodyPr anchor="b"/>
          <a:lstStyle>
            <a:lvl1pPr>
              <a:defRPr sz="10000"/>
            </a:lvl1pPr>
          </a:lstStyle>
          <a:p>
            <a:pPr/>
            <a:r>
              <a:t>Text názvu</a:t>
            </a:r>
          </a:p>
        </p:txBody>
      </p:sp>
      <p:sp>
        <p:nvSpPr>
          <p:cNvPr id="12" name="Text úrovně 1…"/>
          <p:cNvSpPr txBox="1"/>
          <p:nvPr>
            <p:ph type="body" sz="quarter" idx="1"/>
          </p:nvPr>
        </p:nvSpPr>
        <p:spPr>
          <a:xfrm>
            <a:off x="787400" y="5334000"/>
            <a:ext cx="11430000" cy="1524000"/>
          </a:xfrm>
          <a:prstGeom prst="rect">
            <a:avLst/>
          </a:prstGeom>
        </p:spPr>
        <p:txBody>
          <a:bodyPr anchor="t"/>
          <a:lstStyle>
            <a:lvl1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5pPr>
          </a:lstStyle>
          <a:p>
            <a:pPr/>
            <a:r>
              <a:t>Text úrovně 1</a:t>
            </a:r>
          </a:p>
          <a:p>
            <a:pPr lvl="1"/>
            <a:r>
              <a:t>Text úrovně 2</a:t>
            </a:r>
          </a:p>
          <a:p>
            <a:pPr lvl="2"/>
            <a:r>
              <a:t>Text úrovně 3</a:t>
            </a:r>
          </a:p>
          <a:p>
            <a:pPr lvl="3"/>
            <a:r>
              <a:t>Text úrovně 4</a:t>
            </a:r>
          </a:p>
          <a:p>
            <a:pPr lvl="4"/>
            <a:r>
              <a:t>Text úrovně 5</a:t>
            </a:r>
          </a:p>
        </p:txBody>
      </p:sp>
      <p:sp>
        <p:nvSpPr>
          <p:cNvPr id="1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át">
    <p:spTree>
      <p:nvGrpSpPr>
        <p:cNvPr id="1" name=""/>
        <p:cNvGrpSpPr/>
        <p:nvPr/>
      </p:nvGrpSpPr>
      <p:grpSpPr>
        <a:xfrm>
          <a:off x="0" y="0"/>
          <a:ext cx="0" cy="0"/>
          <a:chOff x="0" y="0"/>
          <a:chExt cx="0" cy="0"/>
        </a:xfrm>
      </p:grpSpPr>
      <p:sp>
        <p:nvSpPr>
          <p:cNvPr id="93" name="–Josef Novák"/>
          <p:cNvSpPr txBox="1"/>
          <p:nvPr>
            <p:ph type="body" sz="quarter" idx="13"/>
          </p:nvPr>
        </p:nvSpPr>
        <p:spPr>
          <a:xfrm>
            <a:off x="1270000" y="6362700"/>
            <a:ext cx="10464800" cy="533400"/>
          </a:xfrm>
          <a:prstGeom prst="rect">
            <a:avLst/>
          </a:prstGeom>
        </p:spPr>
        <p:txBody>
          <a:bodyPr>
            <a:spAutoFit/>
          </a:bodyPr>
          <a:lstStyle>
            <a:lvl1pPr marL="0" indent="0" algn="ctr">
              <a:spcBef>
                <a:spcPts val="0"/>
              </a:spcBef>
              <a:buSzTx/>
              <a:buNone/>
              <a:tabLst>
                <a:tab pos="914400" algn="l"/>
              </a:tabLst>
              <a:defRPr i="1" sz="3000"/>
            </a:lvl1pPr>
          </a:lstStyle>
          <a:p>
            <a:pPr defTabSz="914400"/>
            <a:r>
              <a:t>–Josef Novák</a:t>
            </a:r>
          </a:p>
        </p:txBody>
      </p:sp>
      <p:sp>
        <p:nvSpPr>
          <p:cNvPr id="94" name="„Sem napište citát.“"/>
          <p:cNvSpPr txBox="1"/>
          <p:nvPr>
            <p:ph type="body" sz="quarter" idx="14"/>
          </p:nvPr>
        </p:nvSpPr>
        <p:spPr>
          <a:xfrm>
            <a:off x="1270000" y="4267200"/>
            <a:ext cx="10464800" cy="685800"/>
          </a:xfrm>
          <a:prstGeom prst="rect">
            <a:avLst/>
          </a:prstGeom>
        </p:spPr>
        <p:txBody>
          <a:bodyPr>
            <a:spAutoFit/>
          </a:bodyPr>
          <a:lstStyle>
            <a:lvl1pPr marL="0" indent="0" algn="ctr">
              <a:spcBef>
                <a:spcPts val="2400"/>
              </a:spcBef>
              <a:buClr>
                <a:srgbClr val="A29A85"/>
              </a:buClr>
              <a:buSzTx/>
              <a:buNone/>
              <a:tabLst>
                <a:tab pos="914400" algn="l"/>
              </a:tabLst>
            </a:lvl1pPr>
          </a:lstStyle>
          <a:p>
            <a:pPr defTabSz="914400"/>
            <a:r>
              <a:t>„Sem napište citát.“ </a:t>
            </a:r>
          </a:p>
        </p:txBody>
      </p:sp>
      <p:sp>
        <p:nvSpPr>
          <p:cNvPr id="9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e">
    <p:spTree>
      <p:nvGrpSpPr>
        <p:cNvPr id="1" name=""/>
        <p:cNvGrpSpPr/>
        <p:nvPr/>
      </p:nvGrpSpPr>
      <p:grpSpPr>
        <a:xfrm>
          <a:off x="0" y="0"/>
          <a:ext cx="0" cy="0"/>
          <a:chOff x="0" y="0"/>
          <a:chExt cx="0" cy="0"/>
        </a:xfrm>
      </p:grpSpPr>
      <p:sp>
        <p:nvSpPr>
          <p:cNvPr id="102" name="Obrázek"/>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ý">
    <p:spTree>
      <p:nvGrpSpPr>
        <p:cNvPr id="1" name=""/>
        <p:cNvGrpSpPr/>
        <p:nvPr/>
      </p:nvGrpSpPr>
      <p:grpSpPr>
        <a:xfrm>
          <a:off x="0" y="0"/>
          <a:ext cx="0" cy="0"/>
          <a:chOff x="0" y="0"/>
          <a:chExt cx="0" cy="0"/>
        </a:xfrm>
      </p:grpSpPr>
      <p:sp>
        <p:nvSpPr>
          <p:cNvPr id="110"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y – na šířku">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Obrázek"/>
          <p:cNvSpPr/>
          <p:nvPr>
            <p:ph type="pic" sz="half" idx="13"/>
          </p:nvPr>
        </p:nvSpPr>
        <p:spPr>
          <a:xfrm>
            <a:off x="2593163" y="762000"/>
            <a:ext cx="7823201" cy="5537200"/>
          </a:xfrm>
          <a:prstGeom prst="rect">
            <a:avLst/>
          </a:prstGeom>
          <a:ln w="9525">
            <a:round/>
          </a:ln>
        </p:spPr>
        <p:txBody>
          <a:bodyPr lIns="91439" tIns="45719" rIns="91439" bIns="45719" anchor="t">
            <a:noAutofit/>
          </a:bodyPr>
          <a:lstStyle/>
          <a:p>
            <a:pPr/>
          </a:p>
        </p:txBody>
      </p:sp>
      <p:sp>
        <p:nvSpPr>
          <p:cNvPr id="21" name="Text názvu"/>
          <p:cNvSpPr txBox="1"/>
          <p:nvPr>
            <p:ph type="title"/>
          </p:nvPr>
        </p:nvSpPr>
        <p:spPr>
          <a:xfrm>
            <a:off x="787400" y="6413500"/>
            <a:ext cx="11430000" cy="1778000"/>
          </a:xfrm>
          <a:prstGeom prst="rect">
            <a:avLst/>
          </a:prstGeom>
        </p:spPr>
        <p:txBody>
          <a:bodyPr/>
          <a:lstStyle>
            <a:lvl1pPr>
              <a:defRPr sz="10000"/>
            </a:lvl1pPr>
          </a:lstStyle>
          <a:p>
            <a:pPr/>
            <a:r>
              <a:t>Text názvu</a:t>
            </a:r>
          </a:p>
        </p:txBody>
      </p:sp>
      <p:sp>
        <p:nvSpPr>
          <p:cNvPr id="22" name="Text úrovně 1…"/>
          <p:cNvSpPr txBox="1"/>
          <p:nvPr>
            <p:ph type="body" sz="quarter" idx="1"/>
          </p:nvPr>
        </p:nvSpPr>
        <p:spPr>
          <a:xfrm>
            <a:off x="787400" y="8178800"/>
            <a:ext cx="11430000" cy="825500"/>
          </a:xfrm>
          <a:prstGeom prst="rect">
            <a:avLst/>
          </a:prstGeom>
        </p:spPr>
        <p:txBody>
          <a:bodyPr anchor="t"/>
          <a:lstStyle>
            <a:lvl1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
                <a:srgbClr val="A29A85"/>
              </a:buClr>
              <a:buSzTx/>
              <a:buNone/>
              <a:defRPr sz="4200">
                <a:effectLst>
                  <a:outerShdw sx="100000" sy="100000" kx="0" ky="0" algn="b" rotWithShape="0" blurRad="38100" dist="50800" dir="3000000">
                    <a:srgbClr val="FFFFFF">
                      <a:alpha val="60000"/>
                    </a:srgbClr>
                  </a:outerShdw>
                </a:effectLst>
              </a:defRPr>
            </a:lvl5pPr>
          </a:lstStyle>
          <a:p>
            <a:pPr/>
            <a:r>
              <a:t>Text úrovně 1</a:t>
            </a:r>
          </a:p>
          <a:p>
            <a:pPr lvl="1"/>
            <a:r>
              <a:t>Text úrovně 2</a:t>
            </a:r>
          </a:p>
          <a:p>
            <a:pPr lvl="2"/>
            <a:r>
              <a:t>Text úrovně 3</a:t>
            </a:r>
          </a:p>
          <a:p>
            <a:pPr lvl="3"/>
            <a:r>
              <a:t>Text úrovně 4</a:t>
            </a:r>
          </a:p>
          <a:p>
            <a:pPr lvl="4"/>
            <a:r>
              <a:t>Text úrovně 5</a:t>
            </a:r>
          </a:p>
        </p:txBody>
      </p:sp>
      <p:sp>
        <p:nvSpPr>
          <p:cNvPr id="2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 ve středu">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ext názvu"/>
          <p:cNvSpPr txBox="1"/>
          <p:nvPr>
            <p:ph type="title"/>
          </p:nvPr>
        </p:nvSpPr>
        <p:spPr>
          <a:xfrm>
            <a:off x="787400" y="3289300"/>
            <a:ext cx="11430000" cy="3175000"/>
          </a:xfrm>
          <a:prstGeom prst="rect">
            <a:avLst/>
          </a:prstGeom>
        </p:spPr>
        <p:txBody>
          <a:bodyPr/>
          <a:lstStyle>
            <a:lvl1pPr>
              <a:defRPr sz="10000"/>
            </a:lvl1pPr>
          </a:lstStyle>
          <a:p>
            <a:pPr/>
            <a:r>
              <a:t>Text názvu</a:t>
            </a:r>
          </a:p>
        </p:txBody>
      </p:sp>
      <p:sp>
        <p:nvSpPr>
          <p:cNvPr id="3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y – na výšku">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Obrázek"/>
          <p:cNvSpPr/>
          <p:nvPr>
            <p:ph type="pic" sz="quarter" idx="13"/>
          </p:nvPr>
        </p:nvSpPr>
        <p:spPr>
          <a:xfrm>
            <a:off x="7239000" y="2082800"/>
            <a:ext cx="4191000" cy="5588000"/>
          </a:xfrm>
          <a:prstGeom prst="rect">
            <a:avLst/>
          </a:prstGeom>
          <a:ln w="9525">
            <a:round/>
          </a:ln>
        </p:spPr>
        <p:txBody>
          <a:bodyPr lIns="91439" tIns="45719" rIns="91439" bIns="45719" anchor="t">
            <a:noAutofit/>
          </a:bodyPr>
          <a:lstStyle/>
          <a:p>
            <a:pPr/>
          </a:p>
        </p:txBody>
      </p:sp>
      <p:sp>
        <p:nvSpPr>
          <p:cNvPr id="39" name="Text názvu"/>
          <p:cNvSpPr txBox="1"/>
          <p:nvPr>
            <p:ph type="title"/>
          </p:nvPr>
        </p:nvSpPr>
        <p:spPr>
          <a:xfrm>
            <a:off x="546100" y="1473200"/>
            <a:ext cx="5969000" cy="3708400"/>
          </a:xfrm>
          <a:prstGeom prst="rect">
            <a:avLst/>
          </a:prstGeom>
        </p:spPr>
        <p:txBody>
          <a:bodyPr anchor="b"/>
          <a:lstStyle/>
          <a:p>
            <a:pPr/>
            <a:r>
              <a:t>Text názvu</a:t>
            </a:r>
          </a:p>
        </p:txBody>
      </p:sp>
      <p:sp>
        <p:nvSpPr>
          <p:cNvPr id="40" name="Text úrovně 1…"/>
          <p:cNvSpPr txBox="1"/>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Text úrovně 1</a:t>
            </a:r>
          </a:p>
          <a:p>
            <a:pPr lvl="1"/>
            <a:r>
              <a:t>Text úrovně 2</a:t>
            </a:r>
          </a:p>
          <a:p>
            <a:pPr lvl="2"/>
            <a:r>
              <a:t>Text úrovně 3</a:t>
            </a:r>
          </a:p>
          <a:p>
            <a:pPr lvl="3"/>
            <a:r>
              <a:t>Text úrovně 4</a:t>
            </a:r>
          </a:p>
          <a:p>
            <a:pPr lvl="4"/>
            <a:r>
              <a:t>Text úrovně 5</a:t>
            </a:r>
          </a:p>
        </p:txBody>
      </p:sp>
      <p:sp>
        <p:nvSpPr>
          <p:cNvPr id="4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 nahoře">
    <p:spTree>
      <p:nvGrpSpPr>
        <p:cNvPr id="1" name=""/>
        <p:cNvGrpSpPr/>
        <p:nvPr/>
      </p:nvGrpSpPr>
      <p:grpSpPr>
        <a:xfrm>
          <a:off x="0" y="0"/>
          <a:ext cx="0" cy="0"/>
          <a:chOff x="0" y="0"/>
          <a:chExt cx="0" cy="0"/>
        </a:xfrm>
      </p:grpSpPr>
      <p:sp>
        <p:nvSpPr>
          <p:cNvPr id="48" name="Text názvu"/>
          <p:cNvSpPr txBox="1"/>
          <p:nvPr>
            <p:ph type="title"/>
          </p:nvPr>
        </p:nvSpPr>
        <p:spPr>
          <a:prstGeom prst="rect">
            <a:avLst/>
          </a:prstGeom>
        </p:spPr>
        <p:txBody>
          <a:bodyPr/>
          <a:lstStyle/>
          <a:p>
            <a:pPr/>
            <a:r>
              <a:t>Text názvu</a:t>
            </a:r>
          </a:p>
        </p:txBody>
      </p:sp>
      <p:sp>
        <p:nvSpPr>
          <p:cNvPr id="49"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a odrážky">
    <p:spTree>
      <p:nvGrpSpPr>
        <p:cNvPr id="1" name=""/>
        <p:cNvGrpSpPr/>
        <p:nvPr/>
      </p:nvGrpSpPr>
      <p:grpSpPr>
        <a:xfrm>
          <a:off x="0" y="0"/>
          <a:ext cx="0" cy="0"/>
          <a:chOff x="0" y="0"/>
          <a:chExt cx="0" cy="0"/>
        </a:xfrm>
      </p:grpSpPr>
      <p:sp>
        <p:nvSpPr>
          <p:cNvPr id="56" name="Text názvu"/>
          <p:cNvSpPr txBox="1"/>
          <p:nvPr>
            <p:ph type="title"/>
          </p:nvPr>
        </p:nvSpPr>
        <p:spPr>
          <a:prstGeom prst="rect">
            <a:avLst/>
          </a:prstGeom>
        </p:spPr>
        <p:txBody>
          <a:bodyPr/>
          <a:lstStyle/>
          <a:p>
            <a:pPr/>
            <a:r>
              <a:t>Text názvu</a:t>
            </a:r>
          </a:p>
        </p:txBody>
      </p:sp>
      <p:sp>
        <p:nvSpPr>
          <p:cNvPr id="57" name="Text úrovně 1…"/>
          <p:cNvSpPr txBox="1"/>
          <p:nvPr>
            <p:ph type="body" idx="1"/>
          </p:nvPr>
        </p:nvSpPr>
        <p:spPr>
          <a:xfrm>
            <a:off x="787400" y="2794000"/>
            <a:ext cx="11430000" cy="5715000"/>
          </a:xfrm>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5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ázev, odrážky, fotka">
    <p:spTree>
      <p:nvGrpSpPr>
        <p:cNvPr id="1" name=""/>
        <p:cNvGrpSpPr/>
        <p:nvPr/>
      </p:nvGrpSpPr>
      <p:grpSpPr>
        <a:xfrm>
          <a:off x="0" y="0"/>
          <a:ext cx="0" cy="0"/>
          <a:chOff x="0" y="0"/>
          <a:chExt cx="0" cy="0"/>
        </a:xfrm>
      </p:grpSpPr>
      <p:sp>
        <p:nvSpPr>
          <p:cNvPr id="65" name="Obrázek"/>
          <p:cNvSpPr/>
          <p:nvPr>
            <p:ph type="pic" sz="quarter" idx="13"/>
          </p:nvPr>
        </p:nvSpPr>
        <p:spPr>
          <a:xfrm>
            <a:off x="7239000" y="2870200"/>
            <a:ext cx="4191000" cy="5588000"/>
          </a:xfrm>
          <a:prstGeom prst="rect">
            <a:avLst/>
          </a:prstGeom>
          <a:ln w="9525">
            <a:round/>
          </a:ln>
        </p:spPr>
        <p:txBody>
          <a:bodyPr lIns="91439" tIns="45719" rIns="91439" bIns="45719" anchor="t">
            <a:noAutofit/>
          </a:bodyPr>
          <a:lstStyle/>
          <a:p>
            <a:pPr/>
          </a:p>
        </p:txBody>
      </p:sp>
      <p:sp>
        <p:nvSpPr>
          <p:cNvPr id="66" name="Text názvu"/>
          <p:cNvSpPr txBox="1"/>
          <p:nvPr>
            <p:ph type="title"/>
          </p:nvPr>
        </p:nvSpPr>
        <p:spPr>
          <a:prstGeom prst="rect">
            <a:avLst/>
          </a:prstGeom>
        </p:spPr>
        <p:txBody>
          <a:bodyPr/>
          <a:lstStyle/>
          <a:p>
            <a:pPr/>
            <a:r>
              <a:t>Text názvu</a:t>
            </a:r>
          </a:p>
        </p:txBody>
      </p:sp>
      <p:sp>
        <p:nvSpPr>
          <p:cNvPr id="67" name="Text úrovně 1…"/>
          <p:cNvSpPr txBox="1"/>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pPr/>
            <a:r>
              <a:t>Text úrovně 1</a:t>
            </a:r>
          </a:p>
          <a:p>
            <a:pPr lvl="1"/>
            <a:r>
              <a:t>Text úrovně 2</a:t>
            </a:r>
          </a:p>
          <a:p>
            <a:pPr lvl="2"/>
            <a:r>
              <a:t>Text úrovně 3</a:t>
            </a:r>
          </a:p>
          <a:p>
            <a:pPr lvl="3"/>
            <a:r>
              <a:t>Text úrovně 4</a:t>
            </a:r>
          </a:p>
          <a:p>
            <a:pPr lvl="4"/>
            <a:r>
              <a:t>Text úrovně 5</a:t>
            </a:r>
          </a:p>
        </p:txBody>
      </p:sp>
      <p:sp>
        <p:nvSpPr>
          <p:cNvPr id="6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drážky">
    <p:spTree>
      <p:nvGrpSpPr>
        <p:cNvPr id="1" name=""/>
        <p:cNvGrpSpPr/>
        <p:nvPr/>
      </p:nvGrpSpPr>
      <p:grpSpPr>
        <a:xfrm>
          <a:off x="0" y="0"/>
          <a:ext cx="0" cy="0"/>
          <a:chOff x="0" y="0"/>
          <a:chExt cx="0" cy="0"/>
        </a:xfrm>
      </p:grpSpPr>
      <p:sp>
        <p:nvSpPr>
          <p:cNvPr id="75" name="Text úrovně 1…"/>
          <p:cNvSpPr txBox="1"/>
          <p:nvPr>
            <p:ph type="body" idx="1"/>
          </p:nvPr>
        </p:nvSpPr>
        <p:spPr>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76"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ky – 3 na výšku">
    <p:spTree>
      <p:nvGrpSpPr>
        <p:cNvPr id="1" name=""/>
        <p:cNvGrpSpPr/>
        <p:nvPr/>
      </p:nvGrpSpPr>
      <p:grpSpPr>
        <a:xfrm>
          <a:off x="0" y="0"/>
          <a:ext cx="0" cy="0"/>
          <a:chOff x="0" y="0"/>
          <a:chExt cx="0" cy="0"/>
        </a:xfrm>
      </p:grpSpPr>
      <p:sp>
        <p:nvSpPr>
          <p:cNvPr id="83" name="Obrázek"/>
          <p:cNvSpPr/>
          <p:nvPr>
            <p:ph type="pic" sz="quarter" idx="13"/>
          </p:nvPr>
        </p:nvSpPr>
        <p:spPr>
          <a:xfrm>
            <a:off x="8267700" y="4292600"/>
            <a:ext cx="3378200" cy="4610100"/>
          </a:xfrm>
          <a:prstGeom prst="rect">
            <a:avLst/>
          </a:prstGeom>
          <a:ln w="9525">
            <a:round/>
          </a:ln>
        </p:spPr>
        <p:txBody>
          <a:bodyPr lIns="91439" tIns="45719" rIns="91439" bIns="45719" anchor="t">
            <a:noAutofit/>
          </a:bodyPr>
          <a:lstStyle/>
          <a:p>
            <a:pPr/>
          </a:p>
        </p:txBody>
      </p:sp>
      <p:sp>
        <p:nvSpPr>
          <p:cNvPr id="84" name="Obrázek"/>
          <p:cNvSpPr/>
          <p:nvPr>
            <p:ph type="pic" sz="quarter" idx="14"/>
          </p:nvPr>
        </p:nvSpPr>
        <p:spPr>
          <a:xfrm>
            <a:off x="8270063" y="835385"/>
            <a:ext cx="3378201" cy="2540001"/>
          </a:xfrm>
          <a:prstGeom prst="rect">
            <a:avLst/>
          </a:prstGeom>
          <a:ln w="9525">
            <a:round/>
          </a:ln>
        </p:spPr>
        <p:txBody>
          <a:bodyPr lIns="91439" tIns="45719" rIns="91439" bIns="45719" anchor="t">
            <a:noAutofit/>
          </a:bodyPr>
          <a:lstStyle/>
          <a:p>
            <a:pPr/>
          </a:p>
        </p:txBody>
      </p:sp>
      <p:sp>
        <p:nvSpPr>
          <p:cNvPr id="85" name="Obrázek"/>
          <p:cNvSpPr/>
          <p:nvPr>
            <p:ph type="pic" sz="half" idx="15"/>
          </p:nvPr>
        </p:nvSpPr>
        <p:spPr>
          <a:xfrm>
            <a:off x="1346200" y="838200"/>
            <a:ext cx="5943600" cy="8064500"/>
          </a:xfrm>
          <a:prstGeom prst="rect">
            <a:avLst/>
          </a:prstGeom>
          <a:ln w="9525">
            <a:round/>
          </a:ln>
        </p:spPr>
        <p:txBody>
          <a:bodyPr lIns="91439" tIns="45719" rIns="91439" bIns="45719" anchor="t">
            <a:noAutofit/>
          </a:bodyPr>
          <a:lstStyle/>
          <a:p>
            <a:pPr/>
          </a:p>
        </p:txBody>
      </p:sp>
      <p:sp>
        <p:nvSpPr>
          <p:cNvPr id="86"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 úrovně 1…"/>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úrovně 1</a:t>
            </a:r>
          </a:p>
          <a:p>
            <a:pPr lvl="1"/>
            <a:r>
              <a:t>Text úrovně 2</a:t>
            </a:r>
          </a:p>
          <a:p>
            <a:pPr lvl="2"/>
            <a:r>
              <a:t>Text úrovně 3</a:t>
            </a:r>
          </a:p>
          <a:p>
            <a:pPr lvl="3"/>
            <a:r>
              <a:t>Text úrovně 4</a:t>
            </a:r>
          </a:p>
          <a:p>
            <a:pPr lvl="4"/>
            <a:r>
              <a:t>Text úrovně 5</a:t>
            </a:r>
          </a:p>
        </p:txBody>
      </p:sp>
      <p:sp>
        <p:nvSpPr>
          <p:cNvPr id="3" name="Text názvu"/>
          <p:cNvSpPr txBox="1"/>
          <p:nvPr>
            <p:ph type="title"/>
          </p:nvPr>
        </p:nvSpPr>
        <p:spPr>
          <a:xfrm>
            <a:off x="787400" y="520700"/>
            <a:ext cx="114300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 názvu</a:t>
            </a:r>
          </a:p>
        </p:txBody>
      </p:sp>
      <p:sp>
        <p:nvSpPr>
          <p:cNvPr id="4" name="Číslo snímku"/>
          <p:cNvSpPr txBox="1"/>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buClrTx/>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1pPr>
      <a:lvl2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2pPr>
      <a:lvl3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3pPr>
      <a:lvl4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4pPr>
      <a:lvl5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5pPr>
      <a:lvl6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6pPr>
      <a:lvl7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7pPr>
      <a:lvl8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8pPr>
      <a:lvl9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1pPr>
      <a:lvl2pPr marL="0" marR="0" indent="2286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2pPr>
      <a:lvl3pPr marL="0" marR="0" indent="4572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3pPr>
      <a:lvl4pPr marL="0" marR="0" indent="6858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4pPr>
      <a:lvl5pPr marL="0" marR="0" indent="9144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5pPr>
      <a:lvl6pPr marL="0" marR="0" indent="11430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6pPr>
      <a:lvl7pPr marL="0" marR="0" indent="13716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7pPr>
      <a:lvl8pPr marL="0" marR="0" indent="16002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8pPr>
      <a:lvl9pPr marL="0" marR="0" indent="1828800" algn="ctr" defTabSz="58420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umenimilovat.cz/laska-v-praxi-viii-laska-tolerantni/" TargetMode="External"/><Relationship Id="rId3" Type="http://schemas.openxmlformats.org/officeDocument/2006/relationships/hyperlink" Target="https://www.umenimilovat.cz/reakce-na-emocni-zraneni/" TargetMode="External"/><Relationship Id="rId4" Type="http://schemas.openxmlformats.org/officeDocument/2006/relationships/hyperlink" Target="https://www.umenimilovat.cz/laska-a-negativni-emoce/" TargetMode="External"/><Relationship Id="rId5" Type="http://schemas.openxmlformats.org/officeDocument/2006/relationships/hyperlink" Target="https://www.umenimilovat.cz/intimita/"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Obrázek" descr="Obrázek"/>
          <p:cNvPicPr>
            <a:picLocks noChangeAspect="0"/>
          </p:cNvPicPr>
          <p:nvPr>
            <p:ph type="pic" idx="13"/>
          </p:nvPr>
        </p:nvPicPr>
        <p:blipFill>
          <a:blip r:embed="rId2">
            <a:extLst/>
          </a:blip>
          <a:stretch>
            <a:fillRect/>
          </a:stretch>
        </p:blipFill>
        <p:spPr>
          <a:xfrm>
            <a:off x="7099300" y="1943100"/>
            <a:ext cx="4470400" cy="5867400"/>
          </a:xfrm>
          <a:prstGeom prst="rect">
            <a:avLst/>
          </a:prstGeom>
        </p:spPr>
      </p:pic>
      <p:sp>
        <p:nvSpPr>
          <p:cNvPr id="120" name="Manželství aneb jak se (ne)rozvádět"/>
          <p:cNvSpPr txBox="1"/>
          <p:nvPr>
            <p:ph type="title"/>
          </p:nvPr>
        </p:nvSpPr>
        <p:spPr>
          <a:prstGeom prst="rect">
            <a:avLst/>
          </a:prstGeom>
        </p:spPr>
        <p:txBody>
          <a:bodyPr/>
          <a:lstStyle/>
          <a:p>
            <a:pPr/>
            <a:r>
              <a:t>Manželství aneb jak se (ne)rozvádět</a:t>
            </a:r>
          </a:p>
        </p:txBody>
      </p:sp>
      <p:sp>
        <p:nvSpPr>
          <p:cNvPr id="121" name="Lucie Grůzová"/>
          <p:cNvSpPr txBox="1"/>
          <p:nvPr>
            <p:ph type="body" sz="quarter" idx="1"/>
          </p:nvPr>
        </p:nvSpPr>
        <p:spPr>
          <a:prstGeom prst="rect">
            <a:avLst/>
          </a:prstGeom>
        </p:spPr>
        <p:txBody>
          <a:bodyPr/>
          <a:lstStyle/>
          <a:p>
            <a:pPr/>
            <a:r>
              <a:t>Lucie Grůzová</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hoďte spolu na rande…"/>
          <p:cNvSpPr txBox="1"/>
          <p:nvPr>
            <p:ph type="body" idx="1"/>
          </p:nvPr>
        </p:nvSpPr>
        <p:spPr>
          <a:prstGeom prst="rect">
            <a:avLst/>
          </a:prstGeom>
        </p:spPr>
        <p:txBody>
          <a:bodyPr/>
          <a:lstStyle/>
          <a:p>
            <a:pPr marL="457200" indent="-317500" defTabSz="457200">
              <a:spcBef>
                <a:spcPts val="0"/>
              </a:spcBef>
              <a:buClr>
                <a:srgbClr val="222222"/>
              </a:buClr>
              <a:buSzPct val="97500"/>
              <a:buFont typeface="Helvetica"/>
              <a:buAutoNum type="arabicPeriod" startAt="1"/>
              <a:defRPr b="1" sz="1400">
                <a:solidFill>
                  <a:srgbClr val="222222"/>
                </a:solidFill>
                <a:latin typeface="Helvetica"/>
                <a:ea typeface="Helvetica"/>
                <a:cs typeface="Helvetica"/>
                <a:sym typeface="Helvetica"/>
              </a:defRPr>
            </a:pPr>
            <a:r>
              <a:t>Choďte spolu na rande</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rPr b="1"/>
              <a:t>Svatbou romantika nekončí</a:t>
            </a:r>
            <a:r>
              <a:t>. </a:t>
            </a:r>
            <a:r>
              <a:rPr b="1"/>
              <a:t>Vytvářejte si pravidelné romantické oázy.</a:t>
            </a:r>
            <a:r>
              <a:t> Je láska všední a do jisté míry stereotypní, ale …</a:t>
            </a:r>
          </a:p>
          <a:p>
            <a:pPr marL="457200" indent="-317500" defTabSz="457200">
              <a:spcBef>
                <a:spcPts val="0"/>
              </a:spcBef>
              <a:buClr>
                <a:srgbClr val="222222"/>
              </a:buClr>
              <a:buSzPct val="97500"/>
              <a:buFont typeface="Helvetica"/>
              <a:buAutoNum type="arabicPeriod" startAt="2"/>
              <a:defRPr b="1" sz="1400">
                <a:solidFill>
                  <a:srgbClr val="222222"/>
                </a:solidFill>
                <a:latin typeface="Helvetica"/>
                <a:ea typeface="Helvetica"/>
                <a:cs typeface="Helvetica"/>
                <a:sym typeface="Helvetica"/>
              </a:defRPr>
            </a:pPr>
            <a:r>
              <a:t>Vybírejte si své bitvy</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rPr b="1"/>
              <a:t>Popřemýšlejte, o čem skutečně stojí za to se hádat a o čem ne.</a:t>
            </a:r>
            <a:r>
              <a:t> </a:t>
            </a:r>
            <a:r>
              <a:rPr b="1">
                <a:solidFill>
                  <a:srgbClr val="EB1C24"/>
                </a:solidFill>
                <a:hlinkClick r:id="rId2" invalidUrl="" action="" tgtFrame="" tooltip="" history="1" highlightClick="0" endSnd="0"/>
              </a:rPr>
              <a:t>Buďte tolerantní</a:t>
            </a:r>
            <a:r>
              <a:rPr b="1"/>
              <a:t>.</a:t>
            </a:r>
          </a:p>
          <a:p>
            <a:pPr marL="457200" indent="-317500" defTabSz="457200">
              <a:spcBef>
                <a:spcPts val="0"/>
              </a:spcBef>
              <a:buClr>
                <a:srgbClr val="222222"/>
              </a:buClr>
              <a:buSzPct val="97500"/>
              <a:buFont typeface="Helvetica"/>
              <a:buAutoNum type="arabicPeriod" startAt="3"/>
              <a:defRPr b="1" sz="1400">
                <a:solidFill>
                  <a:srgbClr val="222222"/>
                </a:solidFill>
                <a:latin typeface="Helvetica"/>
                <a:ea typeface="Helvetica"/>
                <a:cs typeface="Helvetica"/>
                <a:sym typeface="Helvetica"/>
              </a:defRPr>
            </a:pPr>
            <a:r>
              <a:t>Dlouhodobým mlčením se problémy nevyřeší</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t>Zatímco o prkotinách nemá smysl se dokola hádat a prudit, pokud vás něco skutečně trápí, komunikujte a nedejte pokoj, dokud se k tomu druhý nějak konstruktivně nevyjádří a nedojdete ke kompromisnímu řešení. </a:t>
            </a:r>
            <a:r>
              <a:rPr b="1">
                <a:solidFill>
                  <a:srgbClr val="EB1C24"/>
                </a:solidFill>
                <a:hlinkClick r:id="rId3" invalidUrl="" action="" tgtFrame="" tooltip="" history="1" highlightClick="0" endSnd="0"/>
              </a:rPr>
              <a:t>Chraňte sami sebe – svou vlastní sebelásku a důstojnost – a otevřeně sdělte a vysvětlete, co vás trápí.</a:t>
            </a:r>
          </a:p>
          <a:p>
            <a:pPr marL="457200" indent="-317500" defTabSz="457200">
              <a:spcBef>
                <a:spcPts val="0"/>
              </a:spcBef>
              <a:buClr>
                <a:srgbClr val="222222"/>
              </a:buClr>
              <a:buSzPct val="97500"/>
              <a:buFont typeface="Helvetica"/>
              <a:buAutoNum type="arabicPeriod" startAt="4"/>
              <a:defRPr b="1" sz="1400">
                <a:solidFill>
                  <a:srgbClr val="222222"/>
                </a:solidFill>
                <a:latin typeface="Helvetica"/>
                <a:ea typeface="Helvetica"/>
                <a:cs typeface="Helvetica"/>
                <a:sym typeface="Helvetica"/>
              </a:defRPr>
            </a:pPr>
            <a:r>
              <a:t>Občas si prohoďte domácí povinnosti</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t>Existuje rozumná dělba práce, jejíž koncept vychází z předpokladu, že když něco umím lépe než druhý, udělám to daleko efektivněji. Dělba práce je skvělá věc, ALE… povinnosti, které dlouhodobě, bez možnosti oddechu na něčích bedrech leží jako mrcha, mohou být zdrojem frustrujících tíživých pocitů..</a:t>
            </a:r>
          </a:p>
          <a:p>
            <a:pPr marL="457200" indent="-317500" defTabSz="457200">
              <a:spcBef>
                <a:spcPts val="0"/>
              </a:spcBef>
              <a:buClr>
                <a:srgbClr val="222222"/>
              </a:buClr>
              <a:buSzPct val="97500"/>
              <a:buFont typeface="Helvetica"/>
              <a:buAutoNum type="arabicPeriod" startAt="5"/>
              <a:defRPr b="1" sz="1400">
                <a:solidFill>
                  <a:srgbClr val="222222"/>
                </a:solidFill>
                <a:latin typeface="Helvetica"/>
                <a:ea typeface="Helvetica"/>
                <a:cs typeface="Helvetica"/>
                <a:sym typeface="Helvetica"/>
              </a:defRPr>
            </a:pPr>
            <a:r>
              <a:t>Poproste a poděkujte</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t>K tomu snad není co dodat, i manželé jsou lidi a nic není samozřejmost….</a:t>
            </a:r>
          </a:p>
          <a:p>
            <a:pPr marL="457200" indent="-317500" defTabSz="457200">
              <a:spcBef>
                <a:spcPts val="0"/>
              </a:spcBef>
              <a:buClr>
                <a:srgbClr val="222222"/>
              </a:buClr>
              <a:buSzPct val="97500"/>
              <a:buFont typeface="Helvetica"/>
              <a:buAutoNum type="arabicPeriod" startAt="6"/>
              <a:defRPr b="1" sz="1400">
                <a:solidFill>
                  <a:srgbClr val="222222"/>
                </a:solidFill>
                <a:latin typeface="Helvetica"/>
                <a:ea typeface="Helvetica"/>
                <a:cs typeface="Helvetica"/>
                <a:sym typeface="Helvetica"/>
              </a:defRPr>
            </a:pPr>
            <a:r>
              <a:t>Někdy se nebudete mít rádi</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t>I manželé jsou lidi, lidi chybují a lidi také mají celou širokou škálu vlastností, pocitů a prožitků. Můžete druhého nechtěně zranit, naštvat, můžete mít v životě divné období, budete mít dny na houby, kdy budete k nesnesení. Nikdo na světě není dokonalý, ani váš muž nebo vaše žena, ani vy. </a:t>
            </a:r>
            <a:r>
              <a:rPr b="1">
                <a:solidFill>
                  <a:srgbClr val="EB1C24"/>
                </a:solidFill>
                <a:hlinkClick r:id="rId4" invalidUrl="" action="" tgtFrame="" tooltip="" history="1" highlightClick="0" endSnd="0"/>
              </a:rPr>
              <a:t>I když se milujete, nastanou chvíle, kdy si polezete na nervy, budete se nesnášet, na něco v chování druhého budete alergičtí apod.</a:t>
            </a:r>
            <a:r>
              <a:rPr b="1"/>
              <a:t> Normální je světlo i stín.</a:t>
            </a:r>
          </a:p>
          <a:p>
            <a:pPr marL="457200" indent="-317500" defTabSz="457200">
              <a:spcBef>
                <a:spcPts val="0"/>
              </a:spcBef>
              <a:buClr>
                <a:srgbClr val="222222"/>
              </a:buClr>
              <a:buSzPct val="97500"/>
              <a:buFont typeface="Helvetica"/>
              <a:buAutoNum type="arabicPeriod" startAt="7"/>
              <a:defRPr b="1" sz="1400">
                <a:solidFill>
                  <a:srgbClr val="222222"/>
                </a:solidFill>
                <a:latin typeface="Helvetica"/>
                <a:ea typeface="Helvetica"/>
                <a:cs typeface="Helvetica"/>
                <a:sym typeface="Helvetica"/>
              </a:defRPr>
            </a:pPr>
            <a:r>
              <a:t>Snažte se být pro sebe stále atraktivní</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t>Jako v písni od Noname: “Ty změň parfém a já vodu po holení.”</a:t>
            </a:r>
          </a:p>
          <a:p>
            <a:pPr marL="0" indent="0" defTabSz="457200">
              <a:spcBef>
                <a:spcPts val="0"/>
              </a:spcBef>
              <a:buClrTx/>
              <a:buSzTx/>
              <a:buNone/>
              <a:defRPr sz="1400">
                <a:solidFill>
                  <a:srgbClr val="222222"/>
                </a:solidFill>
                <a:latin typeface="Helvetica"/>
                <a:ea typeface="Helvetica"/>
                <a:cs typeface="Helvetica"/>
                <a:sym typeface="Helvetica"/>
              </a:defRPr>
            </a:pPr>
            <a:r>
              <a:rPr b="1"/>
              <a:t>Hezky se oblékejte, pečujte o své tělo i ducha – i sebevzdělávání a zájem o nové věci je sexy.</a:t>
            </a:r>
          </a:p>
          <a:p>
            <a:pPr marL="457200" indent="-317500" defTabSz="457200">
              <a:spcBef>
                <a:spcPts val="0"/>
              </a:spcBef>
              <a:buClr>
                <a:srgbClr val="222222"/>
              </a:buClr>
              <a:buSzPct val="97500"/>
              <a:buFont typeface="Helvetica"/>
              <a:buAutoNum type="arabicPeriod" startAt="8"/>
              <a:defRPr b="1" sz="1400">
                <a:solidFill>
                  <a:srgbClr val="222222"/>
                </a:solidFill>
                <a:latin typeface="Helvetica"/>
                <a:ea typeface="Helvetica"/>
                <a:cs typeface="Helvetica"/>
                <a:sym typeface="Helvetica"/>
              </a:defRPr>
            </a:pPr>
            <a:r>
              <a:t>Posilujte a prohlubujte intimitu</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rPr b="1">
                <a:solidFill>
                  <a:srgbClr val="EB1C24"/>
                </a:solidFill>
                <a:hlinkClick r:id="rId5" invalidUrl="" action="" tgtFrame="" tooltip="" history="1" highlightClick="0" endSnd="0"/>
              </a:rPr>
              <a:t>Intimita</a:t>
            </a:r>
            <a:r>
              <a:rPr b="1"/>
              <a:t> je základní lidská potřeba a musí se ve vztahu cíleně posilovat a dotvářet</a:t>
            </a:r>
            <a:r>
              <a:t>. Existují rozdíly, jak potřebu intimity vnímají ženy a muži. Je dobré o preferencích v rámci projevování intimity navzájem vědět, aby se společný repertoár údržby vyladil ku spokojenosti obou. Když se intimita vytrácí, nezřídka se vkrádají tendence jít hledat o dům dál.</a:t>
            </a:r>
          </a:p>
          <a:p>
            <a:pPr marL="457200" indent="-317500" defTabSz="457200">
              <a:spcBef>
                <a:spcPts val="0"/>
              </a:spcBef>
              <a:buClr>
                <a:srgbClr val="222222"/>
              </a:buClr>
              <a:buSzPct val="97500"/>
              <a:buFont typeface="Helvetica"/>
              <a:buAutoNum type="arabicPeriod" startAt="9"/>
              <a:defRPr b="1" sz="1400">
                <a:solidFill>
                  <a:srgbClr val="222222"/>
                </a:solidFill>
                <a:latin typeface="Helvetica"/>
                <a:ea typeface="Helvetica"/>
                <a:cs typeface="Helvetica"/>
                <a:sym typeface="Helvetica"/>
              </a:defRPr>
            </a:pPr>
            <a:r>
              <a:t>Dejte si vzájemně prostor pro své individuální oblíbené aktivity</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t>Manželství není klec, manželství je svobodná věc. Nechte druhého volně dýchat, dejte mu šanci, aby se věnoval svým koníčkům, udržoval svá přátelství, dělal si někdy jen to, co chce. Buďte spolu a milujte se, ale ujistěte se, že oba můžete volně dýchat.</a:t>
            </a:r>
          </a:p>
          <a:p>
            <a:pPr marL="457200" indent="-317500" defTabSz="457200">
              <a:spcBef>
                <a:spcPts val="0"/>
              </a:spcBef>
              <a:buClr>
                <a:srgbClr val="222222"/>
              </a:buClr>
              <a:buSzPct val="97500"/>
              <a:buFont typeface="Helvetica"/>
              <a:buAutoNum type="arabicPeriod" startAt="10"/>
              <a:defRPr b="1" sz="1400">
                <a:solidFill>
                  <a:srgbClr val="222222"/>
                </a:solidFill>
                <a:latin typeface="Helvetica"/>
                <a:ea typeface="Helvetica"/>
                <a:cs typeface="Helvetica"/>
                <a:sym typeface="Helvetica"/>
              </a:defRPr>
            </a:pPr>
            <a:r>
              <a:t>Nikdy nezapomeňte, proč jste se vdala za svého muže / proč jste se oženil se svou ženou</a:t>
            </a:r>
            <a:endParaRPr b="0"/>
          </a:p>
          <a:p>
            <a:pPr marL="0" indent="0" defTabSz="457200">
              <a:spcBef>
                <a:spcPts val="0"/>
              </a:spcBef>
              <a:buClrTx/>
              <a:buSzTx/>
              <a:buNone/>
              <a:defRPr sz="1400">
                <a:solidFill>
                  <a:srgbClr val="222222"/>
                </a:solidFill>
                <a:latin typeface="Helvetica"/>
                <a:ea typeface="Helvetica"/>
                <a:cs typeface="Helvetica"/>
                <a:sym typeface="Helvetica"/>
              </a:defRPr>
            </a:pPr>
            <a:r>
              <a:t>Čas od času si uvědomte, čím vás váš muž zaujal / vaše žena zaujala, co vás na nich bavilo, co přitahovalo, v čem vás motivovali k růstu, v čem vás dokázali podpořit, poradit, čím obohatili váš život a co jste na nich milovali a milujete.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ŠPAŇHELOVÁ, Ilona. (2010) Dítě a rozvod rodičů. Praha: Grada, Pro rodiče.…"/>
          <p:cNvSpPr txBox="1"/>
          <p:nvPr>
            <p:ph type="body" idx="1"/>
          </p:nvPr>
        </p:nvSpPr>
        <p:spPr>
          <a:prstGeom prst="rect">
            <a:avLst/>
          </a:prstGeom>
        </p:spPr>
        <p:txBody>
          <a:bodyPr/>
          <a:lstStyle/>
          <a:p>
            <a:pPr marL="0" indent="0" defTabSz="457200">
              <a:spcBef>
                <a:spcPts val="0"/>
              </a:spcBef>
              <a:buClrTx/>
              <a:buSzTx/>
              <a:buNone/>
              <a:defRPr sz="39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ŠPAŇHELOVÁ, Ilona. (2010) Dítě a rozvod rodičů. Praha: Grada, Pro rodiče.</a:t>
            </a:r>
            <a:endParaRPr>
              <a:uFill>
                <a:solidFill>
                  <a:srgbClr val="000000"/>
                </a:solidFill>
              </a:uFill>
              <a:latin typeface="Calibri"/>
              <a:ea typeface="Calibri"/>
              <a:cs typeface="Calibri"/>
              <a:sym typeface="Calibri"/>
            </a:endParaRPr>
          </a:p>
          <a:p>
            <a:pPr marL="0" indent="0" defTabSz="457200">
              <a:spcBef>
                <a:spcPts val="0"/>
              </a:spcBef>
              <a:buClrTx/>
              <a:buSzTx/>
              <a:buNone/>
              <a:defRPr sz="39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PLAŇAVA, Ivo. (1994) Jak se (ne)rozvádět. Praha: Grada, 1994.</a:t>
            </a:r>
            <a:endParaRPr>
              <a:uFill>
                <a:solidFill>
                  <a:srgbClr val="000000"/>
                </a:solidFill>
              </a:uFill>
              <a:latin typeface="Calibri"/>
              <a:ea typeface="Calibri"/>
              <a:cs typeface="Calibri"/>
              <a:sym typeface="Calibri"/>
            </a:endParaRPr>
          </a:p>
          <a:p>
            <a:pPr marL="0" indent="0" defTabSz="457200">
              <a:spcBef>
                <a:spcPts val="0"/>
              </a:spcBef>
              <a:buClrTx/>
              <a:buSzTx/>
              <a:buNone/>
              <a:defRPr sz="39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MATOUŠEK, Oldřich. (2015) Děti a rodiče v rozvodu: manuál pro zúčastněné profesionály a rodiny. Praha: Portál.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Rozvod"/>
          <p:cNvSpPr txBox="1"/>
          <p:nvPr>
            <p:ph type="title"/>
          </p:nvPr>
        </p:nvSpPr>
        <p:spPr>
          <a:prstGeom prst="rect">
            <a:avLst/>
          </a:prstGeom>
        </p:spPr>
        <p:txBody>
          <a:bodyPr/>
          <a:lstStyle/>
          <a:p>
            <a:pPr/>
            <a:r>
              <a:t>Rozvod </a:t>
            </a:r>
          </a:p>
        </p:txBody>
      </p:sp>
      <p:sp>
        <p:nvSpPr>
          <p:cNvPr id="124" name="rozvod chápeme jako krizovou situaci…"/>
          <p:cNvSpPr txBox="1"/>
          <p:nvPr>
            <p:ph type="body" idx="1"/>
          </p:nvPr>
        </p:nvSpPr>
        <p:spPr>
          <a:prstGeom prst="rect">
            <a:avLst/>
          </a:prstGeom>
        </p:spPr>
        <p:txBody>
          <a:bodyPr/>
          <a:lstStyle/>
          <a:p>
            <a:pPr>
              <a:defRPr>
                <a:solidFill>
                  <a:srgbClr val="000000"/>
                </a:solidFill>
                <a:latin typeface="Trebuchet MS"/>
                <a:ea typeface="Trebuchet MS"/>
                <a:cs typeface="Trebuchet MS"/>
                <a:sym typeface="Trebuchet MS"/>
              </a:defRPr>
            </a:pPr>
            <a:r>
              <a:t>rozvod chápeme jako krizovou situaci</a:t>
            </a:r>
          </a:p>
          <a:p>
            <a:pPr>
              <a:defRPr sz="3600">
                <a:solidFill>
                  <a:srgbClr val="000000"/>
                </a:solidFill>
                <a:latin typeface="Trebuchet MS"/>
                <a:ea typeface="Trebuchet MS"/>
                <a:cs typeface="Trebuchet MS"/>
                <a:sym typeface="Trebuchet MS"/>
              </a:defRPr>
            </a:pPr>
            <a:r>
              <a:rPr>
                <a:uFill>
                  <a:solidFill>
                    <a:srgbClr val="000000"/>
                  </a:solidFill>
                </a:uFill>
                <a:latin typeface="Calibri"/>
                <a:ea typeface="Calibri"/>
                <a:cs typeface="Calibri"/>
                <a:sym typeface="Calibri"/>
              </a:rPr>
              <a:t>Emoční vyrovnanost rodiče po rozvodu značně usnadní dítěti smířit se s rozvodem (může trvat až 2 roky).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ozhodující faktory"/>
          <p:cNvSpPr txBox="1"/>
          <p:nvPr>
            <p:ph type="title"/>
          </p:nvPr>
        </p:nvSpPr>
        <p:spPr>
          <a:prstGeom prst="rect">
            <a:avLst/>
          </a:prstGeom>
        </p:spPr>
        <p:txBody>
          <a:bodyPr/>
          <a:lstStyle/>
          <a:p>
            <a:pPr/>
            <a:r>
              <a:t>Rozhodující faktory</a:t>
            </a:r>
          </a:p>
        </p:txBody>
      </p:sp>
      <p:sp>
        <p:nvSpPr>
          <p:cNvPr id="127" name="Matějčka a Dytrycha (1999) rozhodují tři kategorie faktorů:…"/>
          <p:cNvSpPr txBox="1"/>
          <p:nvPr>
            <p:ph type="body" idx="1"/>
          </p:nvPr>
        </p:nvSpPr>
        <p:spPr>
          <a:xfrm>
            <a:off x="698500" y="2794000"/>
            <a:ext cx="11430000" cy="5715000"/>
          </a:xfrm>
          <a:prstGeom prst="rect">
            <a:avLst/>
          </a:prstGeom>
        </p:spPr>
        <p:txBody>
          <a:bodyPr/>
          <a:lstStyle/>
          <a:p>
            <a:pPr marL="0" indent="0" defTabSz="457200">
              <a:spcBef>
                <a:spcPts val="0"/>
              </a:spcBef>
              <a:buClrTx/>
              <a:buSzTx/>
              <a:buNone/>
              <a:defRPr sz="1100">
                <a:solidFill>
                  <a:srgbClr val="000000"/>
                </a:solidFill>
                <a:latin typeface="Trebuchet MS"/>
                <a:ea typeface="Trebuchet MS"/>
                <a:cs typeface="Trebuchet MS"/>
                <a:sym typeface="Trebuchet MS"/>
              </a:defRPr>
            </a:pPr>
            <a:r>
              <a:rPr>
                <a:uFill>
                  <a:solidFill>
                    <a:srgbClr val="000000"/>
                  </a:solidFill>
                </a:uFill>
              </a:rPr>
              <a:t> </a:t>
            </a:r>
            <a:r>
              <a:rPr sz="3000">
                <a:uFill>
                  <a:solidFill>
                    <a:srgbClr val="000000"/>
                  </a:solidFill>
                </a:uFill>
              </a:rPr>
              <a:t>Matějčka a Dytrycha (1999) rozhodují tři kategorie faktorů:  </a:t>
            </a:r>
            <a:endParaRPr sz="3000">
              <a:uFill>
                <a:solidFill>
                  <a:srgbClr val="000000"/>
                </a:solidFill>
              </a:uFill>
            </a:endParaRPr>
          </a:p>
          <a:p>
            <a:pPr marL="0" indent="0" defTabSz="457200">
              <a:spcBef>
                <a:spcPts val="0"/>
              </a:spcBef>
              <a:buClrTx/>
              <a:buSzTx/>
              <a:buNone/>
              <a:defRPr sz="3000">
                <a:solidFill>
                  <a:srgbClr val="000000"/>
                </a:solidFill>
                <a:latin typeface="Trebuchet MS"/>
                <a:ea typeface="Trebuchet MS"/>
                <a:cs typeface="Trebuchet MS"/>
                <a:sym typeface="Trebuchet MS"/>
              </a:defRPr>
            </a:pPr>
            <a:r>
              <a:rPr b="1">
                <a:uFill>
                  <a:solidFill>
                    <a:srgbClr val="000000"/>
                  </a:solidFill>
                </a:uFill>
              </a:rPr>
              <a:t>Intrafamiliární faktory:</a:t>
            </a:r>
            <a:r>
              <a:rPr>
                <a:uFill>
                  <a:solidFill>
                    <a:srgbClr val="000000"/>
                  </a:solidFill>
                </a:uFill>
              </a:rPr>
              <a:t> trvání manželství, kolik dětí bylo v manželství a v jakém věku dětí k rozvodu došlo, jaké byly vztahy a konflikty mezi manžely, kdo z partnerů dal počáteční impulz k rozvodu a jak byl rozvod přijat. </a:t>
            </a:r>
            <a:endParaRPr>
              <a:uFill>
                <a:solidFill>
                  <a:srgbClr val="000000"/>
                </a:solidFill>
              </a:uFill>
            </a:endParaRPr>
          </a:p>
          <a:p>
            <a:pPr marL="0" indent="0" defTabSz="457200">
              <a:spcBef>
                <a:spcPts val="0"/>
              </a:spcBef>
              <a:buClrTx/>
              <a:buSzTx/>
              <a:buNone/>
              <a:defRPr sz="3000">
                <a:solidFill>
                  <a:srgbClr val="000000"/>
                </a:solidFill>
                <a:latin typeface="Trebuchet MS"/>
                <a:ea typeface="Trebuchet MS"/>
                <a:cs typeface="Trebuchet MS"/>
                <a:sym typeface="Trebuchet MS"/>
              </a:defRPr>
            </a:pPr>
            <a:r>
              <a:rPr b="1">
                <a:uFill>
                  <a:solidFill>
                    <a:srgbClr val="000000"/>
                  </a:solidFill>
                </a:uFill>
              </a:rPr>
              <a:t>Extrafamiliární faktory:</a:t>
            </a:r>
            <a:r>
              <a:rPr>
                <a:uFill>
                  <a:solidFill>
                    <a:srgbClr val="000000"/>
                  </a:solidFill>
                </a:uFill>
              </a:rPr>
              <a:t> jak se k rozvodů staví příbuzní, přátelé rodiny, mimomanželský partner, jaký názor má společnost, ve které se rodina nachází, na rozvod. </a:t>
            </a:r>
            <a:endParaRPr>
              <a:uFill>
                <a:solidFill>
                  <a:srgbClr val="000000"/>
                </a:solidFill>
              </a:uFill>
            </a:endParaRPr>
          </a:p>
          <a:p>
            <a:pPr marL="0" indent="0" defTabSz="457200">
              <a:spcBef>
                <a:spcPts val="0"/>
              </a:spcBef>
              <a:buClrTx/>
              <a:buSzTx/>
              <a:buNone/>
              <a:defRPr sz="3000">
                <a:solidFill>
                  <a:srgbClr val="000000"/>
                </a:solidFill>
                <a:latin typeface="Trebuchet MS"/>
                <a:ea typeface="Trebuchet MS"/>
                <a:cs typeface="Trebuchet MS"/>
                <a:sym typeface="Trebuchet MS"/>
              </a:defRPr>
            </a:pPr>
            <a:r>
              <a:rPr b="1">
                <a:uFill>
                  <a:solidFill>
                    <a:srgbClr val="000000"/>
                  </a:solidFill>
                </a:uFill>
              </a:rPr>
              <a:t>Individuální faktory: </a:t>
            </a:r>
            <a:r>
              <a:rPr>
                <a:uFill>
                  <a:solidFill>
                    <a:srgbClr val="000000"/>
                  </a:solidFill>
                </a:uFill>
              </a:rPr>
              <a:t>Zde záleží hlavně na osobnostech manželů, na jejich toleranci a adaptabilitě, atraktivitě, zdravotním a duševní stavu a jejich názorech a postojích (etické a náboženské).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tupně zvládání rozvodu"/>
          <p:cNvSpPr txBox="1"/>
          <p:nvPr>
            <p:ph type="title"/>
          </p:nvPr>
        </p:nvSpPr>
        <p:spPr>
          <a:prstGeom prst="rect">
            <a:avLst/>
          </a:prstGeom>
        </p:spPr>
        <p:txBody>
          <a:bodyPr/>
          <a:lstStyle/>
          <a:p>
            <a:pPr/>
            <a:r>
              <a:t>Stupně zvládání rozvodu</a:t>
            </a:r>
          </a:p>
        </p:txBody>
      </p:sp>
      <p:sp>
        <p:nvSpPr>
          <p:cNvPr id="130" name="Matějček a Dytrych (1999) podle míry zvládnutí:…"/>
          <p:cNvSpPr txBox="1"/>
          <p:nvPr>
            <p:ph type="body" idx="1"/>
          </p:nvPr>
        </p:nvSpPr>
        <p:spPr>
          <a:prstGeom prst="rect">
            <a:avLst/>
          </a:prstGeom>
        </p:spPr>
        <p:txBody>
          <a:bodyPr/>
          <a:lstStyle/>
          <a:p>
            <a:pPr marL="0" indent="0" defTabSz="457200">
              <a:spcBef>
                <a:spcPts val="0"/>
              </a:spcBef>
              <a:buClrTx/>
              <a:buSzTx/>
              <a:buNone/>
              <a:defRPr sz="26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Matějček a Dytrych (1999) podle míry zvládnutí:</a:t>
            </a:r>
            <a:endParaRPr>
              <a:uFill>
                <a:solidFill>
                  <a:srgbClr val="000000"/>
                </a:solidFill>
              </a:uFill>
              <a:latin typeface="Calibri"/>
              <a:ea typeface="Calibri"/>
              <a:cs typeface="Calibri"/>
              <a:sym typeface="Calibri"/>
            </a:endParaRPr>
          </a:p>
          <a:p>
            <a:pPr marL="0" indent="0" defTabSz="457200">
              <a:spcBef>
                <a:spcPts val="0"/>
              </a:spcBef>
              <a:buClrTx/>
              <a:buSzTx/>
              <a:buNone/>
              <a:defRPr sz="26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Nejhorším stupněm </a:t>
            </a:r>
            <a:r>
              <a:rPr b="1">
                <a:uFill>
                  <a:solidFill>
                    <a:srgbClr val="000000"/>
                  </a:solidFill>
                </a:uFill>
                <a:latin typeface="Calibri"/>
                <a:ea typeface="Calibri"/>
                <a:cs typeface="Calibri"/>
                <a:sym typeface="Calibri"/>
              </a:rPr>
              <a:t>tzv. maladaptace</a:t>
            </a:r>
            <a:r>
              <a:rPr>
                <a:uFill>
                  <a:solidFill>
                    <a:srgbClr val="000000"/>
                  </a:solidFill>
                </a:uFill>
                <a:latin typeface="Calibri"/>
                <a:ea typeface="Calibri"/>
                <a:cs typeface="Calibri"/>
                <a:sym typeface="Calibri"/>
              </a:rPr>
              <a:t>, kdy rozvod zasáhne život jednoho z partnerů natolik, že není schopen začít znovu. Rozvod vnímá jako životní prohru a nedokáže se s ním smířit a svůj život této situaci přizpůsobit.  </a:t>
            </a:r>
            <a:endParaRPr>
              <a:uFill>
                <a:solidFill>
                  <a:srgbClr val="000000"/>
                </a:solidFill>
              </a:uFill>
              <a:latin typeface="Calibri"/>
              <a:ea typeface="Calibri"/>
              <a:cs typeface="Calibri"/>
              <a:sym typeface="Calibri"/>
            </a:endParaRPr>
          </a:p>
          <a:p>
            <a:pPr marL="0" indent="0" defTabSz="457200">
              <a:spcBef>
                <a:spcPts val="0"/>
              </a:spcBef>
              <a:buClrTx/>
              <a:buSzTx/>
              <a:buNone/>
              <a:defRPr sz="26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Dalším stupněm </a:t>
            </a:r>
            <a:r>
              <a:rPr b="1">
                <a:uFill>
                  <a:solidFill>
                    <a:srgbClr val="000000"/>
                  </a:solidFill>
                </a:uFill>
                <a:latin typeface="Calibri"/>
                <a:ea typeface="Calibri"/>
                <a:cs typeface="Calibri"/>
                <a:sym typeface="Calibri"/>
              </a:rPr>
              <a:t>špatná adaptace</a:t>
            </a:r>
            <a:r>
              <a:rPr>
                <a:uFill>
                  <a:solidFill>
                    <a:srgbClr val="000000"/>
                  </a:solidFill>
                </a:uFill>
                <a:latin typeface="Calibri"/>
                <a:ea typeface="Calibri"/>
                <a:cs typeface="Calibri"/>
                <a:sym typeface="Calibri"/>
              </a:rPr>
              <a:t>. Jeden z rozvedených manželů nedokáže přerušit pevnou citovou vazbu k bývalému manželovi, proto není schopen nového pevnějšího vztahu s jiným partnerem. Rozvod považuje za životní omyl, který připisuje sobě nebo bývalému partnerovi.  </a:t>
            </a:r>
            <a:endParaRPr>
              <a:uFill>
                <a:solidFill>
                  <a:srgbClr val="000000"/>
                </a:solidFill>
              </a:uFill>
              <a:latin typeface="Calibri"/>
              <a:ea typeface="Calibri"/>
              <a:cs typeface="Calibri"/>
              <a:sym typeface="Calibri"/>
            </a:endParaRPr>
          </a:p>
          <a:p>
            <a:pPr marL="0" indent="0" defTabSz="457200">
              <a:spcBef>
                <a:spcPts val="0"/>
              </a:spcBef>
              <a:buClrTx/>
              <a:buSzTx/>
              <a:buNone/>
              <a:defRPr sz="2600">
                <a:solidFill>
                  <a:srgbClr val="000000"/>
                </a:solidFill>
                <a:latin typeface="Helvetica Neue"/>
                <a:ea typeface="Helvetica Neue"/>
                <a:cs typeface="Helvetica Neue"/>
                <a:sym typeface="Helvetica Neue"/>
              </a:defRPr>
            </a:pPr>
            <a:r>
              <a:rPr b="1">
                <a:uFill>
                  <a:solidFill>
                    <a:srgbClr val="000000"/>
                  </a:solidFill>
                </a:uFill>
                <a:latin typeface="Calibri"/>
                <a:ea typeface="Calibri"/>
                <a:cs typeface="Calibri"/>
                <a:sym typeface="Calibri"/>
              </a:rPr>
              <a:t>Problematické adaptaci</a:t>
            </a:r>
            <a:r>
              <a:rPr>
                <a:uFill>
                  <a:solidFill>
                    <a:srgbClr val="000000"/>
                  </a:solidFill>
                </a:uFill>
                <a:latin typeface="Calibri"/>
                <a:ea typeface="Calibri"/>
                <a:cs typeface="Calibri"/>
                <a:sym typeface="Calibri"/>
              </a:rPr>
              <a:t> se ještě poměrně výrazně projevují dopady rozvodu na rozvedeného jedince, který již usiluje o vytvoření nového života, ale role bývalého manžela v jeho životě je stále značná.  </a:t>
            </a:r>
            <a:endParaRPr>
              <a:uFill>
                <a:solidFill>
                  <a:srgbClr val="000000"/>
                </a:solidFill>
              </a:uFill>
              <a:latin typeface="Calibri"/>
              <a:ea typeface="Calibri"/>
              <a:cs typeface="Calibri"/>
              <a:sym typeface="Calibri"/>
            </a:endParaRPr>
          </a:p>
          <a:p>
            <a:pPr marL="0" indent="0" defTabSz="457200">
              <a:spcBef>
                <a:spcPts val="0"/>
              </a:spcBef>
              <a:buClrTx/>
              <a:buSzTx/>
              <a:buNone/>
              <a:defRPr sz="2600">
                <a:solidFill>
                  <a:srgbClr val="000000"/>
                </a:solidFill>
                <a:latin typeface="Helvetica Neue"/>
                <a:ea typeface="Helvetica Neue"/>
                <a:cs typeface="Helvetica Neue"/>
                <a:sym typeface="Helvetica Neue"/>
              </a:defRPr>
            </a:pPr>
            <a:r>
              <a:rPr b="1">
                <a:uFill>
                  <a:solidFill>
                    <a:srgbClr val="000000"/>
                  </a:solidFill>
                </a:uFill>
                <a:latin typeface="Calibri"/>
                <a:ea typeface="Calibri"/>
                <a:cs typeface="Calibri"/>
                <a:sym typeface="Calibri"/>
              </a:rPr>
              <a:t>Adaptace -</a:t>
            </a:r>
            <a:r>
              <a:t> </a:t>
            </a:r>
            <a:r>
              <a:rPr>
                <a:uFill>
                  <a:solidFill>
                    <a:srgbClr val="000000"/>
                  </a:solidFill>
                </a:uFill>
                <a:latin typeface="Calibri"/>
                <a:ea typeface="Calibri"/>
                <a:cs typeface="Calibri"/>
                <a:sym typeface="Calibri"/>
              </a:rPr>
              <a:t>smíření s rozvodem velmi dobře, necítí žádnou zahořklost vůči bývalému partnerovi a jsou spokojení se svým novým životem. S bývalým partnerem vychází dobře, a dokonce jsou schopni přátelského vztahu.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Dopady na dítě"/>
          <p:cNvSpPr txBox="1"/>
          <p:nvPr>
            <p:ph type="title"/>
          </p:nvPr>
        </p:nvSpPr>
        <p:spPr>
          <a:prstGeom prst="rect">
            <a:avLst/>
          </a:prstGeom>
        </p:spPr>
        <p:txBody>
          <a:bodyPr/>
          <a:lstStyle/>
          <a:p>
            <a:pPr/>
            <a:r>
              <a:t>Dopady na dítě</a:t>
            </a:r>
          </a:p>
        </p:txBody>
      </p:sp>
      <p:sp>
        <p:nvSpPr>
          <p:cNvPr id="133" name="Rodiče se dítě často snaží zaplétat do vyřizování svých účtů. (Matoušek, 2015).…"/>
          <p:cNvSpPr txBox="1"/>
          <p:nvPr>
            <p:ph type="body" idx="1"/>
          </p:nvPr>
        </p:nvSpPr>
        <p:spPr>
          <a:prstGeom prst="rect">
            <a:avLst/>
          </a:prstGeom>
        </p:spPr>
        <p:txBody>
          <a:bodyPr/>
          <a:lstStyle/>
          <a:p>
            <a:pPr/>
            <a:r>
              <a:rPr>
                <a:solidFill>
                  <a:srgbClr val="000000"/>
                </a:solidFill>
                <a:uFill>
                  <a:solidFill>
                    <a:srgbClr val="000000"/>
                  </a:solidFill>
                </a:uFill>
                <a:latin typeface="Calibri"/>
                <a:ea typeface="Calibri"/>
                <a:cs typeface="Calibri"/>
                <a:sym typeface="Calibri"/>
              </a:rPr>
              <a:t>Rodiče se dítě často snaží zaplétat do vyřizování svých účtů. (Matoušek, 2015).</a:t>
            </a:r>
            <a:endParaRPr>
              <a:solidFill>
                <a:srgbClr val="000000"/>
              </a:solidFill>
              <a:uFill>
                <a:solidFill>
                  <a:srgbClr val="000000"/>
                </a:solidFill>
              </a:uFill>
              <a:latin typeface="Calibri"/>
              <a:ea typeface="Calibri"/>
              <a:cs typeface="Calibri"/>
              <a:sym typeface="Calibri"/>
            </a:endParaRPr>
          </a:p>
          <a:p>
            <a:pPr>
              <a:defRPr>
                <a:solidFill>
                  <a:srgbClr val="010101"/>
                </a:solidFill>
              </a:defRPr>
            </a:pPr>
            <a:r>
              <a:rPr>
                <a:uFill>
                  <a:solidFill>
                    <a:srgbClr val="000000"/>
                  </a:solidFill>
                </a:uFill>
                <a:latin typeface="Calibri"/>
                <a:ea typeface="Calibri"/>
                <a:cs typeface="Calibri"/>
                <a:sym typeface="Calibri"/>
              </a:rPr>
              <a:t>D</a:t>
            </a:r>
            <a:r>
              <a:t>ítě se dostává do různých rolí: prostředník, důvěrník, informant, viník, rozmazlenec.</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Dopady na dítě"/>
          <p:cNvSpPr txBox="1"/>
          <p:nvPr>
            <p:ph type="title"/>
          </p:nvPr>
        </p:nvSpPr>
        <p:spPr>
          <a:prstGeom prst="rect">
            <a:avLst/>
          </a:prstGeom>
        </p:spPr>
        <p:txBody>
          <a:bodyPr/>
          <a:lstStyle/>
          <a:p>
            <a:pPr/>
            <a:r>
              <a:t>Dopady na dítě</a:t>
            </a:r>
          </a:p>
        </p:txBody>
      </p:sp>
      <p:sp>
        <p:nvSpPr>
          <p:cNvPr id="136" name="Každé dítě reaguje na rozvod jiným způsobem.…"/>
          <p:cNvSpPr txBox="1"/>
          <p:nvPr>
            <p:ph type="body" idx="1"/>
          </p:nvPr>
        </p:nvSpPr>
        <p:spPr>
          <a:prstGeom prst="rect">
            <a:avLst/>
          </a:prstGeom>
        </p:spPr>
        <p:txBody>
          <a:bodyPr/>
          <a:lstStyle/>
          <a:p>
            <a:pPr marL="0" indent="0" defTabSz="457200">
              <a:spcBef>
                <a:spcPts val="0"/>
              </a:spcBef>
              <a:buClrTx/>
              <a:buSzTx/>
              <a:buNone/>
              <a:defRPr sz="11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 </a:t>
            </a:r>
            <a:r>
              <a:rPr sz="2700">
                <a:uFill>
                  <a:solidFill>
                    <a:srgbClr val="000000"/>
                  </a:solidFill>
                </a:uFill>
                <a:latin typeface="Calibri"/>
                <a:ea typeface="Calibri"/>
                <a:cs typeface="Calibri"/>
                <a:sym typeface="Calibri"/>
              </a:rPr>
              <a:t>Každé dítě reaguje na rozvod </a:t>
            </a:r>
            <a:r>
              <a:rPr b="1" sz="2700">
                <a:uFill>
                  <a:solidFill>
                    <a:srgbClr val="000000"/>
                  </a:solidFill>
                </a:uFill>
                <a:latin typeface="Calibri"/>
                <a:ea typeface="Calibri"/>
                <a:cs typeface="Calibri"/>
                <a:sym typeface="Calibri"/>
              </a:rPr>
              <a:t>jiným způsobem</a:t>
            </a:r>
            <a:r>
              <a:rPr sz="2700">
                <a:uFill>
                  <a:solidFill>
                    <a:srgbClr val="000000"/>
                  </a:solidFill>
                </a:uFill>
                <a:latin typeface="Calibri"/>
                <a:ea typeface="Calibri"/>
                <a:cs typeface="Calibri"/>
                <a:sym typeface="Calibri"/>
              </a:rPr>
              <a:t>.</a:t>
            </a:r>
            <a:endParaRPr sz="2700">
              <a:uFill>
                <a:solidFill>
                  <a:srgbClr val="000000"/>
                </a:solidFill>
              </a:uFill>
              <a:latin typeface="Calibri"/>
              <a:ea typeface="Calibri"/>
              <a:cs typeface="Calibri"/>
              <a:sym typeface="Calibri"/>
            </a:endParaRPr>
          </a:p>
          <a:p>
            <a:pPr marL="0" indent="0" defTabSz="457200">
              <a:spcBef>
                <a:spcPts val="0"/>
              </a:spcBef>
              <a:buClrTx/>
              <a:buSzTx/>
              <a:buNone/>
              <a:defRPr sz="1100">
                <a:solidFill>
                  <a:srgbClr val="000000"/>
                </a:solidFill>
                <a:latin typeface="Helvetica Neue"/>
                <a:ea typeface="Helvetica Neue"/>
                <a:cs typeface="Helvetica Neue"/>
                <a:sym typeface="Helvetica Neue"/>
              </a:defRPr>
            </a:pPr>
            <a:r>
              <a:rPr sz="2700">
                <a:uFill>
                  <a:solidFill>
                    <a:srgbClr val="000000"/>
                  </a:solidFill>
                </a:uFill>
                <a:latin typeface="Calibri"/>
                <a:ea typeface="Calibri"/>
                <a:cs typeface="Calibri"/>
                <a:sym typeface="Calibri"/>
              </a:rPr>
              <a:t>Běžně dítě pociťuje smutek a beznaděj, může se cítit vinno za rozchod rodičů. </a:t>
            </a:r>
            <a:endParaRPr sz="2700">
              <a:uFill>
                <a:solidFill>
                  <a:srgbClr val="000000"/>
                </a:solidFill>
              </a:uFill>
              <a:latin typeface="Calibri"/>
              <a:ea typeface="Calibri"/>
              <a:cs typeface="Calibri"/>
              <a:sym typeface="Calibri"/>
            </a:endParaRPr>
          </a:p>
          <a:p>
            <a:pPr marL="0" indent="0" defTabSz="457200">
              <a:spcBef>
                <a:spcPts val="0"/>
              </a:spcBef>
              <a:buClrTx/>
              <a:buSzTx/>
              <a:buNone/>
              <a:defRPr sz="1100">
                <a:solidFill>
                  <a:srgbClr val="000000"/>
                </a:solidFill>
                <a:latin typeface="Helvetica Neue"/>
                <a:ea typeface="Helvetica Neue"/>
                <a:cs typeface="Helvetica Neue"/>
                <a:sym typeface="Helvetica Neue"/>
              </a:defRPr>
            </a:pPr>
            <a:r>
              <a:rPr sz="2700">
                <a:uFill>
                  <a:solidFill>
                    <a:srgbClr val="000000"/>
                  </a:solidFill>
                </a:uFill>
                <a:latin typeface="Calibri"/>
                <a:ea typeface="Calibri"/>
                <a:cs typeface="Calibri"/>
                <a:sym typeface="Calibri"/>
              </a:rPr>
              <a:t>Další projevy: poruchy spánku, psychosomatické zdravotní problémy nebo zhoršení prospěchu ve škole, v krajních případech únik pomocí sebepoškozování, užívání drog a alkoholu, útěků z domova a chození za školu. Rozvod může vyvolat u dětí stejné příznaky jako fyzické nebo psychické týrání (Matoušek, 2015). </a:t>
            </a:r>
            <a:endParaRPr>
              <a:uFill>
                <a:solidFill>
                  <a:srgbClr val="000000"/>
                </a:solidFill>
              </a:uFill>
              <a:latin typeface="Calibri"/>
              <a:ea typeface="Calibri"/>
              <a:cs typeface="Calibri"/>
              <a:sym typeface="Calibri"/>
            </a:endParaRPr>
          </a:p>
          <a:p>
            <a:pPr marL="0" indent="0" defTabSz="457200">
              <a:spcBef>
                <a:spcPts val="0"/>
              </a:spcBef>
              <a:buClrTx/>
              <a:buSzTx/>
              <a:buNone/>
              <a:defRPr sz="2700">
                <a:solidFill>
                  <a:srgbClr val="000000"/>
                </a:solidFill>
                <a:latin typeface="Helvetica Neue"/>
                <a:ea typeface="Helvetica Neue"/>
                <a:cs typeface="Helvetica Neue"/>
                <a:sym typeface="Helvetica Neue"/>
              </a:defRPr>
            </a:pPr>
            <a:r>
              <a:rPr>
                <a:uFill>
                  <a:solidFill>
                    <a:srgbClr val="000000"/>
                  </a:solidFill>
                </a:uFill>
                <a:latin typeface="Calibri"/>
                <a:ea typeface="Calibri"/>
                <a:cs typeface="Calibri"/>
                <a:sym typeface="Calibri"/>
              </a:rPr>
              <a:t>Špaňhelová (2010) uvádí tyto symptomy: noční děsy, pomočování, psychosomatické zdravotní problémy, nechutenství, koktání, zhoršení prospěchu ve škole, útěk z domova, členství v partě, pocit viny, nadměrná ukázněnost nebo naopak neposlušnost, užívání sprostých slov, lži, krádeže, zhoršení vztahů s vrstevníky, zamlklost, popření a rozmazlenost.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Obrázek" descr="Obrázek"/>
          <p:cNvPicPr>
            <a:picLocks noChangeAspect="0"/>
          </p:cNvPicPr>
          <p:nvPr>
            <p:ph type="pic" idx="13"/>
          </p:nvPr>
        </p:nvPicPr>
        <p:blipFill>
          <a:blip r:embed="rId2">
            <a:extLst/>
          </a:blip>
          <a:stretch>
            <a:fillRect/>
          </a:stretch>
        </p:blipFill>
        <p:spPr>
          <a:xfrm>
            <a:off x="7099300" y="2730500"/>
            <a:ext cx="4470400" cy="5867400"/>
          </a:xfrm>
          <a:prstGeom prst="rect">
            <a:avLst/>
          </a:prstGeom>
        </p:spPr>
      </p:pic>
      <p:sp>
        <p:nvSpPr>
          <p:cNvPr id="139" name="Předpoklady pro šťastné manželství"/>
          <p:cNvSpPr txBox="1"/>
          <p:nvPr>
            <p:ph type="title"/>
          </p:nvPr>
        </p:nvSpPr>
        <p:spPr>
          <a:prstGeom prst="rect">
            <a:avLst/>
          </a:prstGeom>
        </p:spPr>
        <p:txBody>
          <a:bodyPr/>
          <a:lstStyle>
            <a:lvl1pPr defTabSz="484886">
              <a:defRPr sz="6142">
                <a:effectLst>
                  <a:outerShdw sx="100000" sy="100000" kx="0" ky="0" algn="b" rotWithShape="0" blurRad="31623" dist="42164" dir="3000000">
                    <a:srgbClr val="FFFFFF">
                      <a:alpha val="60000"/>
                    </a:srgbClr>
                  </a:outerShdw>
                </a:effectLst>
              </a:defRPr>
            </a:lvl1pPr>
          </a:lstStyle>
          <a:p>
            <a:pPr/>
            <a:r>
              <a:t>Předpoklady pro šťastné manželství</a:t>
            </a:r>
          </a:p>
        </p:txBody>
      </p:sp>
      <p:sp>
        <p:nvSpPr>
          <p:cNvPr id="140" name="Oproti minulosti se výchozím předpokladem pro uzavření sňatku stalo vzájemné citové pouto, přitažlivost a vzájemná snášenlivost partnerů (Giddens, 1999).…"/>
          <p:cNvSpPr txBox="1"/>
          <p:nvPr>
            <p:ph type="body" sz="half" idx="1"/>
          </p:nvPr>
        </p:nvSpPr>
        <p:spPr>
          <a:prstGeom prst="rect">
            <a:avLst/>
          </a:prstGeom>
        </p:spPr>
        <p:txBody>
          <a:bodyPr/>
          <a:lstStyle/>
          <a:p>
            <a:pPr marL="0" indent="0" defTabSz="457200">
              <a:lnSpc>
                <a:spcPts val="4800"/>
              </a:lnSpc>
              <a:spcBef>
                <a:spcPts val="1200"/>
              </a:spcBef>
              <a:buSzTx/>
              <a:buNone/>
              <a:defRPr sz="2500">
                <a:solidFill>
                  <a:srgbClr val="000000"/>
                </a:solidFill>
                <a:latin typeface="Times New Roman"/>
                <a:ea typeface="Times New Roman"/>
                <a:cs typeface="Times New Roman"/>
                <a:sym typeface="Times New Roman"/>
              </a:defRPr>
            </a:pPr>
            <a:r>
              <a:t>Oproti minulosti se výchozím předpokladem pro uzavření sňatku stalo vzájemné </a:t>
            </a:r>
            <a:r>
              <a:rPr b="1"/>
              <a:t>citové pouto, přitažlivost a vzájemná snášenlivost partnerů </a:t>
            </a:r>
            <a:r>
              <a:t>(Giddens, 1999). </a:t>
            </a:r>
          </a:p>
          <a:p>
            <a:pPr marL="0" indent="0" defTabSz="457200">
              <a:lnSpc>
                <a:spcPts val="4800"/>
              </a:lnSpc>
              <a:spcBef>
                <a:spcPts val="1200"/>
              </a:spcBef>
              <a:buSzTx/>
              <a:buNone/>
              <a:defRPr sz="2500">
                <a:solidFill>
                  <a:srgbClr val="000000"/>
                </a:solidFill>
                <a:latin typeface="Times New Roman"/>
                <a:ea typeface="Times New Roman"/>
                <a:cs typeface="Times New Roman"/>
                <a:sym typeface="Times New Roman"/>
              </a:defRPr>
            </a:pPr>
            <a:r>
              <a:t>Očekávání: osobního uspokojení </a:t>
            </a:r>
          </a:p>
          <a:p>
            <a:pPr marL="0" indent="0" defTabSz="457200">
              <a:lnSpc>
                <a:spcPts val="4800"/>
              </a:lnSpc>
              <a:spcBef>
                <a:spcPts val="1200"/>
              </a:spcBef>
              <a:buSzTx/>
              <a:buNone/>
              <a:defRPr sz="2500">
                <a:solidFill>
                  <a:srgbClr val="000000"/>
                </a:solidFill>
                <a:latin typeface="Times New Roman"/>
                <a:ea typeface="Times New Roman"/>
                <a:cs typeface="Times New Roman"/>
                <a:sym typeface="Times New Roman"/>
              </a:defRPr>
            </a:pPr>
            <a:r>
              <a:t>Nutnost větší investici času, úsilí a energie ke kultivaci vztahu, proti čemuž stojí fakt, že pro společné aktivity partnerů se nachází méně a méně času. </a:t>
            </a:r>
          </a:p>
          <a:p>
            <a:pPr marL="0" indent="0" defTabSz="457200">
              <a:lnSpc>
                <a:spcPts val="4800"/>
              </a:lnSpc>
              <a:spcBef>
                <a:spcPts val="1200"/>
              </a:spcBef>
              <a:buSzTx/>
              <a:buNone/>
              <a:defRPr b="1" i="1" sz="2500">
                <a:solidFill>
                  <a:srgbClr val="000000"/>
                </a:solidFill>
                <a:latin typeface="Times New Roman"/>
                <a:ea typeface="Times New Roman"/>
                <a:cs typeface="Times New Roman"/>
                <a:sym typeface="Times New Roman"/>
              </a:defRPr>
            </a:pPr>
            <a:r>
              <a:t>Pro úspěšné manželství je tedy nutné najít rovnováhu mezi nároky na manželství a investicemi do něj (Neff &amp; Morgan, 2014).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Čtyři druhy separace pro vytváření nového sebepojetí"/>
          <p:cNvSpPr txBox="1"/>
          <p:nvPr>
            <p:ph type="title"/>
          </p:nvPr>
        </p:nvSpPr>
        <p:spPr>
          <a:prstGeom prst="rect">
            <a:avLst/>
          </a:prstGeom>
        </p:spPr>
        <p:txBody>
          <a:bodyPr/>
          <a:lstStyle>
            <a:lvl1pPr defTabSz="484886">
              <a:defRPr sz="6142">
                <a:effectLst>
                  <a:outerShdw sx="100000" sy="100000" kx="0" ky="0" algn="b" rotWithShape="0" blurRad="31623" dist="42164" dir="3000000">
                    <a:srgbClr val="FFFFFF">
                      <a:alpha val="60000"/>
                    </a:srgbClr>
                  </a:outerShdw>
                </a:effectLst>
              </a:defRPr>
            </a:lvl1pPr>
          </a:lstStyle>
          <a:p>
            <a:pPr/>
            <a:r>
              <a:t>Čtyři druhy separace pro vytváření nového sebepojetí</a:t>
            </a:r>
          </a:p>
        </p:txBody>
      </p:sp>
      <p:sp>
        <p:nvSpPr>
          <p:cNvPr id="143" name="emocionální nezávislost - osvobození seod emoční podpory a souhlasu rodičů…"/>
          <p:cNvSpPr txBox="1"/>
          <p:nvPr>
            <p:ph type="body" idx="1"/>
          </p:nvPr>
        </p:nvSpPr>
        <p:spPr>
          <a:prstGeom prst="rect">
            <a:avLst/>
          </a:prstGeom>
        </p:spPr>
        <p:txBody>
          <a:bodyPr/>
          <a:lstStyle/>
          <a:p>
            <a:pPr marL="362711" indent="-362711" defTabSz="490727">
              <a:spcBef>
                <a:spcPts val="3300"/>
              </a:spcBef>
              <a:defRPr sz="3359"/>
            </a:pPr>
            <a:r>
              <a:t>emocionální nezávislost - osvobození seod emoční podpory a souhlasu rodičů</a:t>
            </a:r>
          </a:p>
          <a:p>
            <a:pPr marL="362711" indent="-362711" defTabSz="490727">
              <a:spcBef>
                <a:spcPts val="3300"/>
              </a:spcBef>
              <a:defRPr sz="3359"/>
            </a:pPr>
            <a:r>
              <a:t>funkční nezávislost - fyzická a ekonomická účast rodičů</a:t>
            </a:r>
          </a:p>
          <a:p>
            <a:pPr marL="362711" indent="-362711" defTabSz="490727">
              <a:spcBef>
                <a:spcPts val="3300"/>
              </a:spcBef>
              <a:defRPr sz="3359"/>
            </a:pPr>
            <a:r>
              <a:t>postojová nezávislost - stupeň odlišnosti postojů a hodnot, přesvědčení</a:t>
            </a:r>
          </a:p>
          <a:p>
            <a:pPr marL="362711" indent="-362711" defTabSz="490727">
              <a:spcBef>
                <a:spcPts val="3300"/>
              </a:spcBef>
              <a:defRPr sz="3359"/>
            </a:pPr>
            <a:r>
              <a:t>konfliktová nezávislost - absence pocitů viny, hněvu a resentimentů ve vztazích mezi rodiči a dospívajícími.</a:t>
            </a:r>
          </a:p>
          <a:p>
            <a:pPr marL="362711" indent="-362711" algn="r" defTabSz="490727">
              <a:spcBef>
                <a:spcPts val="3300"/>
              </a:spcBef>
              <a:defRPr sz="3359"/>
            </a:pPr>
            <a:r>
              <a:t>(Plaňava, 2000)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5 nevědomých očekávání"/>
          <p:cNvSpPr txBox="1"/>
          <p:nvPr>
            <p:ph type="title"/>
          </p:nvPr>
        </p:nvSpPr>
        <p:spPr>
          <a:prstGeom prst="rect">
            <a:avLst/>
          </a:prstGeom>
        </p:spPr>
        <p:txBody>
          <a:bodyPr/>
          <a:lstStyle/>
          <a:p>
            <a:pPr/>
            <a:r>
              <a:t>5 nevědomých očekávání</a:t>
            </a:r>
          </a:p>
        </p:txBody>
      </p:sp>
      <p:sp>
        <p:nvSpPr>
          <p:cNvPr id="146" name="Richter (1970) - Teorie vztahů a myšlenky Freuda…"/>
          <p:cNvSpPr txBox="1"/>
          <p:nvPr>
            <p:ph type="body" idx="1"/>
          </p:nvPr>
        </p:nvSpPr>
        <p:spPr>
          <a:prstGeom prst="rect">
            <a:avLst/>
          </a:prstGeom>
        </p:spPr>
        <p:txBody>
          <a:bodyPr/>
          <a:lstStyle/>
          <a:p>
            <a:pPr marL="289306" indent="-289306" defTabSz="391414">
              <a:spcBef>
                <a:spcPts val="2600"/>
              </a:spcBef>
              <a:defRPr sz="2680"/>
            </a:pPr>
            <a:r>
              <a:t>Richter (1970) - Teorie vztahů a myšlenky Freuda</a:t>
            </a:r>
          </a:p>
          <a:p>
            <a:pPr lvl="1" marL="578612" indent="-289306" defTabSz="391414">
              <a:spcBef>
                <a:spcPts val="2600"/>
              </a:spcBef>
              <a:defRPr sz="2680"/>
            </a:pPr>
            <a:r>
              <a:t>na základě předchozích zkušeností si za partnera volíme:</a:t>
            </a:r>
          </a:p>
          <a:p>
            <a:pPr lvl="1" marL="578612" indent="-289306" defTabSz="391414">
              <a:spcBef>
                <a:spcPts val="2600"/>
              </a:spcBef>
              <a:defRPr sz="2680"/>
            </a:pPr>
            <a:r>
              <a:t>1)náhražku významné osoby z dětství (rodič, sourozenec..), umožňuje to nápravu traumatizujících zkušeností</a:t>
            </a:r>
          </a:p>
          <a:p>
            <a:pPr lvl="1" marL="578612" indent="-289306" defTabSz="391414">
              <a:spcBef>
                <a:spcPts val="2600"/>
              </a:spcBef>
              <a:defRPr sz="2680"/>
            </a:pPr>
            <a:r>
              <a:t>2) při ustrnutí na narcistní fázi svého vývoje jedinec vyhledává kopii sebe sama tak, aby se co nejvíce blížil představě, kterou má sám o sobě</a:t>
            </a:r>
          </a:p>
          <a:p>
            <a:pPr lvl="1" marL="578612" indent="-289306" defTabSz="391414">
              <a:spcBef>
                <a:spcPts val="2600"/>
              </a:spcBef>
              <a:defRPr sz="2680"/>
            </a:pPr>
            <a:r>
              <a:t>3) ideál, kterého by chtěl jedinec sám dosáhnout</a:t>
            </a:r>
          </a:p>
          <a:p>
            <a:pPr lvl="1" marL="578612" indent="-289306" defTabSz="391414">
              <a:spcBef>
                <a:spcPts val="2600"/>
              </a:spcBef>
              <a:defRPr sz="2680"/>
            </a:pPr>
            <a:r>
              <a:t>4) negativní ideál, opak sebeobrazu</a:t>
            </a:r>
          </a:p>
          <a:p>
            <a:pPr lvl="1" marL="578612" indent="-289306" defTabSz="391414">
              <a:spcBef>
                <a:spcPts val="2600"/>
              </a:spcBef>
              <a:defRPr sz="2680"/>
            </a:pPr>
            <a:r>
              <a:t>5) spojenec proti potencionálním nebezpečím světa a společnosti</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