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67" r:id="rId5"/>
    <p:sldId id="260" r:id="rId6"/>
    <p:sldId id="259" r:id="rId7"/>
    <p:sldId id="262" r:id="rId8"/>
    <p:sldId id="261" r:id="rId9"/>
    <p:sldId id="258" r:id="rId10"/>
    <p:sldId id="263" r:id="rId11"/>
    <p:sldId id="264" r:id="rId12"/>
    <p:sldId id="265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1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01.03.2019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01.03.2019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01.03.2019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01.03.2019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01.03.2019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01.03.2019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01.03.2019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01.03.2019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01.03.2019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01.03.2019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C437-2922-4AF4-9027-078570692994}" type="datetimeFigureOut">
              <a:rPr lang="cs-CZ" smtClean="0"/>
              <a:pPr/>
              <a:t>01.03.2019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7C437-2922-4AF4-9027-078570692994}" type="datetimeFigureOut">
              <a:rPr lang="cs-CZ" smtClean="0"/>
              <a:pPr/>
              <a:t>01.03.2019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C8D52-84C8-49F4-83D1-72F3B1FCF75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2714620"/>
            <a:ext cx="7500958" cy="1714512"/>
          </a:xfrm>
        </p:spPr>
        <p:txBody>
          <a:bodyPr>
            <a:normAutofit/>
          </a:bodyPr>
          <a:lstStyle/>
          <a:p>
            <a:r>
              <a:rPr lang="cs-CZ" sz="2800" dirty="0"/>
              <a:t> </a:t>
            </a:r>
            <a:r>
              <a:rPr lang="cs-CZ" sz="4000" b="1" dirty="0">
                <a:solidFill>
                  <a:srgbClr val="002060"/>
                </a:solidFill>
              </a:rPr>
              <a:t>Humanizace školy, její funkce</a:t>
            </a:r>
            <a:endParaRPr lang="cs-CZ" sz="4000" b="1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4" name="Obrázek 3" descr="Děti 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20" y="642918"/>
            <a:ext cx="1455420" cy="5334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7" name="TextovéPole 6"/>
          <p:cNvSpPr txBox="1"/>
          <p:nvPr/>
        </p:nvSpPr>
        <p:spPr>
          <a:xfrm>
            <a:off x="0" y="5072074"/>
            <a:ext cx="7572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>
                <a:latin typeface="Comic Sans MS" pitchFamily="66" charset="0"/>
              </a:rPr>
              <a:t>       Zora Syslová, Lucie </a:t>
            </a:r>
            <a:r>
              <a:rPr lang="cs-CZ" sz="1600" dirty="0" err="1">
                <a:latin typeface="Comic Sans MS" pitchFamily="66" charset="0"/>
              </a:rPr>
              <a:t>Grůzová</a:t>
            </a:r>
            <a:endParaRPr lang="cs-CZ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ěti 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785794"/>
            <a:ext cx="1409700" cy="531876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TextovéPole 2"/>
          <p:cNvSpPr txBox="1"/>
          <p:nvPr/>
        </p:nvSpPr>
        <p:spPr>
          <a:xfrm>
            <a:off x="2285952" y="1340768"/>
            <a:ext cx="685804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/>
            <a:r>
              <a:rPr lang="cs-CZ" altLang="cs-CZ" sz="2800" dirty="0"/>
              <a:t>Východiska – humanistická psychologie:</a:t>
            </a:r>
          </a:p>
          <a:p>
            <a:pPr marL="609600" indent="-609600"/>
            <a:r>
              <a:rPr lang="cs-CZ" altLang="cs-CZ" sz="2800" b="1" dirty="0"/>
              <a:t>A. H. MASLOW </a:t>
            </a:r>
            <a:r>
              <a:rPr lang="cs-CZ" altLang="cs-CZ" sz="2800" dirty="0"/>
              <a:t>(1908 – 1970)</a:t>
            </a:r>
          </a:p>
          <a:p>
            <a:pPr marL="609600" indent="-609600">
              <a:buFontTx/>
              <a:buChar char="-"/>
            </a:pPr>
            <a:r>
              <a:rPr lang="cs-CZ" altLang="cs-CZ" sz="2800" dirty="0"/>
              <a:t>hierarchie lidských potřeb</a:t>
            </a:r>
          </a:p>
          <a:p>
            <a:pPr marL="609600" indent="-609600"/>
            <a:r>
              <a:rPr lang="cs-CZ" altLang="cs-CZ" sz="2800" b="1" dirty="0"/>
              <a:t>C. R. ROGERS </a:t>
            </a:r>
            <a:r>
              <a:rPr lang="cs-CZ" altLang="cs-CZ" sz="2800" dirty="0"/>
              <a:t>(1902 – 1987)</a:t>
            </a:r>
          </a:p>
          <a:p>
            <a:pPr marL="609600" indent="-609600">
              <a:buFontTx/>
              <a:buChar char="-"/>
            </a:pPr>
            <a:r>
              <a:rPr lang="cs-CZ" altLang="cs-CZ" sz="2800" dirty="0"/>
              <a:t>bezpodmínečné přijetí dítěte takové, jaké je</a:t>
            </a:r>
          </a:p>
          <a:p>
            <a:pPr marL="609600" indent="-609600">
              <a:buFontTx/>
              <a:buChar char="-"/>
            </a:pPr>
            <a:r>
              <a:rPr lang="cs-CZ" altLang="cs-CZ" sz="2800" dirty="0"/>
              <a:t>rozvoj osobnosti dítěte na základě vnitřní motivace</a:t>
            </a:r>
          </a:p>
          <a:p>
            <a:endParaRPr lang="cs-CZ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ěti 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454" y="714356"/>
            <a:ext cx="1455420" cy="5334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TextovéPole 2"/>
          <p:cNvSpPr txBox="1"/>
          <p:nvPr/>
        </p:nvSpPr>
        <p:spPr>
          <a:xfrm>
            <a:off x="395536" y="327332"/>
            <a:ext cx="671517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latin typeface="Comic Sans MS" pitchFamily="66" charset="0"/>
              </a:rPr>
              <a:t>Humanizace školy</a:t>
            </a:r>
          </a:p>
          <a:p>
            <a:r>
              <a:rPr lang="cs-CZ" sz="2800" dirty="0">
                <a:latin typeface="Comic Sans MS" pitchFamily="66" charset="0"/>
              </a:rPr>
              <a:t>(21. století)</a:t>
            </a:r>
          </a:p>
          <a:p>
            <a:endParaRPr lang="cs-CZ" sz="2800" dirty="0">
              <a:latin typeface="Comic Sans MS" pitchFamily="66" charset="0"/>
            </a:endParaRPr>
          </a:p>
          <a:p>
            <a:r>
              <a:rPr lang="cs-CZ" sz="2400" dirty="0"/>
              <a:t>Humanistická koncepce =  antropologické zaměření na potřeby a možnosti dítěte, na jejichž základě jsou rozvíjeny jeho potenciality, jeho „lidskost“ (</a:t>
            </a:r>
            <a:r>
              <a:rPr lang="cs-CZ" sz="2400" dirty="0" err="1"/>
              <a:t>Helus</a:t>
            </a:r>
            <a:r>
              <a:rPr lang="cs-CZ" sz="2400" dirty="0"/>
              <a:t>, 2009; Kotásek, 2004; Spilková, 2005).</a:t>
            </a:r>
          </a:p>
          <a:p>
            <a:endParaRPr lang="cs-CZ" sz="2400" dirty="0"/>
          </a:p>
          <a:p>
            <a:r>
              <a:rPr lang="cs-CZ" sz="2400" dirty="0"/>
              <a:t>Doposud byla tradičním úkolem školy </a:t>
            </a:r>
            <a:r>
              <a:rPr lang="cs-CZ" sz="2400" b="1" dirty="0"/>
              <a:t>socializace</a:t>
            </a:r>
            <a:r>
              <a:rPr lang="cs-CZ" sz="2400" dirty="0"/>
              <a:t> dítěte na pozadí kulturního života společnosti, do kterého vrůstá (enkulturace) a jeho personalizace (Syslová Horká &amp; Lazarová, 2014; </a:t>
            </a:r>
            <a:r>
              <a:rPr lang="cs-CZ" sz="2400" dirty="0" err="1"/>
              <a:t>Štech</a:t>
            </a:r>
            <a:r>
              <a:rPr lang="cs-CZ" sz="2400" dirty="0"/>
              <a:t>, 2007).</a:t>
            </a:r>
          </a:p>
          <a:p>
            <a:endParaRPr lang="cs-CZ" sz="2400" dirty="0"/>
          </a:p>
          <a:p>
            <a:r>
              <a:rPr lang="cs-CZ" sz="2400" dirty="0"/>
              <a:t>Nyní jde spíše o pragmaticky pojatou přípravu pro úspěšný život, zejména k tomu uspět na trhu práce (Knecht, 2014; Porubský et al., 2013; </a:t>
            </a:r>
            <a:r>
              <a:rPr lang="cs-CZ" sz="2400" dirty="0" err="1"/>
              <a:t>Štech</a:t>
            </a:r>
            <a:r>
              <a:rPr lang="cs-CZ" sz="2400" dirty="0"/>
              <a:t>, 2007).</a:t>
            </a:r>
            <a:endParaRPr lang="cs-CZ" sz="2400" b="1" i="1" dirty="0"/>
          </a:p>
          <a:p>
            <a:endParaRPr lang="cs-CZ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ěti 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714356"/>
            <a:ext cx="1409700" cy="531876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TextovéPole 2"/>
          <p:cNvSpPr txBox="1"/>
          <p:nvPr/>
        </p:nvSpPr>
        <p:spPr>
          <a:xfrm>
            <a:off x="2123728" y="456247"/>
            <a:ext cx="6901169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Funkce školy</a:t>
            </a:r>
          </a:p>
          <a:p>
            <a:endParaRPr lang="cs-CZ" b="1" dirty="0"/>
          </a:p>
          <a:p>
            <a:r>
              <a:rPr lang="cs-CZ" sz="2400" b="1" dirty="0"/>
              <a:t>Personalizační – </a:t>
            </a:r>
            <a:r>
              <a:rPr lang="cs-CZ" sz="2400" dirty="0"/>
              <a:t>formování osobnosti, podpora rozvoje individuality s postupným přebíráním zodpovědnosti za sebe a samostatným jednáním.</a:t>
            </a:r>
          </a:p>
          <a:p>
            <a:r>
              <a:rPr lang="cs-CZ" sz="2400" b="1" dirty="0"/>
              <a:t>Socializační – </a:t>
            </a:r>
            <a:r>
              <a:rPr lang="cs-CZ" sz="2400" dirty="0"/>
              <a:t>děti se učí žít ve společnosti, vstupují do různých vztahů a rolí. Škola by měla být nositelkou etických norem společnosti s důrazem na respekt k jinakosti (rasa, národnost, náboženství….).</a:t>
            </a:r>
          </a:p>
          <a:p>
            <a:r>
              <a:rPr lang="cs-CZ" sz="2400" b="1" dirty="0"/>
              <a:t>Integrační – </a:t>
            </a:r>
            <a:r>
              <a:rPr lang="cs-CZ" sz="2400" dirty="0"/>
              <a:t>škola je modelem světa dospělých, proto je zdůrazňováno omezování předčasné selekce.</a:t>
            </a:r>
          </a:p>
          <a:p>
            <a:r>
              <a:rPr lang="cs-CZ" sz="2400" b="1" dirty="0"/>
              <a:t>Hodnotová</a:t>
            </a:r>
            <a:r>
              <a:rPr lang="cs-CZ" sz="2400" dirty="0"/>
              <a:t> – u dětí jsou záměrně vytvářeny životní hodnoty a postoje ke světu – zdraví, sportu, práci, přátelství, autoritám…</a:t>
            </a:r>
          </a:p>
          <a:p>
            <a:r>
              <a:rPr lang="cs-CZ" sz="2400" b="1" dirty="0"/>
              <a:t>Kvalifikační – </a:t>
            </a:r>
            <a:r>
              <a:rPr lang="cs-CZ" sz="2400" dirty="0"/>
              <a:t>vybavuje děti a později žáky znalostmi a kompetencemi potřebnými v budoucnosti pro uplatnění na trhu práce.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ěti 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454" y="714356"/>
            <a:ext cx="1455420" cy="5334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TextovéPole 2"/>
          <p:cNvSpPr txBox="1"/>
          <p:nvPr/>
        </p:nvSpPr>
        <p:spPr>
          <a:xfrm>
            <a:off x="467544" y="911442"/>
            <a:ext cx="671517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latin typeface="Comic Sans MS" pitchFamily="66" charset="0"/>
              </a:rPr>
              <a:t>Literatura</a:t>
            </a:r>
            <a:endParaRPr lang="cs-CZ" sz="2800" dirty="0">
              <a:latin typeface="Comic Sans MS" pitchFamily="66" charset="0"/>
            </a:endParaRPr>
          </a:p>
          <a:p>
            <a:endParaRPr lang="cs-CZ" sz="2800" dirty="0">
              <a:latin typeface="Comic Sans MS" pitchFamily="66" charset="0"/>
            </a:endParaRPr>
          </a:p>
          <a:p>
            <a:r>
              <a:rPr lang="cs-CZ" sz="2800" dirty="0"/>
              <a:t>Opravilová, E., &amp; Uhlířová, J. (2017). </a:t>
            </a:r>
            <a:r>
              <a:rPr lang="cs-CZ" sz="2800" i="1" dirty="0"/>
              <a:t>Příběhy české mateřské školy: Vývoj a proměny předškolní výchovy (1. díl do roku 1948)</a:t>
            </a:r>
            <a:r>
              <a:rPr lang="cs-CZ" sz="2800" dirty="0"/>
              <a:t>. Praha: Pedagogická fakulta UK.</a:t>
            </a:r>
          </a:p>
          <a:p>
            <a:endParaRPr lang="cs-CZ" sz="2800" dirty="0"/>
          </a:p>
          <a:p>
            <a:r>
              <a:rPr lang="cs-CZ" sz="2800" dirty="0" err="1"/>
              <a:t>Šlégl</a:t>
            </a:r>
            <a:r>
              <a:rPr lang="cs-CZ" sz="2800" dirty="0"/>
              <a:t>, J. (2012). </a:t>
            </a:r>
            <a:r>
              <a:rPr lang="cs-CZ" sz="2800" i="1" dirty="0"/>
              <a:t>Dějiny výchovy dětí předškolního věku</a:t>
            </a:r>
            <a:r>
              <a:rPr lang="cs-CZ" sz="2800" dirty="0"/>
              <a:t>. Ústí nad Labem: Pedagogická fakulta Univerzity J. E. Purkyně.</a:t>
            </a:r>
          </a:p>
          <a:p>
            <a:endParaRPr lang="cs-CZ" dirty="0"/>
          </a:p>
          <a:p>
            <a:endParaRPr lang="cs-CZ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664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ěti 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785794"/>
            <a:ext cx="1409700" cy="531876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TextovéPole 2"/>
          <p:cNvSpPr txBox="1"/>
          <p:nvPr/>
        </p:nvSpPr>
        <p:spPr>
          <a:xfrm>
            <a:off x="1835696" y="1484784"/>
            <a:ext cx="7000925" cy="706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cs-CZ" altLang="cs-CZ" sz="2800" dirty="0"/>
              <a:t>Myšlenkový směr, který zdůrazňuje univerzální lidství, solidaritu všech lidí.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cs-CZ" altLang="cs-CZ" sz="2800" dirty="0"/>
              <a:t>Historické období na přechodu středověku a novověku (15. a 16. století).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cs-CZ" altLang="cs-CZ" sz="2800" dirty="0"/>
              <a:t>Renesanční humanismus:</a:t>
            </a:r>
          </a:p>
          <a:p>
            <a:pPr>
              <a:defRPr/>
            </a:pPr>
            <a:r>
              <a:rPr lang="cs-CZ" sz="2800" dirty="0"/>
              <a:t>      - rozvinul znalost klasické antiky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cs-CZ" altLang="cs-CZ" sz="2800" dirty="0"/>
              <a:t>Moderní humanismus:</a:t>
            </a:r>
          </a:p>
          <a:p>
            <a:pPr>
              <a:defRPr/>
            </a:pPr>
            <a:r>
              <a:rPr lang="cs-CZ" altLang="cs-CZ" sz="2800" dirty="0"/>
              <a:t>      - </a:t>
            </a:r>
            <a:r>
              <a:rPr lang="cs-CZ" sz="2800" dirty="0"/>
              <a:t>rozvinul lidskou svobodu, právní a sociální ochranu jednotlivců</a:t>
            </a:r>
          </a:p>
          <a:p>
            <a:pPr>
              <a:lnSpc>
                <a:spcPct val="150000"/>
              </a:lnSpc>
            </a:pPr>
            <a:endParaRPr lang="cs-CZ" sz="2800" dirty="0"/>
          </a:p>
          <a:p>
            <a:pPr>
              <a:lnSpc>
                <a:spcPct val="150000"/>
              </a:lnSpc>
            </a:pPr>
            <a:endParaRPr lang="cs-CZ" dirty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cs-CZ" dirty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cs-CZ" dirty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cs-CZ" dirty="0">
                <a:latin typeface="Comic Sans MS" pitchFamily="66" charset="0"/>
              </a:rPr>
              <a:t>                                        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omic Sans MS" pitchFamily="66" charset="0"/>
              </a:rPr>
              <a:t>                                             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ěti 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714356"/>
            <a:ext cx="1455420" cy="5334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" name="TextovéPole 3"/>
          <p:cNvSpPr txBox="1"/>
          <p:nvPr/>
        </p:nvSpPr>
        <p:spPr>
          <a:xfrm>
            <a:off x="683568" y="764704"/>
            <a:ext cx="6120680" cy="5842497"/>
          </a:xfrm>
          <a:prstGeom prst="rect">
            <a:avLst/>
          </a:prstGeom>
          <a:pattFill prst="pct4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just"/>
            <a:r>
              <a:rPr lang="cs-CZ" sz="2800" dirty="0"/>
              <a:t>Křesťanské náboženství a boha jako takového renesance nezavrhuje, jen již není na prvním místě – vystřídal ho člověk. Vzorem je kultura starověkých Řeků a Římanů. </a:t>
            </a:r>
          </a:p>
          <a:p>
            <a:pPr algn="just"/>
            <a:endParaRPr lang="cs-CZ" sz="2800" dirty="0"/>
          </a:p>
          <a:p>
            <a:pPr algn="just"/>
            <a:r>
              <a:rPr lang="cs-CZ" sz="2800" dirty="0"/>
              <a:t>Člověk se tak stává středem veškerých zájmů, ve smyslu „Nic lidského mi není cizí“. Jinak řečeno, od církví rigidně daného života se jedinec obrací k životu pozemskému (světskému), ve kterém využívá všech nabízených radovánek. </a:t>
            </a:r>
            <a:endParaRPr lang="cs-CZ" sz="2800" b="1" dirty="0"/>
          </a:p>
          <a:p>
            <a:pPr algn="just">
              <a:lnSpc>
                <a:spcPct val="150000"/>
              </a:lnSpc>
            </a:pPr>
            <a:r>
              <a:rPr lang="cs-CZ" sz="2800" dirty="0"/>
              <a:t>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7359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4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ěti 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785794"/>
            <a:ext cx="1409700" cy="531876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TextovéPole 2"/>
          <p:cNvSpPr txBox="1"/>
          <p:nvPr/>
        </p:nvSpPr>
        <p:spPr>
          <a:xfrm>
            <a:off x="2051720" y="1536174"/>
            <a:ext cx="6820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 </a:t>
            </a:r>
            <a:endParaRPr lang="cs-CZ" sz="2400" b="1" dirty="0">
              <a:latin typeface="Comic Sans MS" pitchFamily="66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E8AEA73-A8EE-4A3C-9AA6-B2F8D5FA652C}"/>
              </a:ext>
            </a:extLst>
          </p:cNvPr>
          <p:cNvSpPr/>
          <p:nvPr/>
        </p:nvSpPr>
        <p:spPr>
          <a:xfrm>
            <a:off x="2051720" y="1351508"/>
            <a:ext cx="61926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dirty="0"/>
              <a:t>Středověké školství je humanisty podrobeno ostré kritice. Ti odmítají nadvládu církve nad školami a bojují proti scholastice, která způsobila formalismus (zdůrazňování formy na úkor obsahu) a verbalismus (důraz na slovní vyjádření bez hlubšího obsahu) ubíjející ducha člověka. Kritizují neživotnost středověké školy, její častou nemilosrdnou disciplínu a preferují zavádění předmětů postavených na novém vědeckém poznání jako je dějepis, fyzika, přírodověda nebo zeměpis. </a:t>
            </a:r>
            <a:r>
              <a:rPr lang="cs-CZ" sz="2400" b="1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580392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ěti 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714356"/>
            <a:ext cx="1455420" cy="5334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" name="TextovéPole 3"/>
          <p:cNvSpPr txBox="1"/>
          <p:nvPr/>
        </p:nvSpPr>
        <p:spPr>
          <a:xfrm>
            <a:off x="544812" y="428604"/>
            <a:ext cx="6187428" cy="7175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3600" b="1" dirty="0"/>
              <a:t>Reformní hnutí </a:t>
            </a:r>
          </a:p>
          <a:p>
            <a:r>
              <a:rPr lang="cs-CZ" altLang="cs-CZ" sz="3200" dirty="0"/>
              <a:t>(přelom 19. a 20. století)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/>
              <a:t>Hnutí kritizovalo zejména to, že: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800" dirty="0"/>
              <a:t>Školy připravovaly ukázněného občana.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800" dirty="0"/>
              <a:t>Ve vzdělávání byl kladen důraz na intelekt = velké vědomosti, znalosti, které nebylo možné v životě uplatnit.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800" dirty="0"/>
              <a:t>Obsah vzdělávání byl pro všechny stejný, nebrala se v úvahu individualita.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800" dirty="0"/>
              <a:t>Vzdělávací metody byly převážně verbální = těžištěm byl učitel, který předával a dítě pouze přijímalo.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800" dirty="0"/>
              <a:t>Převládal frontální způsob práce.</a:t>
            </a:r>
          </a:p>
          <a:p>
            <a:pPr>
              <a:lnSpc>
                <a:spcPct val="150000"/>
              </a:lnSpc>
            </a:pPr>
            <a:r>
              <a:rPr lang="cs-CZ" sz="3200" b="1" dirty="0">
                <a:latin typeface="Comic Sans MS" pitchFamily="66" charset="0"/>
              </a:rPr>
              <a:t>                                     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Comic Sans MS" pitchFamily="66" charset="0"/>
              </a:rPr>
              <a:t>                     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ěti 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785794"/>
            <a:ext cx="1409700" cy="531876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TextovéPole 2"/>
          <p:cNvSpPr txBox="1"/>
          <p:nvPr/>
        </p:nvSpPr>
        <p:spPr>
          <a:xfrm>
            <a:off x="2071670" y="548680"/>
            <a:ext cx="7072330" cy="6389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altLang="cs-CZ" sz="3600" b="1" dirty="0"/>
              <a:t>Reformní hnutí a jeho odkaz dnešku</a:t>
            </a:r>
          </a:p>
          <a:p>
            <a:pPr marL="274320" indent="-274320">
              <a:lnSpc>
                <a:spcPct val="80000"/>
              </a:lnSpc>
              <a:defRPr/>
            </a:pPr>
            <a:r>
              <a:rPr lang="cs-CZ" altLang="cs-CZ" sz="2400" dirty="0"/>
              <a:t>Změna pohledu na dítě - přijímat dítě takového jaké je, nikoliv takového jakého ho chceme mít.</a:t>
            </a:r>
          </a:p>
          <a:p>
            <a:pPr marL="274320" indent="-274320">
              <a:lnSpc>
                <a:spcPct val="80000"/>
              </a:lnSpc>
              <a:defRPr/>
            </a:pPr>
            <a:r>
              <a:rPr lang="cs-CZ" altLang="cs-CZ" sz="2400" dirty="0"/>
              <a:t> PEDOCENTRISMUS - právo dítěte na přirozenou výchovu a prožití svého dětství. Výchova má respektovat přirozený vývoj dítěte a má být vedena tak, že se.</a:t>
            </a:r>
          </a:p>
          <a:p>
            <a:pPr marL="274320" indent="-274320">
              <a:lnSpc>
                <a:spcPct val="80000"/>
              </a:lnSpc>
              <a:defRPr/>
            </a:pPr>
            <a:r>
              <a:rPr lang="cs-CZ" altLang="cs-CZ" sz="2400" dirty="0"/>
              <a:t>Cíle: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dítě se aktivně účastní výchovně vzdělávacího procesu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obsah výchovně vzdělávací činnosti je přizpůsoben individuálním potřebám jednotlivých dětí, je respektováno jejich tempo a dispozice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frontální způsob práce je nahrazen individuálním a skupinovým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dítě se stává rovnocenným partnerem pedagoga – vztah partnerský na základě vzájemné úcty</a:t>
            </a:r>
          </a:p>
          <a:p>
            <a:pPr>
              <a:lnSpc>
                <a:spcPct val="150000"/>
              </a:lnSpc>
            </a:pPr>
            <a:endParaRPr lang="cs-CZ" sz="3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ěti 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330" y="714356"/>
            <a:ext cx="1455420" cy="5334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TextovéPole 2"/>
          <p:cNvSpPr txBox="1"/>
          <p:nvPr/>
        </p:nvSpPr>
        <p:spPr>
          <a:xfrm>
            <a:off x="571472" y="928670"/>
            <a:ext cx="6643734" cy="4712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3200" b="1" dirty="0"/>
              <a:t>PŘEDSTAVITELÉ</a:t>
            </a:r>
          </a:p>
          <a:p>
            <a:endParaRPr lang="cs-CZ" altLang="cs-CZ" sz="2000" dirty="0"/>
          </a:p>
          <a:p>
            <a:r>
              <a:rPr lang="cs-CZ" altLang="cs-CZ" sz="2800" dirty="0"/>
              <a:t>J. </a:t>
            </a:r>
            <a:r>
              <a:rPr lang="cs-CZ" altLang="cs-CZ" sz="2800" dirty="0" err="1"/>
              <a:t>Dewey</a:t>
            </a:r>
            <a:r>
              <a:rPr lang="cs-CZ" altLang="cs-CZ" sz="2800" dirty="0"/>
              <a:t> – pragmatismus, zakladatel projektové metody, individualizace a aktivita</a:t>
            </a:r>
          </a:p>
          <a:p>
            <a:r>
              <a:rPr lang="cs-CZ" altLang="cs-CZ" sz="2800" dirty="0"/>
              <a:t>R. Steiner – Waldorfská škola, antroposofie</a:t>
            </a:r>
          </a:p>
          <a:p>
            <a:r>
              <a:rPr lang="cs-CZ" altLang="cs-CZ" sz="2800" dirty="0"/>
              <a:t>M. Montessori – </a:t>
            </a:r>
            <a:r>
              <a:rPr lang="cs-CZ" altLang="cs-CZ" sz="2800" dirty="0" err="1"/>
              <a:t>seberozvíjení</a:t>
            </a:r>
            <a:r>
              <a:rPr lang="cs-CZ" altLang="cs-CZ" sz="2800" dirty="0"/>
              <a:t> dítěte</a:t>
            </a:r>
          </a:p>
          <a:p>
            <a:r>
              <a:rPr lang="cs-CZ" altLang="cs-CZ" sz="2800" dirty="0"/>
              <a:t>C. </a:t>
            </a:r>
            <a:r>
              <a:rPr lang="cs-CZ" altLang="cs-CZ" sz="2800" dirty="0" err="1"/>
              <a:t>Freinet</a:t>
            </a:r>
            <a:r>
              <a:rPr lang="cs-CZ" altLang="cs-CZ" sz="2800" dirty="0"/>
              <a:t> – tzv. pracovní škola</a:t>
            </a:r>
          </a:p>
          <a:p>
            <a:r>
              <a:rPr lang="cs-CZ" altLang="cs-CZ" sz="2800" dirty="0"/>
              <a:t>P. </a:t>
            </a:r>
            <a:r>
              <a:rPr lang="cs-CZ" altLang="cs-CZ" sz="2800" dirty="0" err="1"/>
              <a:t>Peterson</a:t>
            </a:r>
            <a:r>
              <a:rPr lang="cs-CZ" altLang="cs-CZ" sz="2800" dirty="0"/>
              <a:t> – Jenská škola</a:t>
            </a:r>
          </a:p>
          <a:p>
            <a:r>
              <a:rPr lang="cs-CZ" altLang="cs-CZ" sz="2800" dirty="0"/>
              <a:t>H. </a:t>
            </a:r>
            <a:r>
              <a:rPr lang="cs-CZ" altLang="cs-CZ" sz="2800" dirty="0" err="1"/>
              <a:t>Parkhurstová</a:t>
            </a:r>
            <a:r>
              <a:rPr lang="cs-CZ" altLang="cs-CZ" sz="2800" dirty="0"/>
              <a:t> – </a:t>
            </a:r>
            <a:r>
              <a:rPr lang="cs-CZ" altLang="cs-CZ" sz="2800" dirty="0" err="1"/>
              <a:t>Daltonský</a:t>
            </a:r>
            <a:r>
              <a:rPr lang="cs-CZ" altLang="cs-CZ" sz="2800" dirty="0"/>
              <a:t> plán, samostatnost, zodpovědnost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ěti 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785794"/>
            <a:ext cx="1409700" cy="531876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5" name="TextovéPole 4"/>
          <p:cNvSpPr txBox="1"/>
          <p:nvPr/>
        </p:nvSpPr>
        <p:spPr>
          <a:xfrm>
            <a:off x="2123728" y="980728"/>
            <a:ext cx="6643734" cy="6116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lnSpc>
                <a:spcPct val="80000"/>
              </a:lnSpc>
              <a:defRPr/>
            </a:pPr>
            <a:r>
              <a:rPr lang="cs-CZ" altLang="cs-CZ" sz="2400" dirty="0"/>
              <a:t>ROVINA  TEORETICKÁ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V. Příhoda v Praze - zkušenosti z Ameriky, snaha o nové metody (testování), mění hodnocení žáků, obsah.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O. Chlup a J. Uher v Brně – důraz na tradice, snaha formulovat cíle. </a:t>
            </a:r>
          </a:p>
          <a:p>
            <a:pPr marL="274320" indent="-274320">
              <a:lnSpc>
                <a:spcPct val="80000"/>
              </a:lnSpc>
              <a:defRPr/>
            </a:pPr>
            <a:endParaRPr lang="cs-CZ" altLang="cs-CZ" sz="2400" dirty="0"/>
          </a:p>
          <a:p>
            <a:pPr marL="274320" indent="-274320">
              <a:lnSpc>
                <a:spcPct val="80000"/>
              </a:lnSpc>
              <a:defRPr/>
            </a:pPr>
            <a:r>
              <a:rPr lang="cs-CZ" altLang="cs-CZ" sz="2400" dirty="0"/>
              <a:t>ROVINA  PRAXE 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Ida </a:t>
            </a:r>
            <a:r>
              <a:rPr lang="cs-CZ" altLang="cs-CZ" sz="2400" dirty="0" err="1"/>
              <a:t>Jarníková</a:t>
            </a:r>
            <a:r>
              <a:rPr lang="cs-CZ" altLang="cs-CZ" sz="2400" dirty="0"/>
              <a:t> - chtěla vrátit dětem šťastné dětství a odstartovala tzv. „uvolnění dětí ze školních lavic“. Šlo jí zejména o zlepšení materiálních podmínek v MŠ, snížení počtu dětí a změnu obsahu. Chtěla vrátit do MŠ především HRU a POHYB.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Anna S</a:t>
            </a:r>
            <a:r>
              <a:rPr lang="en-US" altLang="cs-CZ" sz="2400" dirty="0">
                <a:cs typeface="Arial" charset="0"/>
              </a:rPr>
              <a:t>ü</a:t>
            </a:r>
            <a:r>
              <a:rPr lang="cs-CZ" altLang="cs-CZ" sz="2400" dirty="0" err="1"/>
              <a:t>ssová</a:t>
            </a:r>
            <a:r>
              <a:rPr lang="cs-CZ" altLang="cs-CZ" sz="2400" dirty="0"/>
              <a:t> - prosazovala zejména pohyb, až na 2. místě byl rozvoj rozumový. Na rozdíl od </a:t>
            </a:r>
            <a:r>
              <a:rPr lang="cs-CZ" altLang="cs-CZ" sz="2400" dirty="0" err="1"/>
              <a:t>Jarníkové</a:t>
            </a:r>
            <a:r>
              <a:rPr lang="cs-CZ" altLang="cs-CZ" sz="2400" dirty="0"/>
              <a:t> nepropracovává obsah činností, ale zaměřuje se na časový řád a prostředí. V centru dění stojí VOLNÁ  HRA.</a:t>
            </a:r>
          </a:p>
          <a:p>
            <a:pPr>
              <a:lnSpc>
                <a:spcPct val="150000"/>
              </a:lnSpc>
            </a:pPr>
            <a:endParaRPr lang="cs-CZ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ěti 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714356"/>
            <a:ext cx="1455420" cy="5334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TextovéPole 2"/>
          <p:cNvSpPr txBox="1"/>
          <p:nvPr/>
        </p:nvSpPr>
        <p:spPr>
          <a:xfrm>
            <a:off x="357158" y="357166"/>
            <a:ext cx="6786611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cs-CZ" sz="2000" dirty="0">
              <a:latin typeface="Comic Sans MS" pitchFamily="66" charset="0"/>
            </a:endParaRPr>
          </a:p>
          <a:p>
            <a:r>
              <a:rPr lang="cs-CZ" sz="3600" b="1" dirty="0"/>
              <a:t>Moderní humanismus</a:t>
            </a:r>
          </a:p>
          <a:p>
            <a:r>
              <a:rPr lang="cs-CZ" sz="3200" dirty="0"/>
              <a:t>(20. století)</a:t>
            </a:r>
          </a:p>
          <a:p>
            <a:endParaRPr lang="cs-CZ" sz="2000" dirty="0"/>
          </a:p>
          <a:p>
            <a:pPr indent="-182880">
              <a:buClr>
                <a:schemeClr val="accent6">
                  <a:lumMod val="75000"/>
                </a:schemeClr>
              </a:buClr>
              <a:defRPr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Navazuje na J.J. </a:t>
            </a:r>
            <a:r>
              <a:rPr lang="cs-CZ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Rouseaua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(1712 – 1778)</a:t>
            </a:r>
          </a:p>
          <a:p>
            <a:pPr indent="-182880">
              <a:buClr>
                <a:schemeClr val="accent6">
                  <a:lumMod val="75000"/>
                </a:schemeClr>
              </a:buClr>
              <a:defRPr/>
            </a:pPr>
            <a:endParaRPr lang="cs-CZ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>
              <a:buClr>
                <a:schemeClr val="accent6">
                  <a:lumMod val="75000"/>
                </a:schemeClr>
              </a:buClr>
              <a:defRPr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Vychází z uznané hodnoty každého lidského života, jako hodnoty nejvyšší, zdůrazňuje univerzální lidství, solidaritu všech lidí. Těžkou ránu zasadily humanistickým nadějím obě světové války, které prakticky diskreditovaly optimistické představy o pokroku lidstva. </a:t>
            </a:r>
          </a:p>
          <a:p>
            <a:pPr indent="-182880">
              <a:buClr>
                <a:schemeClr val="accent6">
                  <a:lumMod val="75000"/>
                </a:schemeClr>
              </a:buClr>
              <a:defRPr/>
            </a:pPr>
            <a:endParaRPr lang="cs-CZ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>
              <a:buClr>
                <a:schemeClr val="accent6">
                  <a:lumMod val="75000"/>
                </a:schemeClr>
              </a:buClr>
              <a:defRPr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Široký základ humanismu v podobě lidských práv, svobody, demokracie a snahy o lepší sociální postavení chudých nebo znevýhodněných zůstává myšlenkovým základem současných společností a jejich snah o omezování násilí po celém světě.</a:t>
            </a:r>
          </a:p>
          <a:p>
            <a:endParaRPr lang="cs-CZ" sz="2000" dirty="0">
              <a:latin typeface="Comic Sans MS" pitchFamily="66" charset="0"/>
            </a:endParaRPr>
          </a:p>
          <a:p>
            <a:endParaRPr lang="cs-CZ" sz="2000" dirty="0">
              <a:latin typeface="Comic Sans MS" pitchFamily="66" charset="0"/>
            </a:endParaRPr>
          </a:p>
          <a:p>
            <a:endParaRPr lang="cs-CZ" sz="2000" dirty="0">
              <a:latin typeface="Comic Sans MS" pitchFamily="66" charset="0"/>
            </a:endParaRPr>
          </a:p>
          <a:p>
            <a:endParaRPr lang="cs-CZ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730</Words>
  <Application>Microsoft Office PowerPoint</Application>
  <PresentationFormat>Předvádění na obrazovce (4:3)</PresentationFormat>
  <Paragraphs>92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Comic Sans MS</vt:lpstr>
      <vt:lpstr>Wingdings</vt:lpstr>
      <vt:lpstr>Motiv sady Office</vt:lpstr>
      <vt:lpstr> Humanizace školy, její funkce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Rozvíjení slovní zásoby dětí předškolního věku prostřednictvím   pohádky</dc:title>
  <dc:creator>Jarmila Fialová</dc:creator>
  <cp:lastModifiedBy>Syslová</cp:lastModifiedBy>
  <cp:revision>47</cp:revision>
  <dcterms:created xsi:type="dcterms:W3CDTF">2017-02-05T19:52:06Z</dcterms:created>
  <dcterms:modified xsi:type="dcterms:W3CDTF">2019-03-01T04:55:23Z</dcterms:modified>
</cp:coreProperties>
</file>