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63" r:id="rId10"/>
    <p:sldId id="266" r:id="rId11"/>
    <p:sldId id="264" r:id="rId12"/>
    <p:sldId id="267" r:id="rId13"/>
    <p:sldId id="274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989-BD7C-4003-B014-52F9D82870AB}" type="datetimeFigureOut">
              <a:rPr lang="cs-CZ" smtClean="0"/>
              <a:pPr/>
              <a:t>29.04.2019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DAD2-C32D-4B4E-B33D-28E990D9C0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989-BD7C-4003-B014-52F9D82870AB}" type="datetimeFigureOut">
              <a:rPr lang="cs-CZ" smtClean="0"/>
              <a:pPr/>
              <a:t>29.04.2019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DAD2-C32D-4B4E-B33D-28E990D9C0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989-BD7C-4003-B014-52F9D82870AB}" type="datetimeFigureOut">
              <a:rPr lang="cs-CZ" smtClean="0"/>
              <a:pPr/>
              <a:t>29.04.2019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DAD2-C32D-4B4E-B33D-28E990D9C0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989-BD7C-4003-B014-52F9D82870AB}" type="datetimeFigureOut">
              <a:rPr lang="cs-CZ" smtClean="0"/>
              <a:pPr/>
              <a:t>29.04.2019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DAD2-C32D-4B4E-B33D-28E990D9C0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989-BD7C-4003-B014-52F9D82870AB}" type="datetimeFigureOut">
              <a:rPr lang="cs-CZ" smtClean="0"/>
              <a:pPr/>
              <a:t>29.04.2019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DAD2-C32D-4B4E-B33D-28E990D9C0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989-BD7C-4003-B014-52F9D82870AB}" type="datetimeFigureOut">
              <a:rPr lang="cs-CZ" smtClean="0"/>
              <a:pPr/>
              <a:t>29.04.2019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DAD2-C32D-4B4E-B33D-28E990D9C0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989-BD7C-4003-B014-52F9D82870AB}" type="datetimeFigureOut">
              <a:rPr lang="cs-CZ" smtClean="0"/>
              <a:pPr/>
              <a:t>29.04.2019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DAD2-C32D-4B4E-B33D-28E990D9C0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989-BD7C-4003-B014-52F9D82870AB}" type="datetimeFigureOut">
              <a:rPr lang="cs-CZ" smtClean="0"/>
              <a:pPr/>
              <a:t>29.04.2019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DAD2-C32D-4B4E-B33D-28E990D9C0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989-BD7C-4003-B014-52F9D82870AB}" type="datetimeFigureOut">
              <a:rPr lang="cs-CZ" smtClean="0"/>
              <a:pPr/>
              <a:t>29.04.2019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DAD2-C32D-4B4E-B33D-28E990D9C0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989-BD7C-4003-B014-52F9D82870AB}" type="datetimeFigureOut">
              <a:rPr lang="cs-CZ" smtClean="0"/>
              <a:pPr/>
              <a:t>29.04.2019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DAD2-C32D-4B4E-B33D-28E990D9C0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989-BD7C-4003-B014-52F9D82870AB}" type="datetimeFigureOut">
              <a:rPr lang="cs-CZ" smtClean="0"/>
              <a:pPr/>
              <a:t>29.04.2019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DAD2-C32D-4B4E-B33D-28E990D9C0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03989-BD7C-4003-B014-52F9D82870AB}" type="datetimeFigureOut">
              <a:rPr lang="cs-CZ" smtClean="0"/>
              <a:pPr/>
              <a:t>29.04.2019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1DAD2-C32D-4B4E-B33D-28E990D9C0D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43852" cy="64294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Binární relace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643998" cy="507209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sz="2400" dirty="0">
                <a:solidFill>
                  <a:schemeClr val="tx1"/>
                </a:solidFill>
              </a:rPr>
              <a:t>Tematický okruh „Závislosti, vztahy a práce s daty“ </a:t>
            </a:r>
            <a:r>
              <a:rPr lang="cs-CZ" sz="2400" b="1" dirty="0">
                <a:solidFill>
                  <a:schemeClr val="tx1"/>
                </a:solidFill>
              </a:rPr>
              <a:t>nově </a:t>
            </a:r>
            <a:r>
              <a:rPr lang="cs-CZ" sz="2400" dirty="0">
                <a:solidFill>
                  <a:schemeClr val="tx1"/>
                </a:solidFill>
              </a:rPr>
              <a:t>zařazuje do kurikula primární školy základní seznámení s pojmy </a:t>
            </a:r>
            <a:r>
              <a:rPr lang="cs-CZ" sz="2400" i="1" dirty="0">
                <a:solidFill>
                  <a:schemeClr val="tx1"/>
                </a:solidFill>
              </a:rPr>
              <a:t>binární relace, funkce a základy </a:t>
            </a:r>
            <a:r>
              <a:rPr lang="cs-CZ" sz="2400" i="1" dirty="0" smtClean="0">
                <a:solidFill>
                  <a:schemeClr val="tx1"/>
                </a:solidFill>
              </a:rPr>
              <a:t>statistiky.</a:t>
            </a:r>
          </a:p>
          <a:p>
            <a:pPr algn="l"/>
            <a:endParaRPr lang="cs-CZ" sz="2400" i="1" dirty="0" smtClean="0">
              <a:solidFill>
                <a:schemeClr val="tx1"/>
              </a:solidFill>
            </a:endParaRPr>
          </a:p>
          <a:p>
            <a:pPr algn="l"/>
            <a:r>
              <a:rPr lang="cs-CZ" sz="2600" dirty="0">
                <a:solidFill>
                  <a:schemeClr val="tx1"/>
                </a:solidFill>
              </a:rPr>
              <a:t>V primárním vzdělávání se navazuje na </a:t>
            </a:r>
            <a:r>
              <a:rPr lang="cs-CZ" sz="2600" dirty="0" smtClean="0">
                <a:solidFill>
                  <a:schemeClr val="tx1"/>
                </a:solidFill>
              </a:rPr>
              <a:t>zkušenosti dětí předškolního věku systematickým </a:t>
            </a:r>
            <a:r>
              <a:rPr lang="cs-CZ" sz="2600" dirty="0">
                <a:solidFill>
                  <a:schemeClr val="tx1"/>
                </a:solidFill>
              </a:rPr>
              <a:t>seznamováním  s pojmy </a:t>
            </a:r>
            <a:r>
              <a:rPr lang="cs-CZ" sz="2600" dirty="0" smtClean="0">
                <a:solidFill>
                  <a:schemeClr val="tx1"/>
                </a:solidFill>
              </a:rPr>
              <a:t>– </a:t>
            </a:r>
            <a:r>
              <a:rPr lang="cs-CZ" sz="2600" b="1" dirty="0" smtClean="0">
                <a:solidFill>
                  <a:schemeClr val="tx1"/>
                </a:solidFill>
              </a:rPr>
              <a:t>relacemi</a:t>
            </a:r>
            <a:r>
              <a:rPr lang="cs-CZ" sz="2600" dirty="0" smtClean="0">
                <a:solidFill>
                  <a:schemeClr val="tx1"/>
                </a:solidFill>
              </a:rPr>
              <a:t>:</a:t>
            </a:r>
            <a:endParaRPr lang="cs-CZ" sz="2600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cs-CZ" sz="2600" b="1" dirty="0" smtClean="0">
                <a:solidFill>
                  <a:schemeClr val="tx1"/>
                </a:solidFill>
              </a:rPr>
              <a:t> rovnost </a:t>
            </a:r>
            <a:r>
              <a:rPr lang="cs-CZ" sz="2600" b="1" dirty="0">
                <a:solidFill>
                  <a:schemeClr val="tx1"/>
                </a:solidFill>
              </a:rPr>
              <a:t>a nerovnost</a:t>
            </a:r>
            <a:r>
              <a:rPr lang="cs-CZ" sz="2600" dirty="0">
                <a:solidFill>
                  <a:schemeClr val="tx1"/>
                </a:solidFill>
              </a:rPr>
              <a:t>  přirozených čísel v postupně se rozšiřujícím oboru numerace (viz </a:t>
            </a:r>
            <a:r>
              <a:rPr lang="cs-CZ" sz="2600" dirty="0" smtClean="0">
                <a:solidFill>
                  <a:schemeClr val="tx1"/>
                </a:solidFill>
              </a:rPr>
              <a:t>přednáška o </a:t>
            </a:r>
            <a:r>
              <a:rPr lang="cs-CZ" sz="2600" dirty="0">
                <a:solidFill>
                  <a:schemeClr val="tx1"/>
                </a:solidFill>
              </a:rPr>
              <a:t>porovnávání čísel), včetně příslušné terminologie a symboliky:  = „rovná se“, &lt; „je menší než“, &gt; „je větší než“,</a:t>
            </a:r>
          </a:p>
          <a:p>
            <a:pPr algn="l"/>
            <a:r>
              <a:rPr lang="cs-CZ" sz="2600" dirty="0">
                <a:solidFill>
                  <a:schemeClr val="tx1"/>
                </a:solidFill>
              </a:rPr>
              <a:t> </a:t>
            </a:r>
          </a:p>
          <a:p>
            <a:pPr lvl="0" algn="l">
              <a:buFont typeface="Arial" pitchFamily="34" charset="0"/>
              <a:buChar char="•"/>
            </a:pPr>
            <a:r>
              <a:rPr lang="cs-CZ" sz="2600" dirty="0" smtClean="0">
                <a:solidFill>
                  <a:schemeClr val="tx1"/>
                </a:solidFill>
              </a:rPr>
              <a:t> („</a:t>
            </a:r>
            <a:r>
              <a:rPr lang="cs-CZ" sz="2600" dirty="0">
                <a:solidFill>
                  <a:schemeClr val="tx1"/>
                </a:solidFill>
              </a:rPr>
              <a:t>přirozené“), lineární </a:t>
            </a:r>
            <a:r>
              <a:rPr lang="cs-CZ" sz="2600" b="1" dirty="0">
                <a:solidFill>
                  <a:schemeClr val="tx1"/>
                </a:solidFill>
              </a:rPr>
              <a:t>uspořádání</a:t>
            </a:r>
            <a:r>
              <a:rPr lang="cs-CZ" sz="2600" dirty="0">
                <a:solidFill>
                  <a:schemeClr val="tx1"/>
                </a:solidFill>
              </a:rPr>
              <a:t> přirozených čísel - </a:t>
            </a:r>
            <a:r>
              <a:rPr lang="cs-CZ" sz="2600" b="1" dirty="0">
                <a:solidFill>
                  <a:schemeClr val="tx1"/>
                </a:solidFill>
              </a:rPr>
              <a:t>číselná řada </a:t>
            </a:r>
            <a:r>
              <a:rPr lang="cs-CZ" sz="2600" dirty="0">
                <a:solidFill>
                  <a:schemeClr val="tx1"/>
                </a:solidFill>
              </a:rPr>
              <a:t>(viz </a:t>
            </a:r>
            <a:r>
              <a:rPr lang="cs-CZ" sz="2600" dirty="0" smtClean="0">
                <a:solidFill>
                  <a:schemeClr val="tx1"/>
                </a:solidFill>
              </a:rPr>
              <a:t>přednáška </a:t>
            </a:r>
            <a:r>
              <a:rPr lang="cs-CZ" sz="2600" dirty="0">
                <a:solidFill>
                  <a:schemeClr val="tx1"/>
                </a:solidFill>
              </a:rPr>
              <a:t>o číselné </a:t>
            </a:r>
            <a:r>
              <a:rPr lang="cs-CZ" sz="2600" dirty="0" smtClean="0">
                <a:solidFill>
                  <a:schemeClr val="tx1"/>
                </a:solidFill>
              </a:rPr>
              <a:t>ose). </a:t>
            </a:r>
            <a:r>
              <a:rPr lang="cs-CZ" sz="2600" dirty="0">
                <a:solidFill>
                  <a:schemeClr val="tx1"/>
                </a:solidFill>
              </a:rPr>
              <a:t>Již v číselném oboru do 5 se zavádí relace </a:t>
            </a:r>
            <a:r>
              <a:rPr lang="cs-CZ" sz="2600" i="1" dirty="0">
                <a:solidFill>
                  <a:schemeClr val="tx1"/>
                </a:solidFill>
              </a:rPr>
              <a:t>x před  y </a:t>
            </a:r>
            <a:r>
              <a:rPr lang="cs-CZ" sz="2600" dirty="0">
                <a:solidFill>
                  <a:schemeClr val="tx1"/>
                </a:solidFill>
              </a:rPr>
              <a:t>(relace uspořádání) a k ní inverzní relace </a:t>
            </a:r>
            <a:r>
              <a:rPr lang="cs-CZ" sz="2600" i="1" dirty="0">
                <a:solidFill>
                  <a:schemeClr val="tx1"/>
                </a:solidFill>
              </a:rPr>
              <a:t>y za x</a:t>
            </a:r>
            <a:r>
              <a:rPr lang="cs-CZ" sz="2600" dirty="0">
                <a:solidFill>
                  <a:schemeClr val="tx1"/>
                </a:solidFill>
              </a:rPr>
              <a:t>, ale také relace </a:t>
            </a:r>
            <a:r>
              <a:rPr lang="cs-CZ" sz="2600" i="1" dirty="0">
                <a:solidFill>
                  <a:schemeClr val="tx1"/>
                </a:solidFill>
              </a:rPr>
              <a:t>x hned před y, </a:t>
            </a:r>
            <a:r>
              <a:rPr lang="cs-CZ" sz="2600" i="1" dirty="0" err="1">
                <a:solidFill>
                  <a:schemeClr val="tx1"/>
                </a:solidFill>
              </a:rPr>
              <a:t>y</a:t>
            </a:r>
            <a:r>
              <a:rPr lang="cs-CZ" sz="2600" i="1" dirty="0">
                <a:solidFill>
                  <a:schemeClr val="tx1"/>
                </a:solidFill>
              </a:rPr>
              <a:t> hned za </a:t>
            </a:r>
            <a:r>
              <a:rPr lang="cs-CZ" sz="2600" i="1" dirty="0" err="1">
                <a:solidFill>
                  <a:schemeClr val="tx1"/>
                </a:solidFill>
              </a:rPr>
              <a:t>x</a:t>
            </a:r>
            <a:r>
              <a:rPr lang="cs-CZ" sz="2600" i="1" dirty="0">
                <a:solidFill>
                  <a:schemeClr val="tx1"/>
                </a:solidFill>
              </a:rPr>
              <a:t>. </a:t>
            </a:r>
            <a:r>
              <a:rPr lang="cs-CZ" sz="2600" dirty="0">
                <a:solidFill>
                  <a:schemeClr val="tx1"/>
                </a:solidFill>
              </a:rPr>
              <a:t>Z kurzu aritmetiky ovšem víte, že poslední dvě uvedené relace nejsou relacemi uspořádání (nesplňují vlastnost tranzitivnosti). </a:t>
            </a:r>
            <a:endParaRPr lang="cs-CZ" sz="2600" dirty="0" smtClean="0">
              <a:solidFill>
                <a:schemeClr val="tx1"/>
              </a:solidFill>
            </a:endParaRPr>
          </a:p>
          <a:p>
            <a:pPr lvl="0" algn="l"/>
            <a:endParaRPr lang="cs-CZ" sz="2600" dirty="0" smtClean="0">
              <a:solidFill>
                <a:schemeClr val="tx1"/>
              </a:solidFill>
            </a:endParaRPr>
          </a:p>
          <a:p>
            <a:pPr algn="l"/>
            <a:r>
              <a:rPr lang="cs-CZ" sz="2600" dirty="0">
                <a:solidFill>
                  <a:schemeClr val="tx1"/>
                </a:solidFill>
              </a:rPr>
              <a:t>Úloha </a:t>
            </a:r>
            <a:r>
              <a:rPr lang="cs-CZ" sz="2600" dirty="0" smtClean="0">
                <a:solidFill>
                  <a:schemeClr val="tx1"/>
                </a:solidFill>
              </a:rPr>
              <a:t>„Doplň </a:t>
            </a:r>
            <a:r>
              <a:rPr lang="cs-CZ" sz="2600" dirty="0">
                <a:solidFill>
                  <a:schemeClr val="tx1"/>
                </a:solidFill>
              </a:rPr>
              <a:t>do rámečku číslo, které tam patří</a:t>
            </a:r>
            <a:r>
              <a:rPr lang="cs-CZ" sz="2600" b="1" dirty="0">
                <a:solidFill>
                  <a:schemeClr val="tx1"/>
                </a:solidFill>
              </a:rPr>
              <a:t>:  </a:t>
            </a:r>
            <a:r>
              <a:rPr lang="cs-CZ" sz="2600" b="1" dirty="0" smtClean="0">
                <a:solidFill>
                  <a:schemeClr val="tx1"/>
                </a:solidFill>
              </a:rPr>
              <a:t> □</a:t>
            </a:r>
            <a:r>
              <a:rPr lang="cs-CZ" sz="2600" dirty="0" smtClean="0">
                <a:solidFill>
                  <a:schemeClr val="tx1"/>
                </a:solidFill>
              </a:rPr>
              <a:t>  </a:t>
            </a:r>
            <a:r>
              <a:rPr lang="cs-CZ" sz="2600" b="1" dirty="0">
                <a:solidFill>
                  <a:schemeClr val="tx1"/>
                </a:solidFill>
              </a:rPr>
              <a:t>&lt; </a:t>
            </a:r>
            <a:r>
              <a:rPr lang="cs-CZ" sz="2600" b="1" dirty="0" smtClean="0">
                <a:solidFill>
                  <a:schemeClr val="tx1"/>
                </a:solidFill>
              </a:rPr>
              <a:t>5</a:t>
            </a:r>
            <a:r>
              <a:rPr lang="cs-CZ" sz="2600" dirty="0" smtClean="0">
                <a:solidFill>
                  <a:schemeClr val="tx1"/>
                </a:solidFill>
              </a:rPr>
              <a:t>“ </a:t>
            </a:r>
            <a:r>
              <a:rPr lang="cs-CZ" sz="2600" dirty="0">
                <a:solidFill>
                  <a:schemeClr val="tx1"/>
                </a:solidFill>
              </a:rPr>
              <a:t>znamená, že hledáme (nejprve aspoň jedno číslo, potom všechna čísla menší než 5, tj. čísla, která jsou v číselné řadě </a:t>
            </a:r>
            <a:r>
              <a:rPr lang="cs-CZ" sz="2600" i="1" dirty="0">
                <a:solidFill>
                  <a:schemeClr val="tx1"/>
                </a:solidFill>
              </a:rPr>
              <a:t>před</a:t>
            </a:r>
            <a:r>
              <a:rPr lang="cs-CZ" sz="2600" dirty="0">
                <a:solidFill>
                  <a:schemeClr val="tx1"/>
                </a:solidFill>
              </a:rPr>
              <a:t> číslem 5.</a:t>
            </a:r>
          </a:p>
          <a:p>
            <a:pPr lvl="0" algn="l">
              <a:buFont typeface="Arial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  <a:p>
            <a:pPr algn="l"/>
            <a:endParaRPr lang="cs-CZ" sz="2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Základní statistické pojmy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07209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Připomeňme si některé pojmy ze statistiky:</a:t>
            </a:r>
          </a:p>
          <a:p>
            <a:pPr lvl="0"/>
            <a:r>
              <a:rPr lang="cs-CZ" i="1" dirty="0" smtClean="0"/>
              <a:t>statistické šetření</a:t>
            </a:r>
            <a:r>
              <a:rPr lang="cs-CZ" b="1" dirty="0" smtClean="0"/>
              <a:t> -</a:t>
            </a:r>
            <a:r>
              <a:rPr lang="cs-CZ" dirty="0" smtClean="0"/>
              <a:t> sběr statistických údajů (lze je  získat různými způsoby - pozorováním, měřením, dotazováním…)</a:t>
            </a:r>
          </a:p>
          <a:p>
            <a:pPr lvl="0"/>
            <a:r>
              <a:rPr lang="cs-CZ" i="1" dirty="0" smtClean="0"/>
              <a:t>statistické jednotky</a:t>
            </a:r>
            <a:r>
              <a:rPr lang="cs-CZ" dirty="0" smtClean="0"/>
              <a:t>, např. osoby, zvířata, věci, rostliny, instituce,… které se budou během statistického šetření získávat,</a:t>
            </a:r>
          </a:p>
          <a:p>
            <a:pPr lvl="0"/>
            <a:r>
              <a:rPr lang="cs-CZ" i="1" dirty="0" smtClean="0"/>
              <a:t>statistický soubor, </a:t>
            </a:r>
            <a:r>
              <a:rPr lang="cs-CZ" dirty="0" smtClean="0"/>
              <a:t>který je vymezen</a:t>
            </a:r>
            <a:r>
              <a:rPr lang="cs-CZ" i="1" dirty="0" smtClean="0"/>
              <a:t> </a:t>
            </a:r>
            <a:r>
              <a:rPr lang="cs-CZ" dirty="0" smtClean="0"/>
              <a:t>věcně (co se bude šetřením získávat), prostorově (na kterém místě, území se bude šetření provádět) a časově (v jakém časovém intervalu), </a:t>
            </a:r>
          </a:p>
          <a:p>
            <a:pPr lvl="0"/>
            <a:r>
              <a:rPr lang="cs-CZ" i="1" dirty="0" smtClean="0"/>
              <a:t>statistické znaky, </a:t>
            </a:r>
            <a:r>
              <a:rPr lang="cs-CZ" dirty="0" smtClean="0"/>
              <a:t>které</a:t>
            </a:r>
            <a:r>
              <a:rPr lang="cs-CZ" i="1" dirty="0" smtClean="0"/>
              <a:t> </a:t>
            </a:r>
            <a:r>
              <a:rPr lang="cs-CZ" dirty="0" smtClean="0"/>
              <a:t>se u statistických jednotek v daném šetření sledují. Ty mohou být buď kvantitativní (jestliže statistický znak nabývá číselných hodnot) nebo kvalitativní (hodnoty jsou vyjádřeny slovně).</a:t>
            </a:r>
          </a:p>
          <a:p>
            <a:pPr lvl="0">
              <a:buNone/>
            </a:pPr>
            <a:endParaRPr lang="cs-CZ" dirty="0" smtClean="0"/>
          </a:p>
          <a:p>
            <a:pPr lvl="0">
              <a:buNone/>
            </a:pPr>
            <a:r>
              <a:rPr lang="cs-CZ" dirty="0" smtClean="0"/>
              <a:t>Jaké znalosti ze statistiky potřebuje učitel 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600" b="1" dirty="0" smtClean="0"/>
              <a:t>Práce s daty (propedeutika statistiky)</a:t>
            </a:r>
            <a:br>
              <a:rPr lang="cs-CZ" sz="3600" b="1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85791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8000" dirty="0" smtClean="0"/>
              <a:t>Uvažujme modelový případ. </a:t>
            </a:r>
          </a:p>
          <a:p>
            <a:pPr>
              <a:buNone/>
            </a:pPr>
            <a:r>
              <a:rPr lang="cs-CZ" sz="8000" dirty="0" smtClean="0"/>
              <a:t>Ve školní třídě 4. A psalo test 23 žáků (</a:t>
            </a:r>
            <a:r>
              <a:rPr lang="cs-CZ" sz="8000" i="1" dirty="0" smtClean="0"/>
              <a:t>n = 23</a:t>
            </a:r>
            <a:r>
              <a:rPr lang="cs-CZ" sz="8000" dirty="0" smtClean="0"/>
              <a:t>). Žáci této třídy tvoří </a:t>
            </a:r>
            <a:r>
              <a:rPr lang="cs-CZ" sz="8000" i="1" dirty="0" smtClean="0"/>
              <a:t>statistický soubor</a:t>
            </a:r>
            <a:r>
              <a:rPr lang="cs-CZ" sz="8000" dirty="0" smtClean="0"/>
              <a:t>. Výsledky testu shrnuje </a:t>
            </a:r>
            <a:r>
              <a:rPr lang="cs-CZ" sz="8000" b="1" dirty="0" smtClean="0"/>
              <a:t>frekvenční tabulka</a:t>
            </a:r>
            <a:r>
              <a:rPr lang="cs-CZ" sz="8000" dirty="0" smtClean="0"/>
              <a:t>:</a:t>
            </a:r>
            <a:endParaRPr lang="cs-CZ" sz="8000" b="1" i="1" dirty="0" smtClean="0"/>
          </a:p>
          <a:p>
            <a:endParaRPr lang="cs-CZ" sz="6200" b="1" i="1" dirty="0" smtClean="0"/>
          </a:p>
          <a:p>
            <a:endParaRPr lang="cs-CZ" sz="6200" b="1" i="1" dirty="0" smtClean="0"/>
          </a:p>
          <a:p>
            <a:endParaRPr lang="cs-CZ" sz="6200" b="1" i="1" dirty="0" smtClean="0"/>
          </a:p>
          <a:p>
            <a:pPr>
              <a:buNone/>
            </a:pPr>
            <a:endParaRPr lang="cs-CZ" sz="6200" b="1" i="1" dirty="0" smtClean="0"/>
          </a:p>
          <a:p>
            <a:r>
              <a:rPr lang="cs-CZ" sz="8000" b="1" i="1" dirty="0" smtClean="0"/>
              <a:t>Aritmetický </a:t>
            </a:r>
            <a:r>
              <a:rPr lang="cs-CZ" sz="8000" i="1" dirty="0" smtClean="0"/>
              <a:t>průměr vypočteme, dělíme-li součet hodnot jejich počtem  n, tedy podle vzorce </a:t>
            </a:r>
          </a:p>
          <a:p>
            <a:pPr>
              <a:buNone/>
            </a:pPr>
            <a:r>
              <a:rPr lang="cs-CZ" sz="8000" i="1" dirty="0" smtClean="0"/>
              <a:t>	</a:t>
            </a:r>
            <a:r>
              <a:rPr lang="cs-CZ" sz="8000" dirty="0" smtClean="0"/>
              <a:t>x</a:t>
            </a:r>
            <a:r>
              <a:rPr lang="cs-CZ" sz="8000" baseline="-25000" dirty="0" smtClean="0"/>
              <a:t>1</a:t>
            </a:r>
            <a:r>
              <a:rPr lang="cs-CZ" sz="8000" dirty="0" smtClean="0"/>
              <a:t> + x</a:t>
            </a:r>
            <a:r>
              <a:rPr lang="cs-CZ" sz="8000" baseline="-25000" dirty="0" smtClean="0"/>
              <a:t>2</a:t>
            </a:r>
            <a:r>
              <a:rPr lang="cs-CZ" sz="8000" dirty="0" smtClean="0"/>
              <a:t> + x</a:t>
            </a:r>
            <a:r>
              <a:rPr lang="cs-CZ" sz="8000" baseline="-25000" dirty="0" smtClean="0"/>
              <a:t>3 </a:t>
            </a:r>
            <a:r>
              <a:rPr lang="cs-CZ" sz="8000" dirty="0" smtClean="0"/>
              <a:t>+…</a:t>
            </a:r>
            <a:r>
              <a:rPr lang="cs-CZ" sz="8000" dirty="0" err="1" smtClean="0"/>
              <a:t>x</a:t>
            </a:r>
            <a:r>
              <a:rPr lang="cs-CZ" sz="8000" baseline="-25000" dirty="0" err="1" smtClean="0"/>
              <a:t>n</a:t>
            </a:r>
            <a:r>
              <a:rPr lang="cs-CZ" sz="8000" dirty="0" smtClean="0"/>
              <a:t> / n.  V našem případě 4.1 + 6.2 + 9.3 + 5.1 /23 = 2,09.   </a:t>
            </a:r>
          </a:p>
          <a:p>
            <a:endParaRPr lang="cs-CZ" sz="8000" b="1" i="1" dirty="0" smtClean="0"/>
          </a:p>
          <a:p>
            <a:r>
              <a:rPr lang="cs-CZ" sz="8000" b="1" i="1" dirty="0" smtClean="0"/>
              <a:t>Modus souboru je znak (výsledek), který byl dosažen nejčastěji (nejfrekventovanější známka). </a:t>
            </a:r>
            <a:endParaRPr lang="cs-CZ" sz="8000" dirty="0" smtClean="0"/>
          </a:p>
          <a:p>
            <a:pPr>
              <a:buNone/>
            </a:pPr>
            <a:r>
              <a:rPr lang="cs-CZ" sz="8000" dirty="0" smtClean="0"/>
              <a:t>	Z frekvenční tabulky je zřejmé, že modem našeho souboru je známka </a:t>
            </a:r>
            <a:r>
              <a:rPr lang="cs-CZ" sz="8000" b="1" dirty="0" smtClean="0"/>
              <a:t>3, </a:t>
            </a:r>
            <a:r>
              <a:rPr lang="cs-CZ" sz="8000" dirty="0" smtClean="0"/>
              <a:t>kterou bylo hodnoceno nejvíce (9) žáků.</a:t>
            </a:r>
          </a:p>
          <a:p>
            <a:pPr>
              <a:buNone/>
            </a:pPr>
            <a:r>
              <a:rPr lang="cs-CZ" sz="8000" dirty="0" smtClean="0"/>
              <a:t> </a:t>
            </a:r>
          </a:p>
          <a:p>
            <a:r>
              <a:rPr lang="cs-CZ" sz="8000" b="1" i="1" dirty="0" smtClean="0"/>
              <a:t>Medián souboru je znak, který je středním členem uspořádané (např. vzestupně) posloupnosti znaků:</a:t>
            </a:r>
            <a:endParaRPr lang="cs-CZ" sz="8000" dirty="0" smtClean="0"/>
          </a:p>
          <a:p>
            <a:pPr>
              <a:buNone/>
            </a:pPr>
            <a:r>
              <a:rPr lang="cs-CZ" sz="8000" dirty="0" smtClean="0"/>
              <a:t>	1, </a:t>
            </a:r>
            <a:r>
              <a:rPr lang="cs-CZ" sz="8000" dirty="0" err="1" smtClean="0"/>
              <a:t>1</a:t>
            </a:r>
            <a:r>
              <a:rPr lang="cs-CZ" sz="8000" dirty="0" smtClean="0"/>
              <a:t>, </a:t>
            </a:r>
            <a:r>
              <a:rPr lang="cs-CZ" sz="8000" dirty="0" err="1" smtClean="0"/>
              <a:t>1</a:t>
            </a:r>
            <a:r>
              <a:rPr lang="cs-CZ" sz="8000" dirty="0" smtClean="0"/>
              <a:t>, </a:t>
            </a:r>
            <a:r>
              <a:rPr lang="cs-CZ" sz="8000" dirty="0" err="1" smtClean="0"/>
              <a:t>1</a:t>
            </a:r>
            <a:r>
              <a:rPr lang="cs-CZ" sz="8000" dirty="0" smtClean="0"/>
              <a:t>, 2, </a:t>
            </a:r>
            <a:r>
              <a:rPr lang="cs-CZ" sz="8000" dirty="0" err="1" smtClean="0"/>
              <a:t>2</a:t>
            </a:r>
            <a:r>
              <a:rPr lang="cs-CZ" sz="8000" dirty="0" smtClean="0"/>
              <a:t>, </a:t>
            </a:r>
            <a:r>
              <a:rPr lang="cs-CZ" sz="8000" dirty="0" err="1" smtClean="0"/>
              <a:t>2</a:t>
            </a:r>
            <a:r>
              <a:rPr lang="cs-CZ" sz="8000" dirty="0" smtClean="0"/>
              <a:t>, </a:t>
            </a:r>
            <a:r>
              <a:rPr lang="cs-CZ" sz="8000" dirty="0" err="1" smtClean="0"/>
              <a:t>2</a:t>
            </a:r>
            <a:r>
              <a:rPr lang="cs-CZ" sz="8000" dirty="0" smtClean="0"/>
              <a:t>, </a:t>
            </a:r>
            <a:r>
              <a:rPr lang="cs-CZ" sz="8000" dirty="0" err="1" smtClean="0"/>
              <a:t>2</a:t>
            </a:r>
            <a:r>
              <a:rPr lang="cs-CZ" sz="8000" dirty="0" smtClean="0"/>
              <a:t>, </a:t>
            </a:r>
            <a:r>
              <a:rPr lang="cs-CZ" sz="8000" dirty="0" err="1" smtClean="0"/>
              <a:t>2</a:t>
            </a:r>
            <a:r>
              <a:rPr lang="cs-CZ" sz="8000" dirty="0" smtClean="0"/>
              <a:t>, 3, </a:t>
            </a:r>
            <a:r>
              <a:rPr lang="cs-CZ" sz="8000" b="1" dirty="0" err="1" smtClean="0"/>
              <a:t>3</a:t>
            </a:r>
            <a:r>
              <a:rPr lang="cs-CZ" sz="8000" dirty="0" smtClean="0"/>
              <a:t>, </a:t>
            </a:r>
            <a:r>
              <a:rPr lang="cs-CZ" sz="8000" dirty="0" err="1" smtClean="0"/>
              <a:t>3</a:t>
            </a:r>
            <a:r>
              <a:rPr lang="cs-CZ" sz="8000" dirty="0" smtClean="0"/>
              <a:t>, </a:t>
            </a:r>
            <a:r>
              <a:rPr lang="cs-CZ" sz="8000" dirty="0" err="1" smtClean="0"/>
              <a:t>3</a:t>
            </a:r>
            <a:r>
              <a:rPr lang="cs-CZ" sz="8000" dirty="0" smtClean="0"/>
              <a:t>, </a:t>
            </a:r>
            <a:r>
              <a:rPr lang="cs-CZ" sz="8000" dirty="0" err="1" smtClean="0"/>
              <a:t>3</a:t>
            </a:r>
            <a:r>
              <a:rPr lang="cs-CZ" sz="8000" dirty="0" smtClean="0"/>
              <a:t>, </a:t>
            </a:r>
            <a:r>
              <a:rPr lang="cs-CZ" sz="8000" dirty="0" err="1" smtClean="0"/>
              <a:t>3</a:t>
            </a:r>
            <a:r>
              <a:rPr lang="cs-CZ" sz="8000" dirty="0" smtClean="0"/>
              <a:t>, </a:t>
            </a:r>
            <a:r>
              <a:rPr lang="cs-CZ" sz="8000" dirty="0" err="1" smtClean="0"/>
              <a:t>3</a:t>
            </a:r>
            <a:r>
              <a:rPr lang="cs-CZ" sz="8000" dirty="0" smtClean="0"/>
              <a:t>, </a:t>
            </a:r>
            <a:r>
              <a:rPr lang="cs-CZ" sz="8000" dirty="0" err="1" smtClean="0"/>
              <a:t>3</a:t>
            </a:r>
            <a:r>
              <a:rPr lang="cs-CZ" sz="8000" dirty="0" smtClean="0"/>
              <a:t>, </a:t>
            </a:r>
            <a:r>
              <a:rPr lang="cs-CZ" sz="8000" dirty="0" err="1" smtClean="0"/>
              <a:t>3</a:t>
            </a:r>
            <a:r>
              <a:rPr lang="cs-CZ" sz="8000" dirty="0" smtClean="0"/>
              <a:t>, 4, </a:t>
            </a:r>
            <a:r>
              <a:rPr lang="cs-CZ" sz="8000" dirty="0" err="1" smtClean="0"/>
              <a:t>4</a:t>
            </a:r>
            <a:r>
              <a:rPr lang="cs-CZ" sz="8000" dirty="0" smtClean="0"/>
              <a:t>, </a:t>
            </a:r>
            <a:r>
              <a:rPr lang="cs-CZ" sz="8000" dirty="0" err="1" smtClean="0"/>
              <a:t>4</a:t>
            </a:r>
            <a:r>
              <a:rPr lang="cs-CZ" sz="8000" dirty="0" smtClean="0"/>
              <a:t>, 5.</a:t>
            </a:r>
          </a:p>
          <a:p>
            <a:pPr>
              <a:buNone/>
            </a:pPr>
            <a:r>
              <a:rPr lang="cs-CZ" sz="8000" dirty="0" smtClean="0"/>
              <a:t>	V našem souboru známka </a:t>
            </a:r>
            <a:r>
              <a:rPr lang="cs-CZ" sz="8000" b="1" dirty="0" smtClean="0"/>
              <a:t>3</a:t>
            </a:r>
            <a:r>
              <a:rPr lang="cs-CZ" sz="8000" dirty="0" smtClean="0"/>
              <a:t>, stejně jako modus souboru.</a:t>
            </a:r>
          </a:p>
          <a:p>
            <a:endParaRPr lang="cs-CZ" sz="8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071538" y="1928802"/>
          <a:ext cx="652462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5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74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8628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Známka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Počet žáků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9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Práce s daty (propedeutika statistiky)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51435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Očekávané výstupy RVP ZV v tematickém okruhu „Závislosti, vztahy a práce s daty“. </a:t>
            </a:r>
          </a:p>
          <a:p>
            <a:pPr>
              <a:buNone/>
            </a:pPr>
            <a:r>
              <a:rPr lang="cs-CZ" dirty="0" smtClean="0"/>
              <a:t>Žák:</a:t>
            </a:r>
          </a:p>
          <a:p>
            <a:r>
              <a:rPr lang="cs-CZ" dirty="0" smtClean="0"/>
              <a:t>popisuje jednoduché závislosti z praktického života, vyhledává data z reálných životních situací, používá čárkovací metodu při sběru a evidenci dat,</a:t>
            </a:r>
          </a:p>
          <a:p>
            <a:r>
              <a:rPr lang="cs-CZ" dirty="0" smtClean="0"/>
              <a:t>na vhodných modelech matematických i reálných situací třídí data podle zvolených  a stanovených kritérií,</a:t>
            </a:r>
          </a:p>
          <a:p>
            <a:r>
              <a:rPr lang="cs-CZ" dirty="0" smtClean="0"/>
              <a:t>intuitivně se seznamuje s pojmem aritmetický průměr v situacích známých z denního života,</a:t>
            </a:r>
          </a:p>
          <a:p>
            <a:r>
              <a:rPr lang="cs-CZ" dirty="0" smtClean="0"/>
              <a:t>čte údaje v různých typech diagramů (sloupcový, kruhový, figurální), interpretuje data v reálném kontextu,</a:t>
            </a:r>
          </a:p>
          <a:p>
            <a:r>
              <a:rPr lang="cs-CZ" dirty="0" smtClean="0"/>
              <a:t>zpřehledňuje vyhledaná data v tabulkách a vhodným způsobem je vyjadřuje grafem nebo diagramem.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Práce s daty (propedeutika statistiky)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/>
          <a:lstStyle/>
          <a:p>
            <a:pPr>
              <a:buNone/>
            </a:pPr>
            <a:r>
              <a:rPr lang="cs-CZ" sz="2000" dirty="0" smtClean="0"/>
              <a:t>Uvedené očekávané výstupy budeme ilustrovat na další úloze:</a:t>
            </a:r>
          </a:p>
          <a:p>
            <a:pPr lvl="0"/>
            <a:endParaRPr lang="cs-CZ" sz="2000" i="1" dirty="0" smtClean="0"/>
          </a:p>
          <a:p>
            <a:pPr lvl="0"/>
            <a:r>
              <a:rPr lang="cs-CZ" sz="2000" i="1" dirty="0" smtClean="0"/>
              <a:t>Házej stokrát hrací kostkou a zapisuj výsledky do tabulky. Který počet hodů padl </a:t>
            </a:r>
            <a:r>
              <a:rPr lang="cs-CZ" sz="2000" i="1" dirty="0" err="1" smtClean="0"/>
              <a:t>nejvícekrát</a:t>
            </a:r>
            <a:r>
              <a:rPr lang="cs-CZ" sz="2000" i="1" dirty="0" smtClean="0"/>
              <a:t>? </a:t>
            </a:r>
          </a:p>
          <a:p>
            <a:pPr lvl="0"/>
            <a:endParaRPr lang="cs-CZ" sz="2000" i="1" dirty="0" smtClean="0"/>
          </a:p>
          <a:p>
            <a:pPr lvl="0"/>
            <a:endParaRPr lang="cs-CZ" sz="2000" i="1" dirty="0" smtClean="0"/>
          </a:p>
          <a:p>
            <a:pPr lvl="0"/>
            <a:endParaRPr lang="cs-CZ" sz="2000" i="1" dirty="0" smtClean="0"/>
          </a:p>
          <a:p>
            <a:pPr lvl="0"/>
            <a:endParaRPr lang="cs-CZ" sz="2000" i="1" dirty="0" smtClean="0"/>
          </a:p>
          <a:p>
            <a:r>
              <a:rPr lang="cs-CZ" sz="2000" i="1" dirty="0" smtClean="0"/>
              <a:t>Házej stokrát dvěma hracími kostkami současně a součty zapisuj do tabulky. Porovnej s předchozím  výsledkem.</a:t>
            </a:r>
            <a:endParaRPr lang="cs-CZ" sz="2000" dirty="0" smtClean="0"/>
          </a:p>
          <a:p>
            <a:pPr lvl="0"/>
            <a:endParaRPr lang="cs-CZ" sz="2000" i="1" dirty="0" smtClean="0"/>
          </a:p>
          <a:p>
            <a:pPr lvl="0">
              <a:buNone/>
            </a:pPr>
            <a:endParaRPr lang="cs-CZ" sz="2000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24000" y="2760347"/>
          <a:ext cx="6095999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8135">
                <a:tc>
                  <a:txBody>
                    <a:bodyPr/>
                    <a:lstStyle/>
                    <a:p>
                      <a:r>
                        <a:rPr lang="cs-CZ" dirty="0" smtClean="0"/>
                        <a:t>Padla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r>
                        <a:rPr lang="cs-CZ" dirty="0" smtClean="0"/>
                        <a:t>Čárky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r>
                        <a:rPr lang="cs-CZ" dirty="0" smtClean="0"/>
                        <a:t>Počet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285852" y="4857760"/>
          <a:ext cx="6556992" cy="1451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1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45524">
                <a:tc>
                  <a:txBody>
                    <a:bodyPr/>
                    <a:lstStyle/>
                    <a:p>
                      <a:r>
                        <a:rPr lang="cs-CZ" dirty="0" smtClean="0"/>
                        <a:t>Padl</a:t>
                      </a:r>
                      <a:r>
                        <a:rPr lang="cs-CZ" baseline="0" dirty="0" smtClean="0"/>
                        <a:t> součet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899">
                <a:tc>
                  <a:txBody>
                    <a:bodyPr/>
                    <a:lstStyle/>
                    <a:p>
                      <a:r>
                        <a:rPr lang="cs-CZ" dirty="0" smtClean="0"/>
                        <a:t>Čárky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899">
                <a:tc>
                  <a:txBody>
                    <a:bodyPr/>
                    <a:lstStyle/>
                    <a:p>
                      <a:r>
                        <a:rPr lang="cs-CZ" dirty="0" smtClean="0"/>
                        <a:t>Počet</a:t>
                      </a:r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Grafy a diagramy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000" dirty="0" smtClean="0"/>
              <a:t>U statistického souboru osobních aut, která projedou v danou hodinu sledovaným místem, byl zjišťován počet cestujících v autě (statistický znak).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i="1" dirty="0" smtClean="0"/>
              <a:t>Bodový graf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Jednotlivé body kartézského bodového grafu jsou obrazem uspořádaných dvojic (x,y), tj. ((1,16), (2,39), (3,28), (4,12), (5,5), kde první složka uspořádané dvojice vyjadřuje souřadnici </a:t>
            </a:r>
            <a:r>
              <a:rPr lang="cs-CZ" sz="1600" i="1" dirty="0" smtClean="0"/>
              <a:t>x</a:t>
            </a:r>
            <a:r>
              <a:rPr lang="cs-CZ" sz="1600" dirty="0" smtClean="0"/>
              <a:t>, druhá složka souřadnici </a:t>
            </a:r>
            <a:r>
              <a:rPr lang="cs-CZ" sz="1600" i="1" dirty="0" err="1" smtClean="0"/>
              <a:t>y</a:t>
            </a:r>
            <a:r>
              <a:rPr lang="cs-CZ" sz="1600" dirty="0" smtClean="0"/>
              <a:t>.</a:t>
            </a:r>
          </a:p>
          <a:p>
            <a:pPr>
              <a:buNone/>
            </a:pPr>
            <a:endParaRPr lang="cs-CZ" sz="20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27" name="Object 3"/>
          <p:cNvGraphicFramePr>
            <a:graphicFrameLocks/>
          </p:cNvGraphicFramePr>
          <p:nvPr/>
        </p:nvGraphicFramePr>
        <p:xfrm>
          <a:off x="2285984" y="2857496"/>
          <a:ext cx="5929354" cy="3143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Graf" r:id="rId3" imgW="5038740" imgH="2876640" progId="Excel.Chart.8">
                  <p:embed/>
                </p:oleObj>
              </mc:Choice>
              <mc:Fallback>
                <p:oleObj name="Graf" r:id="rId3" imgW="5038740" imgH="2876640" progId="Excel.Chart.8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2857496"/>
                        <a:ext cx="5929354" cy="31432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500166" y="1785926"/>
          <a:ext cx="6096000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0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r>
                        <a:rPr lang="cs-CZ" dirty="0" smtClean="0"/>
                        <a:t>Počet osob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r>
                        <a:rPr lang="cs-CZ" dirty="0" smtClean="0"/>
                        <a:t>Počet aut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Grafy a diagramy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214974"/>
          </a:xfrm>
        </p:spPr>
        <p:txBody>
          <a:bodyPr/>
          <a:lstStyle/>
          <a:p>
            <a:pPr>
              <a:buNone/>
            </a:pPr>
            <a:r>
              <a:rPr lang="cs-CZ" sz="2000" i="1" dirty="0" smtClean="0"/>
              <a:t>Spojnicový graf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Vzniká z bodového grafu spojením jednotlivých bodů úsečkami. Používá se pro vystižení průběhu časové řady, nebo také k vyjádření předpokladu o spojitosti vyšetřovaného znaku.</a:t>
            </a:r>
          </a:p>
          <a:p>
            <a:endParaRPr lang="cs-CZ" dirty="0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6634" name="Object 10"/>
          <p:cNvGraphicFramePr>
            <a:graphicFrameLocks/>
          </p:cNvGraphicFramePr>
          <p:nvPr/>
        </p:nvGraphicFramePr>
        <p:xfrm>
          <a:off x="2000232" y="2643183"/>
          <a:ext cx="6072230" cy="364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Graf" r:id="rId3" imgW="5038740" imgH="2876640" progId="Excel.Chart.8">
                  <p:embed/>
                </p:oleObj>
              </mc:Choice>
              <mc:Fallback>
                <p:oleObj name="Graf" r:id="rId3" imgW="5038740" imgH="2876640" progId="Excel.Chart.8">
                  <p:embed/>
                  <p:pic>
                    <p:nvPicPr>
                      <p:cNvPr id="0" name="Picture 1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2643183"/>
                        <a:ext cx="6072230" cy="3643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Grafy a diagramy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286412"/>
          </a:xfrm>
        </p:spPr>
        <p:txBody>
          <a:bodyPr/>
          <a:lstStyle/>
          <a:p>
            <a:pPr>
              <a:buNone/>
            </a:pPr>
            <a:r>
              <a:rPr lang="cs-CZ" sz="2000" i="1" dirty="0" smtClean="0"/>
              <a:t>Sloupcový diagram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Znázorňuje rozdělení hodnot statistického znaku pomocí sloupců, které mají stejnou šířku, a jejich výška je přímo úměrná hodnotám znaku. Výhodou je, že v grafu mohou být současně znázorněny dva i více statistických znaků.</a:t>
            </a:r>
          </a:p>
          <a:p>
            <a:endParaRPr lang="cs-CZ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7649" name="Object 1"/>
          <p:cNvGraphicFramePr>
            <a:graphicFrameLocks/>
          </p:cNvGraphicFramePr>
          <p:nvPr/>
        </p:nvGraphicFramePr>
        <p:xfrm>
          <a:off x="2428860" y="2857496"/>
          <a:ext cx="5765805" cy="3714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Graf" r:id="rId3" imgW="5038740" imgH="2876640" progId="Excel.Chart.8">
                  <p:embed/>
                </p:oleObj>
              </mc:Choice>
              <mc:Fallback>
                <p:oleObj name="Graf" r:id="rId3" imgW="5038740" imgH="2876640" progId="Excel.Chart.8">
                  <p:embed/>
                  <p:pic>
                    <p:nvPicPr>
                      <p:cNvPr id="0" name="Picture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2857496"/>
                        <a:ext cx="5765805" cy="37147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Grafy a diagramy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/>
          <a:lstStyle/>
          <a:p>
            <a:pPr>
              <a:buNone/>
            </a:pPr>
            <a:r>
              <a:rPr lang="cs-CZ" sz="2000" i="1" dirty="0" smtClean="0"/>
              <a:t>Sloupcový diagram</a:t>
            </a:r>
          </a:p>
          <a:p>
            <a:pPr>
              <a:buNone/>
            </a:pPr>
            <a:r>
              <a:rPr lang="cs-CZ" sz="2000" dirty="0" smtClean="0"/>
              <a:t>Sloupce, tedy obdélníky, mohou být také ve vodorovné poloze.</a:t>
            </a:r>
          </a:p>
          <a:p>
            <a:endParaRPr lang="cs-CZ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8673" name="Object 1"/>
          <p:cNvGraphicFramePr>
            <a:graphicFrameLocks/>
          </p:cNvGraphicFramePr>
          <p:nvPr/>
        </p:nvGraphicFramePr>
        <p:xfrm>
          <a:off x="1214414" y="2786058"/>
          <a:ext cx="6215106" cy="3786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Graf" r:id="rId3" imgW="5038740" imgH="2876640" progId="Excel.Chart.8">
                  <p:embed/>
                </p:oleObj>
              </mc:Choice>
              <mc:Fallback>
                <p:oleObj name="Graf" r:id="rId3" imgW="5038740" imgH="2876640" progId="Excel.Chart.8">
                  <p:embed/>
                  <p:pic>
                    <p:nvPicPr>
                      <p:cNvPr id="0" name="Picture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2786058"/>
                        <a:ext cx="6215106" cy="37862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Grafy a diagramy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401080" cy="5286412"/>
          </a:xfrm>
        </p:spPr>
        <p:txBody>
          <a:bodyPr/>
          <a:lstStyle/>
          <a:p>
            <a:r>
              <a:rPr lang="cs-CZ" sz="2000" dirty="0" smtClean="0"/>
              <a:t>Dalším typem sloupcového diagramu je trojrozměrný graf. Skutečný trojrozměrný graf musí splňovat jednu důležitou vlastnost, musí mít tři osy. Za trojrozměrný graf se ale může považovat i dvojrozměrný graf, ve kterém jsou sloupce zobrazeny s trojrozměrným efektem, jako je to znázorněno na dalším obrázku.</a:t>
            </a:r>
          </a:p>
          <a:p>
            <a:endParaRPr lang="cs-CZ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9697" name="Graf 7"/>
          <p:cNvGraphicFramePr>
            <a:graphicFrameLocks/>
          </p:cNvGraphicFramePr>
          <p:nvPr/>
        </p:nvGraphicFramePr>
        <p:xfrm>
          <a:off x="1370025" y="2786058"/>
          <a:ext cx="6488123" cy="364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Graf" r:id="rId3" imgW="5060119" imgH="2883658" progId="Excel.Chart.8">
                  <p:embed/>
                </p:oleObj>
              </mc:Choice>
              <mc:Fallback>
                <p:oleObj name="Graf" r:id="rId3" imgW="5060119" imgH="2883658" progId="Excel.Chart.8">
                  <p:embed/>
                  <p:pic>
                    <p:nvPicPr>
                      <p:cNvPr id="0" name="Graf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25" y="2786058"/>
                        <a:ext cx="6488123" cy="3643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Grafy a diagramy</a:t>
            </a:r>
            <a:endParaRPr lang="cs-CZ" sz="3200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1901" y="3421159"/>
            <a:ext cx="5511848" cy="315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85720" y="1285861"/>
            <a:ext cx="8715436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</a:t>
            </a:r>
            <a:r>
              <a:rPr kumimoji="0" lang="cs-CZ" sz="20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ruhový </a:t>
            </a:r>
            <a:r>
              <a:rPr kumimoji="0" lang="cs-CZ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diagram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U tohoto typu grafu různým hodnotám znaku odpovídají kruhové výseče, jejichž obsahy jsou úměrné četnostem znaku. Pro velikost úhlu kruhové výseče platí, že poměr velikosti středového úhlu této výseče k velikosti plného úhlu je stejný jako poměr četnosti hodnoty uvažovaného znaku k rozsahu celého souboru. 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Binární relace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42928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cs-CZ" dirty="0"/>
              <a:t> </a:t>
            </a:r>
          </a:p>
          <a:p>
            <a:pPr lvl="0"/>
            <a:r>
              <a:rPr lang="cs-CZ" sz="7400" b="1" dirty="0"/>
              <a:t>dělitelnost </a:t>
            </a:r>
            <a:r>
              <a:rPr lang="cs-CZ" sz="7400" dirty="0"/>
              <a:t>(ve smyslu relace reflexívní, antisymetrické a tranzitivní) není sice explicitně učivem primární školy, ale žáci se v souvislosti s operací násobení a propedeutikou přímé úměrnosti seznamují s </a:t>
            </a:r>
            <a:r>
              <a:rPr lang="cs-CZ" sz="7400" i="1" dirty="0"/>
              <a:t>násobky</a:t>
            </a:r>
            <a:r>
              <a:rPr lang="cs-CZ" sz="7400" dirty="0"/>
              <a:t> daného čísla (tabulky násobků dvou, tří,…). Například 12 je násobkem 4, číslo 4 je dělitelem 12. Přitom se seznamují se skutečností, že číslo 1 je dělitelem každého přirozeného čísla a každé přirozené číslo je násobkem čísla 1, číslo 0 je násobkem každého přirozeného čísla a každé přirozené číslo je dělitelem čísla 0. </a:t>
            </a:r>
          </a:p>
          <a:p>
            <a:pPr>
              <a:buNone/>
            </a:pPr>
            <a:r>
              <a:rPr lang="cs-CZ" sz="7400" i="1" dirty="0"/>
              <a:t>Poznámka</a:t>
            </a:r>
            <a:r>
              <a:rPr lang="cs-CZ" sz="7400" dirty="0"/>
              <a:t>: Pozor na terminologické nedorozumění! Termín „dělitel“ se používá v matematice primární školy k označení „čísla, kterým dělíme“. Tak v </a:t>
            </a:r>
            <a:r>
              <a:rPr lang="cs-CZ" sz="7400" b="1" dirty="0"/>
              <a:t>zápisu úlohy</a:t>
            </a:r>
            <a:r>
              <a:rPr lang="cs-CZ" sz="7400" dirty="0"/>
              <a:t> </a:t>
            </a:r>
            <a:r>
              <a:rPr lang="cs-CZ" sz="7400" b="1" dirty="0"/>
              <a:t>12:7</a:t>
            </a:r>
            <a:r>
              <a:rPr lang="cs-CZ" sz="7400" dirty="0"/>
              <a:t> (dělení se zbytkem) označujeme číslo 12 jako </a:t>
            </a:r>
            <a:r>
              <a:rPr lang="cs-CZ" sz="7400" i="1" dirty="0"/>
              <a:t>dělence</a:t>
            </a:r>
            <a:r>
              <a:rPr lang="cs-CZ" sz="7400" dirty="0"/>
              <a:t> a číslo 7 jako </a:t>
            </a:r>
            <a:r>
              <a:rPr lang="cs-CZ" sz="7400" i="1" dirty="0"/>
              <a:t>dělitele</a:t>
            </a:r>
            <a:r>
              <a:rPr lang="cs-CZ" sz="7400" dirty="0"/>
              <a:t>, ale přitom  </a:t>
            </a:r>
            <a:r>
              <a:rPr lang="cs-CZ" sz="7400" b="1" dirty="0"/>
              <a:t>neplatí, že 7</a:t>
            </a:r>
            <a:r>
              <a:rPr lang="cs-CZ" sz="7400" b="1" dirty="0">
                <a:sym typeface="Symbol"/>
              </a:rPr>
              <a:t></a:t>
            </a:r>
            <a:r>
              <a:rPr lang="cs-CZ" sz="7400" b="1" dirty="0"/>
              <a:t>12</a:t>
            </a:r>
            <a:r>
              <a:rPr lang="cs-CZ" sz="7400" dirty="0"/>
              <a:t> (7 není dělitelem 12</a:t>
            </a:r>
            <a:r>
              <a:rPr lang="cs-CZ" sz="7400" dirty="0" smtClean="0"/>
              <a:t>). </a:t>
            </a:r>
            <a:endParaRPr lang="cs-CZ" sz="7400" dirty="0"/>
          </a:p>
          <a:p>
            <a:endParaRPr lang="cs-CZ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Binární relace v geometrii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142984"/>
            <a:ext cx="8786874" cy="5429288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shodnost</a:t>
            </a:r>
            <a:r>
              <a:rPr lang="cs-CZ" dirty="0" smtClean="0"/>
              <a:t> úseček a rovinných útvarů (trojúhelníků, čtverců,…). Opět připomeňme z kurzu geometrie, že relace shodnosti je relací ekvivalence (s vlastnostmi reflexivnosti, symetričnosti a tranzitivnosti). Z didaktického hlediska je třeba dát dítěti k dispozici prostředek, který mu umožní poznat, které útvary jsou (nejsou) shodné. Tímto prostředkem je shodné zobrazení - </a:t>
            </a:r>
            <a:r>
              <a:rPr lang="cs-CZ" i="1" dirty="0" smtClean="0"/>
              <a:t>dva útvary jsou shodné, když lze přemístěním jednoho dosáhnout toho, že se kryjí. </a:t>
            </a:r>
            <a:r>
              <a:rPr lang="cs-CZ" dirty="0" smtClean="0"/>
              <a:t>Např. úsečku nebo trojúhelník „přemístí“ některým shodným zobrazením - např. je vhodně posune nebo  otočí. Využíváme přitom přemístění pomocí proužku papíru, průsvitky, později kružítka. V souvislosti s určováním velikostí - měřením délek je třeba, aby si žák uvědomil, že úsečky či rovinné útvary navzájem </a:t>
            </a:r>
            <a:r>
              <a:rPr lang="cs-CZ" i="1" dirty="0" smtClean="0"/>
              <a:t>shodné</a:t>
            </a:r>
            <a:r>
              <a:rPr lang="cs-CZ" dirty="0" smtClean="0"/>
              <a:t> mají délky/velikosti, které se navzájem </a:t>
            </a:r>
            <a:r>
              <a:rPr lang="cs-CZ" i="1" dirty="0" smtClean="0"/>
              <a:t>rovnají:</a:t>
            </a:r>
            <a:r>
              <a:rPr lang="cs-CZ" dirty="0" smtClean="0"/>
              <a:t> AB ≈ CD → |AB| = |CD|. Nelze ovšem zaměňovat relaci shodnosti (rovinných útvarů) a relaci  rovnosti (velikosti rovinných útvarů, tedy čísel),</a:t>
            </a:r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b="1" dirty="0"/>
              <a:t>různoběžnost, rovnoběžnost a kolmost</a:t>
            </a:r>
            <a:r>
              <a:rPr lang="cs-CZ" dirty="0"/>
              <a:t> přímek. S uvedenými vztahy mezi přímkami (relacemi na množině přímek v rovině) se žáci  setkávají na modelech ve svém okolí, rýsují různoběžné, rovnoběžné a kolmé přímky pomocí pravítka s ryskou, resp. pravítka a kružítka. Osa úsečky je kolmice, procházející středem úsečky, svírá s úsečkou pravé úhly. </a:t>
            </a:r>
          </a:p>
          <a:p>
            <a:r>
              <a:rPr lang="cs-CZ" dirty="0"/>
              <a:t> 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Funkce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429288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/>
              <a:t>Připomeňme si</a:t>
            </a:r>
          </a:p>
          <a:p>
            <a:endParaRPr lang="cs-CZ" b="1" dirty="0"/>
          </a:p>
          <a:p>
            <a:pPr>
              <a:buNone/>
            </a:pPr>
            <a:r>
              <a:rPr lang="cs-CZ" b="1" dirty="0" smtClean="0"/>
              <a:t>Zobrazení </a:t>
            </a:r>
            <a:r>
              <a:rPr lang="cs-CZ" b="1" dirty="0"/>
              <a:t>v číselné množině, resp. libovolné množiny A do číselné množiny R, je reálná  funkce  (funkce  jedné reálné proměnné).</a:t>
            </a:r>
            <a:endParaRPr lang="cs-CZ" dirty="0"/>
          </a:p>
          <a:p>
            <a:pPr>
              <a:buNone/>
            </a:pPr>
            <a:r>
              <a:rPr lang="cs-CZ" dirty="0"/>
              <a:t>Symbolicky zapíšeme</a:t>
            </a:r>
          </a:p>
          <a:p>
            <a:r>
              <a:rPr lang="cs-CZ" b="1" i="1" dirty="0" smtClean="0"/>
              <a:t>y </a:t>
            </a:r>
            <a:r>
              <a:rPr lang="cs-CZ" b="1" i="1" dirty="0"/>
              <a:t>= ƒ(x), </a:t>
            </a:r>
            <a:r>
              <a:rPr lang="cs-CZ" b="1" i="1" dirty="0" err="1"/>
              <a:t>x</a:t>
            </a:r>
            <a:r>
              <a:rPr lang="cs-CZ" b="1" i="1" dirty="0"/>
              <a:t> </a:t>
            </a:r>
            <a:r>
              <a:rPr lang="cs-CZ" b="1" dirty="0"/>
              <a:t> D</a:t>
            </a:r>
            <a:r>
              <a:rPr lang="cs-CZ" b="1" i="1" dirty="0"/>
              <a:t>(ƒ),</a:t>
            </a:r>
            <a:r>
              <a:rPr lang="cs-CZ" b="1" dirty="0"/>
              <a:t>  nebo  </a:t>
            </a:r>
            <a:r>
              <a:rPr lang="cs-CZ" b="1" i="1" dirty="0"/>
              <a:t>x  ƒ(x), </a:t>
            </a:r>
            <a:r>
              <a:rPr lang="cs-CZ" b="1" i="1" dirty="0" err="1"/>
              <a:t>x</a:t>
            </a:r>
            <a:r>
              <a:rPr lang="en-US" b="1" dirty="0"/>
              <a:t> </a:t>
            </a:r>
            <a:r>
              <a:rPr lang="cs-CZ" b="1" dirty="0"/>
              <a:t> D</a:t>
            </a:r>
            <a:r>
              <a:rPr lang="cs-CZ" b="1" i="1" dirty="0"/>
              <a:t>(ƒ)</a:t>
            </a:r>
            <a:r>
              <a:rPr lang="cs-CZ" b="1" dirty="0"/>
              <a:t> 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Funkci obvykle  ve školské matematice vyjadřujeme </a:t>
            </a:r>
          </a:p>
          <a:p>
            <a:pPr>
              <a:buNone/>
            </a:pPr>
            <a:r>
              <a:rPr lang="cs-CZ" b="1" dirty="0" smtClean="0"/>
              <a:t>analyticky (rovnicí), tabulkou, grafem a slovy</a:t>
            </a:r>
            <a:r>
              <a:rPr lang="cs-CZ" dirty="0" smtClean="0"/>
              <a:t> (tj. v přirozeném jazyce).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/>
              <a:t> </a:t>
            </a:r>
          </a:p>
          <a:p>
            <a:pPr>
              <a:buNone/>
            </a:pPr>
            <a:r>
              <a:rPr lang="cs-CZ" b="1" dirty="0"/>
              <a:t>Graficky</a:t>
            </a:r>
            <a:r>
              <a:rPr lang="cs-CZ" dirty="0"/>
              <a:t> vyjadřujeme funkci v </a:t>
            </a:r>
            <a:r>
              <a:rPr lang="cs-CZ" b="1" dirty="0"/>
              <a:t>kartézském </a:t>
            </a:r>
            <a:r>
              <a:rPr lang="cs-CZ" dirty="0"/>
              <a:t>souřadném systému (podle René </a:t>
            </a:r>
            <a:r>
              <a:rPr lang="cs-CZ" dirty="0" err="1"/>
              <a:t>Descartes</a:t>
            </a:r>
            <a:r>
              <a:rPr lang="cs-CZ" dirty="0"/>
              <a:t>, lat. </a:t>
            </a:r>
            <a:r>
              <a:rPr lang="cs-CZ" dirty="0" err="1"/>
              <a:t>Cartesius</a:t>
            </a:r>
            <a:r>
              <a:rPr lang="cs-CZ" dirty="0"/>
              <a:t>) - </a:t>
            </a:r>
            <a:r>
              <a:rPr lang="cs-CZ" i="1" dirty="0"/>
              <a:t>pravoúhlá soustava souřadnic </a:t>
            </a:r>
            <a:r>
              <a:rPr lang="cs-CZ" dirty="0"/>
              <a:t>s vodorovnou osou </a:t>
            </a:r>
            <a:r>
              <a:rPr lang="cs-CZ" i="1" dirty="0"/>
              <a:t>x</a:t>
            </a:r>
            <a:r>
              <a:rPr lang="cs-CZ" dirty="0"/>
              <a:t> a svislou osou </a:t>
            </a:r>
            <a:r>
              <a:rPr lang="cs-CZ" i="1" dirty="0" err="1"/>
              <a:t>y</a:t>
            </a:r>
            <a:r>
              <a:rPr lang="cs-CZ" i="1" dirty="0"/>
              <a:t>. </a:t>
            </a:r>
            <a:r>
              <a:rPr lang="cs-CZ" dirty="0"/>
              <a:t>Graf konstruujeme z jednotlivých bodů o </a:t>
            </a:r>
            <a:r>
              <a:rPr lang="cs-CZ" b="1" dirty="0"/>
              <a:t>souřadnicích x, y, </a:t>
            </a:r>
            <a:r>
              <a:rPr lang="cs-CZ" dirty="0"/>
              <a:t>tj. uspořádaných dvojic [x, ƒ(x</a:t>
            </a:r>
            <a:r>
              <a:rPr lang="cs-CZ" dirty="0" smtClean="0"/>
              <a:t>)].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/>
              <a:t>Z matematiky základní a střední školy znáte různé druhy/typy funkcí. Připomeňme si přímou </a:t>
            </a:r>
            <a:r>
              <a:rPr lang="cs-CZ" dirty="0" smtClean="0"/>
              <a:t>a  nepřímou </a:t>
            </a:r>
            <a:r>
              <a:rPr lang="cs-CZ" dirty="0"/>
              <a:t>úměrnost, lineární  a kvadratickou funkci, </a:t>
            </a:r>
            <a:r>
              <a:rPr lang="cs-CZ" dirty="0" err="1"/>
              <a:t>funkci</a:t>
            </a:r>
            <a:r>
              <a:rPr lang="cs-CZ" dirty="0"/>
              <a:t> exponenciální a logaritmickou, goniometrické funkce. V matematice primární školy </a:t>
            </a:r>
            <a:r>
              <a:rPr lang="cs-CZ" dirty="0" smtClean="0"/>
              <a:t>mají </a:t>
            </a:r>
            <a:r>
              <a:rPr lang="cs-CZ" dirty="0"/>
              <a:t>své místo </a:t>
            </a:r>
            <a:r>
              <a:rPr lang="cs-CZ" b="1" dirty="0"/>
              <a:t>přímá úměrnost a lineární funkce, případně nepřímá úměrnost.  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3600" b="1" dirty="0" smtClean="0"/>
              <a:t>Lineární funkce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Východiskem našeho didakticky zaměřeného výkladu učiníme  pojem </a:t>
            </a:r>
            <a:r>
              <a:rPr lang="cs-CZ" sz="2600" b="1" dirty="0" smtClean="0"/>
              <a:t>lineární funkce</a:t>
            </a:r>
            <a:r>
              <a:rPr lang="cs-CZ" sz="2600" dirty="0" smtClean="0"/>
              <a:t>, kterou vyjádříme rovnicí: </a:t>
            </a:r>
            <a:r>
              <a:rPr lang="cs-CZ" sz="2600" b="1" dirty="0" smtClean="0"/>
              <a:t>y = k.x + q</a:t>
            </a:r>
            <a:r>
              <a:rPr lang="cs-CZ" sz="2600" dirty="0" smtClean="0"/>
              <a:t>, </a:t>
            </a:r>
            <a:r>
              <a:rPr lang="cs-CZ" sz="2600" dirty="0"/>
              <a:t>kde x …(nezávisle) proměnná, y …hodnota funkce (závisle proměnná), </a:t>
            </a:r>
            <a:r>
              <a:rPr lang="cs-CZ" sz="2600" dirty="0" smtClean="0"/>
              <a:t>k ≠ </a:t>
            </a:r>
            <a:r>
              <a:rPr lang="cs-CZ" sz="2600" dirty="0"/>
              <a:t>0, q…koeficienty, v prostředí primární školy přirozená čísla. </a:t>
            </a:r>
          </a:p>
          <a:p>
            <a:pPr>
              <a:buNone/>
            </a:pPr>
            <a:r>
              <a:rPr lang="cs-CZ" sz="2600" dirty="0"/>
              <a:t>Již v 1. ročníku ZŠ je možné uvažovat případ, kdy k= 1 a rovnice nabývá tvaru </a:t>
            </a:r>
            <a:r>
              <a:rPr lang="cs-CZ" sz="2600" b="1" dirty="0"/>
              <a:t>y = x + </a:t>
            </a:r>
            <a:r>
              <a:rPr lang="cs-CZ" sz="2600" b="1" dirty="0" err="1"/>
              <a:t>q</a:t>
            </a:r>
            <a:r>
              <a:rPr lang="cs-CZ" sz="2600" b="1" dirty="0"/>
              <a:t>. </a:t>
            </a:r>
            <a:r>
              <a:rPr lang="cs-CZ" sz="2600" dirty="0"/>
              <a:t>Vyjádříme-li funkci </a:t>
            </a:r>
            <a:r>
              <a:rPr lang="cs-CZ" sz="2600" b="1" dirty="0"/>
              <a:t>tabulkou</a:t>
            </a:r>
            <a:r>
              <a:rPr lang="cs-CZ" sz="2600" dirty="0"/>
              <a:t>, pak např. pro q=3 dostaneme tabulku, známou z didaktických materiálů ve tvaru</a:t>
            </a:r>
          </a:p>
          <a:p>
            <a:pPr>
              <a:buNone/>
            </a:pPr>
            <a:r>
              <a:rPr lang="cs-CZ" sz="2600" dirty="0" smtClean="0"/>
              <a:t> </a:t>
            </a:r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71470" y="5072074"/>
          <a:ext cx="7715309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63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….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cs-CZ" b="1" baseline="0" dirty="0" smtClean="0"/>
                        <a:t>a + 3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5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6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7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….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Přímá úměrnost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286412"/>
          </a:xfrm>
        </p:spPr>
        <p:txBody>
          <a:bodyPr/>
          <a:lstStyle/>
          <a:p>
            <a:pPr>
              <a:buNone/>
            </a:pPr>
            <a:r>
              <a:rPr lang="cs-CZ" sz="2400" dirty="0" smtClean="0"/>
              <a:t>Jiný „zvláštní“ případ lineární funkce nastane, když k ≠ 1, q = 0. Rovnice pak nabývá tvaru </a:t>
            </a:r>
            <a:r>
              <a:rPr lang="cs-CZ" sz="2400" b="1" dirty="0"/>
              <a:t>y = k.x </a:t>
            </a:r>
            <a:r>
              <a:rPr lang="cs-CZ" sz="2400" dirty="0"/>
              <a:t>a</a:t>
            </a:r>
            <a:r>
              <a:rPr lang="cs-CZ" sz="2400" b="1" dirty="0"/>
              <a:t> </a:t>
            </a:r>
            <a:r>
              <a:rPr lang="cs-CZ" sz="2400" dirty="0"/>
              <a:t>funkci označujeme jako </a:t>
            </a:r>
            <a:r>
              <a:rPr lang="cs-CZ" sz="2400" b="1" dirty="0"/>
              <a:t>přímou úměrnost. </a:t>
            </a:r>
            <a:r>
              <a:rPr lang="cs-CZ" sz="2400" dirty="0"/>
              <a:t>Tabulka přímé úměrnosti např. pro k = </a:t>
            </a:r>
            <a:r>
              <a:rPr lang="cs-CZ" sz="2400" dirty="0" smtClean="0"/>
              <a:t>3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/>
              <a:t>je vlastně tabulkou </a:t>
            </a:r>
            <a:r>
              <a:rPr lang="cs-CZ" sz="2400" b="1" dirty="0"/>
              <a:t>násobků čísla 3</a:t>
            </a:r>
            <a:r>
              <a:rPr lang="cs-CZ" sz="2400" dirty="0"/>
              <a:t>, </a:t>
            </a:r>
            <a:r>
              <a:rPr lang="cs-CZ" sz="2400" b="1" dirty="0"/>
              <a:t> </a:t>
            </a:r>
            <a:r>
              <a:rPr lang="cs-CZ" sz="2400" dirty="0"/>
              <a:t>kterou využíváme při nácviku základních spojů </a:t>
            </a:r>
            <a:r>
              <a:rPr lang="cs-CZ" sz="2400" dirty="0" smtClean="0"/>
              <a:t>operace násobení </a:t>
            </a:r>
            <a:r>
              <a:rPr lang="cs-CZ" sz="2400" dirty="0"/>
              <a:t>- tzv. násobilky. 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Přímou </a:t>
            </a:r>
            <a:r>
              <a:rPr lang="cs-CZ" sz="2400" dirty="0"/>
              <a:t>úměrnost obvykle vyjadřujeme </a:t>
            </a:r>
            <a:r>
              <a:rPr lang="cs-CZ" sz="2400" b="1" dirty="0"/>
              <a:t>slovy: kolikrát více (méně) x, tolikrát více (méně) y.</a:t>
            </a:r>
            <a:endParaRPr lang="cs-CZ" sz="2400" dirty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57224" y="2571744"/>
          <a:ext cx="6738944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2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23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23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23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23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5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…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 . 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6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9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12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15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…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Přímá úměrnost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715040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V jedné lavici sedí 2 žáci. Kolik žáků sedí ve 2, 3, 4,…lavicích?</a:t>
            </a:r>
          </a:p>
          <a:p>
            <a:pPr>
              <a:buNone/>
            </a:pPr>
            <a:r>
              <a:rPr lang="cs-CZ" sz="2000" b="1" dirty="0" smtClean="0"/>
              <a:t>Graf</a:t>
            </a:r>
            <a:r>
              <a:rPr lang="cs-CZ" sz="2000" dirty="0" smtClean="0"/>
              <a:t> přímé úměrnosti sestrojíme v pravoúhlém (kartézském) souřadném systému, do kterého vyneseme body o souřadnicích [a,2a], tj. [0,0]; [1,2]; [2,4]; [3,6]; [4,8]; …</a:t>
            </a:r>
          </a:p>
          <a:p>
            <a:pPr>
              <a:buNone/>
            </a:pPr>
            <a:r>
              <a:rPr lang="cs-CZ" sz="2000" dirty="0" smtClean="0"/>
              <a:t>Grafem přímé úměrnosti y = 2x </a:t>
            </a:r>
            <a:r>
              <a:rPr lang="cs-CZ" sz="2000" b="1" dirty="0" smtClean="0"/>
              <a:t>je (v oboru přirozených čísel) množina bodů, kterými lze proložit přímku, procházející počátkem soustavy souřadnic,</a:t>
            </a:r>
            <a:r>
              <a:rPr lang="cs-CZ" sz="2000" dirty="0" smtClean="0"/>
              <a:t> tj. bodem o souřadnicích [0,0].</a:t>
            </a:r>
          </a:p>
          <a:p>
            <a:pPr>
              <a:buNone/>
            </a:pPr>
            <a:r>
              <a:rPr lang="cs-CZ" sz="2000" dirty="0" smtClean="0"/>
              <a:t> 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 </a:t>
            </a:r>
          </a:p>
          <a:p>
            <a:endParaRPr lang="cs-CZ" sz="2000" dirty="0"/>
          </a:p>
        </p:txBody>
      </p:sp>
      <p:pic>
        <p:nvPicPr>
          <p:cNvPr id="4" name="Picture 2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4952" y="3140968"/>
            <a:ext cx="465924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K prezentaci přímé úměrnosti můžeme využít matematizace řady </a:t>
            </a:r>
            <a:r>
              <a:rPr lang="cs-CZ" b="1" dirty="0"/>
              <a:t>reálných situací z finanční matematiky</a:t>
            </a:r>
            <a:r>
              <a:rPr lang="cs-CZ" dirty="0"/>
              <a:t> (nákup a spotřeba zboží v závislosti na ceně, počet výrobků za dané časové období, …), které žáci znají z denní zkušenosti nebo mezipředmětových souvislostí z různých oborů (prvouka, přírodověda, později fyzika, chemie), např. s = v .t, U = I . R.</a:t>
            </a:r>
          </a:p>
          <a:p>
            <a:pPr>
              <a:buNone/>
            </a:pPr>
            <a:r>
              <a:rPr lang="cs-CZ" dirty="0"/>
              <a:t>Příklady:</a:t>
            </a:r>
          </a:p>
          <a:p>
            <a:pPr lvl="0"/>
            <a:r>
              <a:rPr lang="cs-CZ" dirty="0"/>
              <a:t>Jedna čokoláda stojí 25 Kč, kolik zaplatíme za 2, 3, 4…. čokolády?</a:t>
            </a:r>
          </a:p>
          <a:p>
            <a:pPr lvl="0"/>
            <a:r>
              <a:rPr lang="cs-CZ" dirty="0"/>
              <a:t>Chodec ujde za hodinu 5 km, kolik ujde za 2, 3, 4,… hodiny?</a:t>
            </a:r>
          </a:p>
          <a:p>
            <a:pPr lvl="0"/>
            <a:r>
              <a:rPr lang="cs-CZ" dirty="0"/>
              <a:t>Kolem jednoho stolu stojí 4 židle, kolik židlí bude v restauraci u 2, 3, 4,… takových stolů?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99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Funkce v reálných situacích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000108"/>
            <a:ext cx="8786874" cy="564360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8000" dirty="0" smtClean="0"/>
              <a:t>K prezentaci přímé úměrnosti můžeme využít matematizace řady </a:t>
            </a:r>
            <a:r>
              <a:rPr lang="cs-CZ" sz="8000" b="1" dirty="0" smtClean="0"/>
              <a:t>reálných situací z finanční matematiky</a:t>
            </a:r>
            <a:r>
              <a:rPr lang="cs-CZ" sz="8000" dirty="0" smtClean="0"/>
              <a:t> (nákup a spotřeba zboží v závislosti na ceně, počet výrobků za dané časové období, …), které žáci znají z denní zkušenosti nebo mezipředmětových souvislostí z různých oborů (prvouka, přírodověda, později fyzika, chemie), např.  s = v .t, U = I . R. </a:t>
            </a:r>
          </a:p>
          <a:p>
            <a:pPr>
              <a:buNone/>
            </a:pPr>
            <a:r>
              <a:rPr lang="cs-CZ" sz="8000" dirty="0" smtClean="0"/>
              <a:t>Příklady:</a:t>
            </a:r>
          </a:p>
          <a:p>
            <a:pPr lvl="0"/>
            <a:r>
              <a:rPr lang="cs-CZ" sz="8000" dirty="0" smtClean="0"/>
              <a:t>Jedna čokoláda stojí 15 Kč, kolik zaplatíme za 2, 3, 4…. čokolády?</a:t>
            </a:r>
          </a:p>
          <a:p>
            <a:pPr lvl="0"/>
            <a:r>
              <a:rPr lang="cs-CZ" sz="8000" dirty="0" smtClean="0"/>
              <a:t>Chodec ujde za hodinu 5 km, kolik ujde za 2, 3, 4,… hodiny?</a:t>
            </a:r>
          </a:p>
          <a:p>
            <a:pPr lvl="0"/>
            <a:r>
              <a:rPr lang="cs-CZ" sz="8000" dirty="0" smtClean="0"/>
              <a:t>Kolem jednoho stolu stojí 4 židle, kolik židlí bude v restauraci u 2, 3, 4,… takových stolů?</a:t>
            </a:r>
          </a:p>
          <a:p>
            <a:pPr>
              <a:buNone/>
            </a:pPr>
            <a:endParaRPr lang="cs-CZ" sz="8000" dirty="0" smtClean="0"/>
          </a:p>
          <a:p>
            <a:pPr>
              <a:buNone/>
            </a:pPr>
            <a:r>
              <a:rPr lang="cs-CZ" sz="8000" dirty="0" smtClean="0"/>
              <a:t>Ve školské matematice řešíme také úlohy, jejichž matematickým modelem je </a:t>
            </a:r>
            <a:r>
              <a:rPr lang="cs-CZ" sz="8000" b="1" dirty="0" smtClean="0"/>
              <a:t>lineární funkce ve tvaru  y = </a:t>
            </a:r>
            <a:r>
              <a:rPr lang="cs-CZ" sz="8000" b="1" dirty="0" err="1" smtClean="0"/>
              <a:t>kx</a:t>
            </a:r>
            <a:r>
              <a:rPr lang="cs-CZ" sz="8000" b="1" dirty="0" smtClean="0"/>
              <a:t> + </a:t>
            </a:r>
            <a:r>
              <a:rPr lang="cs-CZ" sz="8000" b="1" dirty="0" err="1" smtClean="0"/>
              <a:t>q</a:t>
            </a:r>
            <a:r>
              <a:rPr lang="cs-CZ" sz="8000" b="1" dirty="0" smtClean="0"/>
              <a:t>.</a:t>
            </a:r>
            <a:r>
              <a:rPr lang="cs-CZ" sz="8000" dirty="0" smtClean="0"/>
              <a:t> Například:</a:t>
            </a:r>
          </a:p>
          <a:p>
            <a:r>
              <a:rPr lang="cs-CZ" sz="8000" i="1" dirty="0" smtClean="0"/>
              <a:t>Růže stojí 35 Kč, za stuhu a vazbu dáme 20 Kč. Kolik zaplatíme za kytici, ve které budou 2, 3, 4, 5,… růží? </a:t>
            </a:r>
            <a:endParaRPr lang="cs-CZ" sz="8000" dirty="0" smtClean="0"/>
          </a:p>
          <a:p>
            <a:pPr>
              <a:buNone/>
            </a:pPr>
            <a:r>
              <a:rPr lang="cs-CZ" sz="8000" dirty="0" smtClean="0"/>
              <a:t>	V této úloze je </a:t>
            </a:r>
            <a:r>
              <a:rPr lang="cs-CZ" sz="8000" i="1" dirty="0" smtClean="0"/>
              <a:t>k = 35, q = 20, x</a:t>
            </a:r>
            <a:r>
              <a:rPr lang="cs-CZ" sz="8000" dirty="0" smtClean="0"/>
              <a:t> udává měnící se počet růží, </a:t>
            </a:r>
            <a:r>
              <a:rPr lang="cs-CZ" sz="8000" b="1" dirty="0" smtClean="0"/>
              <a:t>y = 35x + 20.</a:t>
            </a:r>
          </a:p>
          <a:p>
            <a:pPr>
              <a:buNone/>
            </a:pPr>
            <a:endParaRPr lang="cs-CZ" sz="8000" b="1" dirty="0" smtClean="0"/>
          </a:p>
          <a:p>
            <a:pPr>
              <a:buNone/>
            </a:pPr>
            <a:r>
              <a:rPr lang="cs-CZ" sz="8000" b="1" dirty="0" smtClean="0"/>
              <a:t>Funkční myšlení</a:t>
            </a:r>
            <a:r>
              <a:rPr lang="cs-CZ" sz="8000" dirty="0" smtClean="0"/>
              <a:t> – schopnost uvědomovat si </a:t>
            </a:r>
            <a:r>
              <a:rPr lang="cs-CZ" sz="8000" b="1" dirty="0" smtClean="0"/>
              <a:t>závislosti </a:t>
            </a:r>
            <a:r>
              <a:rPr lang="cs-CZ" sz="8000" dirty="0" smtClean="0"/>
              <a:t>mezi jevy reálného světa, chápat souvislosti probíhajících změn, kauzální podmíněnost,  tyto změny matematicky vyjadřovat a matematizovat reálné situace.</a:t>
            </a:r>
          </a:p>
          <a:p>
            <a:pPr>
              <a:buNone/>
            </a:pPr>
            <a:endParaRPr lang="cs-CZ" sz="8000" b="1" dirty="0" smtClean="0"/>
          </a:p>
          <a:p>
            <a:pPr lvl="0"/>
            <a:endParaRPr lang="cs-CZ" sz="4200" dirty="0" smtClean="0"/>
          </a:p>
          <a:p>
            <a:endParaRPr lang="cs-CZ" sz="4200" dirty="0" smtClean="0"/>
          </a:p>
          <a:p>
            <a:pPr>
              <a:buNone/>
            </a:pPr>
            <a:r>
              <a:rPr lang="cs-CZ" sz="4200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675</Words>
  <Application>Microsoft Office PowerPoint</Application>
  <PresentationFormat>Předvádění na obrazovce (4:3)</PresentationFormat>
  <Paragraphs>251</Paragraphs>
  <Slides>19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Symbol</vt:lpstr>
      <vt:lpstr>Tahoma</vt:lpstr>
      <vt:lpstr>Times New Roman</vt:lpstr>
      <vt:lpstr>Motiv sady Office</vt:lpstr>
      <vt:lpstr>Graf</vt:lpstr>
      <vt:lpstr>Binární relace</vt:lpstr>
      <vt:lpstr>Binární relace</vt:lpstr>
      <vt:lpstr>Binární relace v geometrii</vt:lpstr>
      <vt:lpstr>Funkce</vt:lpstr>
      <vt:lpstr> Lineární funkce </vt:lpstr>
      <vt:lpstr>Přímá úměrnost</vt:lpstr>
      <vt:lpstr>Přímá úměrnost</vt:lpstr>
      <vt:lpstr>Prezentace aplikace PowerPoint</vt:lpstr>
      <vt:lpstr>Funkce v reálných situacích</vt:lpstr>
      <vt:lpstr>Základní statistické pojmy</vt:lpstr>
      <vt:lpstr> Práce s daty (propedeutika statistiky) </vt:lpstr>
      <vt:lpstr>Práce s daty (propedeutika statistiky)</vt:lpstr>
      <vt:lpstr>Práce s daty (propedeutika statistiky)</vt:lpstr>
      <vt:lpstr>Grafy a diagramy</vt:lpstr>
      <vt:lpstr>Grafy a diagramy</vt:lpstr>
      <vt:lpstr>Grafy a diagramy</vt:lpstr>
      <vt:lpstr>Grafy a diagramy</vt:lpstr>
      <vt:lpstr>Grafy a diagramy</vt:lpstr>
      <vt:lpstr>Grafy a diagramy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Závislosti, vztahy a práce s daty</dc:title>
  <dc:creator>HP</dc:creator>
  <cp:lastModifiedBy>Novakova</cp:lastModifiedBy>
  <cp:revision>23</cp:revision>
  <dcterms:created xsi:type="dcterms:W3CDTF">2019-01-28T13:50:13Z</dcterms:created>
  <dcterms:modified xsi:type="dcterms:W3CDTF">2019-04-29T18:55:56Z</dcterms:modified>
</cp:coreProperties>
</file>