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76" r:id="rId10"/>
    <p:sldId id="277" r:id="rId11"/>
    <p:sldId id="278" r:id="rId12"/>
    <p:sldId id="279" r:id="rId13"/>
    <p:sldId id="257" r:id="rId14"/>
    <p:sldId id="281" r:id="rId15"/>
    <p:sldId id="282" r:id="rId16"/>
    <p:sldId id="280" r:id="rId17"/>
    <p:sldId id="258" r:id="rId18"/>
    <p:sldId id="285" r:id="rId19"/>
    <p:sldId id="284" r:id="rId20"/>
    <p:sldId id="283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č.III</a:t>
            </a:r>
            <a:br>
              <a:rPr lang="cs-CZ" sz="1800" dirty="0"/>
            </a:br>
            <a:r>
              <a:rPr lang="cs-CZ" sz="1800" dirty="0"/>
              <a:t>Průmyslová odvětví (Těžba a Energetika)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ropa-12.jpg">
            <a:extLst>
              <a:ext uri="{FF2B5EF4-FFF2-40B4-BE49-F238E27FC236}">
                <a16:creationId xmlns:a16="http://schemas.microsoft.com/office/drawing/2014/main" id="{CA2FD730-593C-4537-B861-74B44A9E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2" y="2085188"/>
            <a:ext cx="4159568" cy="23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84FACD-299D-404F-B6CA-D7D6C494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90" y="64008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BCE05-6E53-47E7-907C-FA4F8253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85189"/>
            <a:ext cx="5151120" cy="45442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600" b="1" dirty="0">
                <a:solidFill>
                  <a:srgbClr val="FFFFFF"/>
                </a:solidFill>
              </a:rPr>
              <a:t>Těžba: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Perský záliv (Saudská Arábie, Írán, Irák, Kuvajt, SAE)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Rusko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Venezuela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Cca ½ vytěžené ropy je předmětem mezinárodního obchodu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Přeprava z místa těžby sítí ropovodů nebo tankery</a:t>
            </a:r>
          </a:p>
          <a:p>
            <a:pPr>
              <a:lnSpc>
                <a:spcPct val="90000"/>
              </a:lnSpc>
            </a:pPr>
            <a:r>
              <a:rPr lang="cs-CZ" sz="1600" b="1" dirty="0">
                <a:solidFill>
                  <a:srgbClr val="FFFFFF"/>
                </a:solidFill>
              </a:rPr>
              <a:t>Oblasti importu: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Evropa (bez Noska, VB a Ruska)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USA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Japonsko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Čína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Prvotní zpracování v rafinériích (největší v USA, Číně, Rusku, Japonsku, Indii a J Koreji)</a:t>
            </a:r>
          </a:p>
        </p:txBody>
      </p:sp>
    </p:spTree>
    <p:extLst>
      <p:ext uri="{BB962C8B-B14F-4D97-AF65-F5344CB8AC3E}">
        <p14:creationId xmlns:p14="http://schemas.microsoft.com/office/powerpoint/2010/main" val="321730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B5B71-7CAB-4AA5-9A59-2B3EC853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Zemní plyn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3840F9-425E-4410-926D-9F506688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2426010"/>
            <a:ext cx="10612582" cy="374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Směs plynů nahromaděná v zemské kůře</a:t>
            </a:r>
          </a:p>
          <a:p>
            <a:pPr marL="0" indent="0">
              <a:buNone/>
            </a:pPr>
            <a:r>
              <a:rPr lang="cs-CZ" dirty="0"/>
              <a:t>Z velké části vázán na ložiska černého uhlí nebo ropy</a:t>
            </a:r>
          </a:p>
          <a:p>
            <a:pPr marL="0" indent="0">
              <a:buNone/>
            </a:pPr>
            <a:r>
              <a:rPr lang="cs-CZ" dirty="0"/>
              <a:t>Využití v energetice na poč. 20. stol., dlouho vypouštěn jako odpadní plyn</a:t>
            </a:r>
          </a:p>
          <a:p>
            <a:pPr marL="0" indent="0">
              <a:buNone/>
            </a:pPr>
            <a:r>
              <a:rPr lang="cs-CZ" dirty="0"/>
              <a:t>Větší rozvoj plynárenské energetiky až v 2. pol. 20. stol.</a:t>
            </a:r>
          </a:p>
          <a:p>
            <a:pPr marL="0" indent="0">
              <a:buNone/>
            </a:pPr>
            <a:r>
              <a:rPr lang="cs-CZ" dirty="0"/>
              <a:t>Využití původně vázáno na místa těžby, později síť dálkových plynovodů a přeprava tankery v kapalném stavu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2ABD2A-28CC-41C2-8521-75274AAA6126}"/>
              </a:ext>
            </a:extLst>
          </p:cNvPr>
          <p:cNvSpPr txBox="1"/>
          <p:nvPr/>
        </p:nvSpPr>
        <p:spPr>
          <a:xfrm>
            <a:off x="6586331" y="4892194"/>
            <a:ext cx="5023778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Oblasti těžby:</a:t>
            </a:r>
          </a:p>
          <a:p>
            <a:pPr algn="ctr"/>
            <a:r>
              <a:rPr lang="cs-CZ" dirty="0"/>
              <a:t>Oblast Kaspického moře, Západosibiřská nížina</a:t>
            </a:r>
          </a:p>
          <a:p>
            <a:pPr algn="ctr"/>
            <a:r>
              <a:rPr lang="cs-CZ" dirty="0"/>
              <a:t>Perský záliv (Írán, Katar, méně Saudská Arábie, SAE)</a:t>
            </a:r>
          </a:p>
          <a:p>
            <a:pPr algn="ctr"/>
            <a:r>
              <a:rPr lang="cs-CZ" dirty="0"/>
              <a:t>USA, Venezuela, Alžírsko</a:t>
            </a:r>
          </a:p>
          <a:p>
            <a:pPr algn="ctr"/>
            <a:r>
              <a:rPr lang="cs-CZ" dirty="0"/>
              <a:t>Nejhustší síť plynovodů v USA, Rusku a Blízkém východě</a:t>
            </a:r>
          </a:p>
        </p:txBody>
      </p:sp>
    </p:spTree>
    <p:extLst>
      <p:ext uri="{BB962C8B-B14F-4D97-AF65-F5344CB8AC3E}">
        <p14:creationId xmlns:p14="http://schemas.microsoft.com/office/powerpoint/2010/main" val="308886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A912-67DC-4649-8B68-157B9FC9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Uran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CAAB8E-EE4D-4F1E-8A5E-40E398AB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2638044"/>
            <a:ext cx="5446643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90. léta 20. stol. – recese těžby</a:t>
            </a:r>
          </a:p>
          <a:p>
            <a:pPr marL="0" indent="0">
              <a:buNone/>
            </a:pPr>
            <a:r>
              <a:rPr lang="cs-CZ" dirty="0"/>
              <a:t>V posledních letech – opět oživení – strategický materiál</a:t>
            </a:r>
          </a:p>
          <a:p>
            <a:pPr marL="0" indent="0">
              <a:buNone/>
            </a:pPr>
            <a:r>
              <a:rPr lang="cs-CZ" dirty="0"/>
              <a:t> (proto některé státy nezveřejňují údaje o těžbě)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122C8A-F960-4A92-9FF0-59027F58E329}"/>
              </a:ext>
            </a:extLst>
          </p:cNvPr>
          <p:cNvSpPr txBox="1"/>
          <p:nvPr/>
        </p:nvSpPr>
        <p:spPr>
          <a:xfrm>
            <a:off x="755374" y="3995678"/>
            <a:ext cx="1934817" cy="2585323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b="1" dirty="0"/>
              <a:t>Těžba:</a:t>
            </a:r>
          </a:p>
          <a:p>
            <a:pPr marL="365760" lvl="1">
              <a:defRPr/>
            </a:pPr>
            <a:r>
              <a:rPr lang="cs-CZ" altLang="cs-CZ" dirty="0"/>
              <a:t>Kanada</a:t>
            </a:r>
          </a:p>
          <a:p>
            <a:pPr marL="365760" lvl="1">
              <a:defRPr/>
            </a:pPr>
            <a:r>
              <a:rPr lang="cs-CZ" altLang="cs-CZ" dirty="0"/>
              <a:t>Austrálie</a:t>
            </a:r>
          </a:p>
          <a:p>
            <a:pPr marL="365760" lvl="1">
              <a:defRPr/>
            </a:pPr>
            <a:r>
              <a:rPr lang="cs-CZ" altLang="cs-CZ" dirty="0"/>
              <a:t>Kazachstán</a:t>
            </a:r>
          </a:p>
          <a:p>
            <a:pPr marL="365760" lvl="1">
              <a:defRPr/>
            </a:pPr>
            <a:r>
              <a:rPr lang="cs-CZ" altLang="cs-CZ" dirty="0"/>
              <a:t>Niger</a:t>
            </a:r>
          </a:p>
          <a:p>
            <a:pPr marL="365760" lvl="1">
              <a:defRPr/>
            </a:pPr>
            <a:r>
              <a:rPr lang="cs-CZ" altLang="cs-CZ" dirty="0"/>
              <a:t>Rusko</a:t>
            </a:r>
          </a:p>
          <a:p>
            <a:pPr marL="365760" lvl="1">
              <a:defRPr/>
            </a:pPr>
            <a:r>
              <a:rPr lang="cs-CZ" altLang="cs-CZ" dirty="0"/>
              <a:t>Namibie</a:t>
            </a:r>
          </a:p>
          <a:p>
            <a:pPr marL="365760" lvl="1">
              <a:defRPr/>
            </a:pPr>
            <a:r>
              <a:rPr lang="cs-CZ" altLang="cs-CZ" dirty="0"/>
              <a:t>Uzbekistán, USA</a:t>
            </a:r>
          </a:p>
        </p:txBody>
      </p:sp>
      <p:pic>
        <p:nvPicPr>
          <p:cNvPr id="7" name="Zástupný symbol pro obsah 3" descr="800px-Uranium_production_world.PNG">
            <a:extLst>
              <a:ext uri="{FF2B5EF4-FFF2-40B4-BE49-F238E27FC236}">
                <a16:creationId xmlns:a16="http://schemas.microsoft.com/office/drawing/2014/main" id="{1E8BE2D2-5279-4B06-9E84-0DCA10F1275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4326"/>
          <a:stretch>
            <a:fillRect/>
          </a:stretch>
        </p:blipFill>
        <p:spPr bwMode="auto">
          <a:xfrm>
            <a:off x="5605670" y="3621256"/>
            <a:ext cx="6255026" cy="30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5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Výroba elektrické energie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641ADA-3F9C-4407-AA0E-9AE500A5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638044"/>
            <a:ext cx="5353878" cy="397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Rozvoj výroby el. E je spojený s rozvojem průmyslu - Výroba el. energie má ve světě rostoucí trend</a:t>
            </a:r>
          </a:p>
          <a:p>
            <a:pPr marL="228600" lvl="1" indent="0">
              <a:buNone/>
            </a:pPr>
            <a:r>
              <a:rPr lang="cs-CZ" dirty="0"/>
              <a:t>Dostatek el. energie je základním předpokladem úspěšného fungování hospodářství</a:t>
            </a:r>
          </a:p>
          <a:p>
            <a:pPr marL="0" indent="0">
              <a:buNone/>
            </a:pPr>
            <a:r>
              <a:rPr lang="cs-CZ" dirty="0"/>
              <a:t>V procesu přeměny primárních zdrojů dochází ke ztrátám – efektivita spalovacího procesu – ztráty kolísají mezi 10–90 % (nejefektivnější hydroelektrárny, pak jaderné a tepelné – zemní plyn, ropa, černé uhlí, hnědé uhlí)</a:t>
            </a:r>
          </a:p>
          <a:p>
            <a:pPr marL="228600" lvl="1" indent="0">
              <a:buNone/>
            </a:pPr>
            <a:r>
              <a:rPr lang="cs-CZ" dirty="0"/>
              <a:t>Největší spotřeba v S Americe, Evropě a V Čína + Japonsko</a:t>
            </a:r>
          </a:p>
          <a:p>
            <a:pPr marL="228600" lvl="1" indent="0">
              <a:buNone/>
            </a:pPr>
            <a:r>
              <a:rPr lang="cs-CZ" dirty="0"/>
              <a:t>Výroba zajišťována ze 2/3 v tepelných elektrárnách, 17 % jaderné elektrárny, 15 % vodní, 2 % ostatní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AE7D-082A-4167-8D9D-35035CE95C5F}"/>
              </a:ext>
            </a:extLst>
          </p:cNvPr>
          <p:cNvSpPr txBox="1"/>
          <p:nvPr/>
        </p:nvSpPr>
        <p:spPr>
          <a:xfrm>
            <a:off x="7168222" y="2638044"/>
            <a:ext cx="4705726" cy="3416320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/>
              <a:t>Lokalizační faktory </a:t>
            </a:r>
          </a:p>
          <a:p>
            <a:r>
              <a:rPr lang="cs-CZ" altLang="cs-CZ" dirty="0"/>
              <a:t>Úzká vazba na zdroj primárních paliv, energii a značné množství vody</a:t>
            </a:r>
          </a:p>
          <a:p>
            <a:r>
              <a:rPr lang="cs-CZ" altLang="cs-CZ" b="1" dirty="0"/>
              <a:t>Původně</a:t>
            </a:r>
            <a:r>
              <a:rPr lang="cs-CZ" altLang="cs-CZ" dirty="0"/>
              <a:t> – vznik elektráren přímo v pánvích </a:t>
            </a:r>
          </a:p>
          <a:p>
            <a:r>
              <a:rPr lang="cs-CZ" altLang="cs-CZ" dirty="0"/>
              <a:t> nebo ve velkých městech s velkou spotřebou</a:t>
            </a:r>
          </a:p>
          <a:p>
            <a:r>
              <a:rPr lang="cs-CZ" altLang="cs-CZ" b="1" dirty="0"/>
              <a:t>Později </a:t>
            </a:r>
            <a:r>
              <a:rPr lang="cs-CZ" altLang="cs-CZ" dirty="0"/>
              <a:t>– menší vazba na zdroje a spotřeby (především jaderné el.), někdy lokalizace do energeticky deficitního regionu</a:t>
            </a:r>
          </a:p>
          <a:p>
            <a:r>
              <a:rPr lang="cs-CZ" altLang="cs-CZ" dirty="0"/>
              <a:t>Důležitá konstelace faktorů bezpečnostních, geologických, tektonických, (klimatických, hydrologických)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32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3F07B-6DC7-423B-B107-9388D9C0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01D84-905B-45FD-B75C-EE7EDEB2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9C9761-F825-406E-861D-B18577DB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9" y="255899"/>
            <a:ext cx="9966877" cy="63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5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93091-02A1-4987-B374-2D91AC2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118" y="235823"/>
            <a:ext cx="7729728" cy="1188720"/>
          </a:xfrm>
        </p:spPr>
        <p:txBody>
          <a:bodyPr/>
          <a:lstStyle/>
          <a:p>
            <a:r>
              <a:rPr lang="cs-CZ" altLang="cs-CZ" dirty="0"/>
              <a:t>Jaderná energetika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CD2F4-A068-414A-905C-DB95DE69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878008"/>
            <a:ext cx="7328452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 1. lednu 2015 bylo ve 30 státech světa v provozu 437 jaderných reaktorů s celkovou instalovanou kapacitou 377 728 </a:t>
            </a:r>
            <a:r>
              <a:rPr lang="cs-CZ" dirty="0" err="1"/>
              <a:t>MWe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1. 1. 2017 bylo ve 30 státech v provozu 447 jaderných reaktorů s celkovou instalovanou kapacitou 391 386 </a:t>
            </a:r>
            <a:r>
              <a:rPr lang="cs-CZ" dirty="0" err="1"/>
              <a:t>MWe</a:t>
            </a:r>
            <a:r>
              <a:rPr lang="cs-CZ" dirty="0"/>
              <a:t>. Ve výstavbě je jich 60 ve 14 zemích.</a:t>
            </a:r>
          </a:p>
          <a:p>
            <a:pPr marL="0" indent="0">
              <a:buNone/>
            </a:pPr>
            <a:r>
              <a:rPr lang="cs-CZ" dirty="0"/>
              <a:t>Celosvětově tyto reaktory vyrábějí asi 11 % světové elektřiny. </a:t>
            </a:r>
          </a:p>
          <a:p>
            <a:pPr marL="0" indent="0">
              <a:buNone/>
            </a:pPr>
            <a:r>
              <a:rPr lang="cs-CZ" dirty="0"/>
              <a:t>Ve výstavbě je jich 70 ve 14 zemích. </a:t>
            </a:r>
          </a:p>
          <a:p>
            <a:pPr marL="0" indent="0">
              <a:buNone/>
            </a:pPr>
            <a:r>
              <a:rPr lang="cs-CZ" dirty="0"/>
              <a:t>Plánuje se výstavba 183 reaktorů. 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F82EFA-B481-48FE-B577-7E863782AFD5}"/>
              </a:ext>
            </a:extLst>
          </p:cNvPr>
          <p:cNvSpPr txBox="1"/>
          <p:nvPr/>
        </p:nvSpPr>
        <p:spPr>
          <a:xfrm>
            <a:off x="959578" y="4717702"/>
            <a:ext cx="3486526" cy="2031325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Nejvíce jaderných zdrojů </a:t>
            </a:r>
          </a:p>
          <a:p>
            <a:r>
              <a:rPr lang="cs-CZ" dirty="0"/>
              <a:t> USA (99), Francie (58),</a:t>
            </a:r>
          </a:p>
          <a:p>
            <a:r>
              <a:rPr lang="cs-CZ" dirty="0"/>
              <a:t> Japonsko (43), Rusko (35), </a:t>
            </a:r>
          </a:p>
          <a:p>
            <a:r>
              <a:rPr lang="cs-CZ" dirty="0"/>
              <a:t>Čín a(35), Jižní Korea(25), </a:t>
            </a:r>
          </a:p>
          <a:p>
            <a:r>
              <a:rPr lang="cs-CZ" dirty="0"/>
              <a:t>Indi e(22), Kanada (19), Ukrajina a </a:t>
            </a:r>
          </a:p>
          <a:p>
            <a:r>
              <a:rPr lang="cs-CZ" dirty="0"/>
              <a:t>Velká Británie (obě 15).  </a:t>
            </a:r>
          </a:p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652A08-0829-4C06-9A9A-2670C142E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98" y="3218696"/>
            <a:ext cx="4446102" cy="35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9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Ren2008.png">
            <a:extLst>
              <a:ext uri="{FF2B5EF4-FFF2-40B4-BE49-F238E27FC236}">
                <a16:creationId xmlns:a16="http://schemas.microsoft.com/office/drawing/2014/main" id="{574F3BD2-4014-4036-A7B7-DAD3CBD54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0" y="472137"/>
            <a:ext cx="5559754" cy="41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76E732-D2A8-4029-9C8D-27CD9909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56" y="472137"/>
            <a:ext cx="6132084" cy="41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720ABF-0819-4E58-B0EF-23DEBFB5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04" y="5282156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cs-CZ" sz="3200" dirty="0" err="1"/>
              <a:t>Alternativní</a:t>
            </a:r>
            <a:r>
              <a:rPr lang="en-US" altLang="cs-CZ" sz="3200" dirty="0"/>
              <a:t> </a:t>
            </a:r>
            <a:r>
              <a:rPr lang="en-US" altLang="cs-CZ" sz="3200" dirty="0" err="1"/>
              <a:t>zdroje</a:t>
            </a:r>
            <a:r>
              <a:rPr lang="en-US" altLang="cs-CZ" sz="3200" dirty="0"/>
              <a:t> </a:t>
            </a:r>
            <a:r>
              <a:rPr lang="en-US" altLang="cs-CZ" sz="3200" dirty="0" err="1"/>
              <a:t>energie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91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F1FFB-2709-4FC4-8C64-DFDFB755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42" y="523613"/>
            <a:ext cx="4929319" cy="1188720"/>
          </a:xfrm>
        </p:spPr>
        <p:txBody>
          <a:bodyPr/>
          <a:lstStyle/>
          <a:p>
            <a:r>
              <a:rPr lang="cs-CZ" altLang="cs-CZ" dirty="0"/>
              <a:t>Hydroelektrárny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53918-A290-4999-9A6D-52D98941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2" y="2145675"/>
            <a:ext cx="4929319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2000" dirty="0"/>
              <a:t>Využití potenciálu řek</a:t>
            </a:r>
          </a:p>
          <a:p>
            <a:pPr marL="228600" lvl="1" indent="0">
              <a:buNone/>
            </a:pPr>
            <a:r>
              <a:rPr lang="cs-CZ" altLang="cs-CZ" sz="1800" dirty="0"/>
              <a:t>Výhoda – nízká cena výroby, nevyčerpatelnost zdroje, nezatěžování ŽP</a:t>
            </a:r>
          </a:p>
          <a:p>
            <a:pPr marL="228600" lvl="1" indent="0">
              <a:buNone/>
            </a:pPr>
            <a:r>
              <a:rPr lang="cs-CZ" altLang="cs-CZ" sz="1800" dirty="0"/>
              <a:t>Nevýhoda – velké zásahy do krajiny, vysoké vstupní investice</a:t>
            </a:r>
          </a:p>
          <a:p>
            <a:pPr marL="0" indent="0">
              <a:buNone/>
            </a:pPr>
            <a:r>
              <a:rPr lang="cs-CZ" altLang="cs-CZ" sz="2000" dirty="0"/>
              <a:t>2 typy:</a:t>
            </a:r>
          </a:p>
          <a:p>
            <a:pPr marL="228600" lvl="1" indent="0">
              <a:buNone/>
            </a:pPr>
            <a:r>
              <a:rPr lang="cs-CZ" altLang="cs-CZ" dirty="0"/>
              <a:t>V horských oblastech – založeno na spádu toku – obvyklé velké množství malých vodních energetických stupňů (Alpy, Skandinávie)</a:t>
            </a:r>
          </a:p>
          <a:p>
            <a:pPr marL="228600" lvl="1" indent="0">
              <a:buNone/>
            </a:pPr>
            <a:r>
              <a:rPr lang="cs-CZ" altLang="cs-CZ" dirty="0"/>
              <a:t>Na velkých nížinných řekách – založeno na velkém průtoku (Čína, Brazílie, USA, Rusko)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2FDA11-3E80-42DA-8C9A-B333C37AB317}"/>
              </a:ext>
            </a:extLst>
          </p:cNvPr>
          <p:cNvSpPr txBox="1">
            <a:spLocks/>
          </p:cNvSpPr>
          <p:nvPr/>
        </p:nvSpPr>
        <p:spPr bwMode="black">
          <a:xfrm>
            <a:off x="6336558" y="523613"/>
            <a:ext cx="492931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Fotovoltaika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3D64CB-1DA4-4899-AA63-18DAF0272F2C}"/>
              </a:ext>
            </a:extLst>
          </p:cNvPr>
          <p:cNvSpPr txBox="1">
            <a:spLocks/>
          </p:cNvSpPr>
          <p:nvPr/>
        </p:nvSpPr>
        <p:spPr>
          <a:xfrm>
            <a:off x="6336558" y="2145674"/>
            <a:ext cx="4929319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dirty="0"/>
              <a:t>Fotovoltaika je metoda přímé přeměny slunečního záření na stejnosměrný proud.</a:t>
            </a:r>
            <a:endParaRPr lang="cs-CZ" altLang="cs-CZ" sz="1800" dirty="0"/>
          </a:p>
          <a:p>
            <a:pPr marL="0" indent="0">
              <a:buNone/>
            </a:pPr>
            <a:r>
              <a:rPr lang="cs-CZ" altLang="cs-CZ" sz="1800" dirty="0"/>
              <a:t>Kapacita výroby ve světě přes 300 </a:t>
            </a:r>
            <a:r>
              <a:rPr lang="pl-PL" dirty="0"/>
              <a:t>gigawattů (GW), na konci roku 2016.</a:t>
            </a:r>
          </a:p>
          <a:p>
            <a:pPr marL="0" indent="0">
              <a:buNone/>
            </a:pPr>
            <a:r>
              <a:rPr lang="cs-CZ" altLang="cs-CZ" sz="1800" dirty="0"/>
              <a:t>Nevýhoda – velké zásahy do krajiny, ne zcela ekologická výroba či </a:t>
            </a:r>
            <a:r>
              <a:rPr lang="cs-CZ" altLang="cs-CZ" sz="1800" dirty="0" err="1"/>
              <a:t>reciklace</a:t>
            </a:r>
            <a:endParaRPr lang="cs-CZ" altLang="cs-CZ" sz="1800" dirty="0"/>
          </a:p>
          <a:p>
            <a:pPr marL="0" indent="0">
              <a:buNone/>
            </a:pPr>
            <a:r>
              <a:rPr lang="cs-CZ" dirty="0"/>
              <a:t>Výhoda - Množství sluneční energie dopadající na Zemi</a:t>
            </a:r>
          </a:p>
          <a:p>
            <a:pPr marL="0" indent="0">
              <a:buNone/>
            </a:pPr>
            <a:r>
              <a:rPr lang="cs-CZ" dirty="0"/>
              <a:t>Minimální údržba po nainstalování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34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4D98B-9824-4880-8215-98714A54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EBD5E4-E475-47D5-A670-96D604A2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" y="150479"/>
            <a:ext cx="5316973" cy="65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4929C3-143F-46C8-A19F-869C59EEA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19" y="156687"/>
            <a:ext cx="4492854" cy="65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C9DBA-323E-46F0-9C95-62560370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Těžba rudných surovin  </a:t>
            </a:r>
            <a:br>
              <a:rPr lang="cs-CZ" altLang="cs-CZ" dirty="0"/>
            </a:br>
            <a:r>
              <a:rPr lang="cs-CZ" altLang="cs-CZ" dirty="0"/>
              <a:t>železná ruda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7296EC-182C-47BB-BBB6-3CF09DD2A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638044"/>
            <a:ext cx="11463131" cy="3815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Objemově nejvýznamnější ruda</a:t>
            </a:r>
          </a:p>
          <a:p>
            <a:pPr marL="228600" lvl="1" indent="0">
              <a:buNone/>
            </a:pPr>
            <a:r>
              <a:rPr lang="cs-CZ" dirty="0"/>
              <a:t>Výskyt vázaný na oblast mírného pásma</a:t>
            </a:r>
          </a:p>
          <a:p>
            <a:pPr marL="228600" lvl="1" indent="0">
              <a:buNone/>
            </a:pPr>
            <a:r>
              <a:rPr lang="cs-CZ" dirty="0"/>
              <a:t>K těžbě vhodné rudy, které obsahují aspoň 20 % železa</a:t>
            </a:r>
          </a:p>
          <a:p>
            <a:pPr marL="0" indent="0">
              <a:buNone/>
            </a:pPr>
            <a:r>
              <a:rPr lang="cs-CZ" dirty="0"/>
              <a:t>Světové zásoby:</a:t>
            </a:r>
          </a:p>
          <a:p>
            <a:pPr marL="228600" lvl="1" indent="0">
              <a:buNone/>
            </a:pPr>
            <a:r>
              <a:rPr lang="cs-CZ" dirty="0"/>
              <a:t>Celkem cca 160 mld. tun</a:t>
            </a:r>
          </a:p>
          <a:p>
            <a:pPr marL="228600" lvl="1" indent="0">
              <a:buNone/>
            </a:pPr>
            <a:r>
              <a:rPr lang="cs-CZ" dirty="0"/>
              <a:t>Největší: Ukrajina, Rusko, Brazílie, Čína</a:t>
            </a:r>
          </a:p>
          <a:p>
            <a:pPr marL="228600" lvl="1" indent="0">
              <a:buNone/>
            </a:pPr>
            <a:r>
              <a:rPr lang="cs-CZ" dirty="0"/>
              <a:t>V 90. letech pokles těžby ve vyspělých zemích (USA, Rusko, Austrálie, Ukrajina), </a:t>
            </a:r>
          </a:p>
          <a:p>
            <a:pPr marL="457200" lvl="2" indent="0">
              <a:buNone/>
            </a:pPr>
            <a:r>
              <a:rPr lang="cs-CZ" dirty="0"/>
              <a:t>nárůst  v rozvíjejících se zemích (Čína, Indie, Brazílie, Venezuela), </a:t>
            </a:r>
          </a:p>
          <a:p>
            <a:pPr marL="457200" lvl="2" indent="0">
              <a:buNone/>
            </a:pPr>
            <a:r>
              <a:rPr lang="cs-CZ" dirty="0"/>
              <a:t>zvýšení těžby i ve vyspělých zemích</a:t>
            </a:r>
          </a:p>
          <a:p>
            <a:pPr marL="0" indent="0">
              <a:buNone/>
            </a:pPr>
            <a:r>
              <a:rPr lang="cs-CZ" dirty="0"/>
              <a:t> -&gt; za posledních 20 let nárůst těžby až 3násobně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87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nerostných surovin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638044"/>
            <a:ext cx="1078726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Získávání surovin, které se obvykle vyskytují v pevném (uhlí, rudy, stavební materiál), kapalném (ropa) a plynném (zemní plyn) skupenství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Těžba surovin:</a:t>
            </a:r>
          </a:p>
          <a:p>
            <a:pPr marL="0" indent="0">
              <a:buNone/>
            </a:pPr>
            <a:r>
              <a:rPr lang="cs-CZ" dirty="0"/>
              <a:t>Jeden z hl. lokalizačních faktorů vzniku prvních průmyslových oblastí zejména v 19. století</a:t>
            </a:r>
          </a:p>
          <a:p>
            <a:pPr marL="0" indent="0">
              <a:buNone/>
            </a:pPr>
            <a:r>
              <a:rPr lang="cs-CZ" dirty="0"/>
              <a:t>Centra vázána na naleziště černého uhlí nebo železné rudy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altLang="cs-CZ" dirty="0"/>
              <a:t>Na základě těžby těchto surovin – rozvoj průmyslových odvětví – hnací odvětví průmyslové revoluce (hutnictví aj.)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A2E8-A3C9-4FFC-981B-5FFF0F3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 Měď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743ADF-84BC-4DE0-A95C-917231FF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638044"/>
            <a:ext cx="1107881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Jedním z nejdéle využívaných kovů </a:t>
            </a:r>
          </a:p>
          <a:p>
            <a:pPr marL="228600" lvl="1" indent="0">
              <a:buNone/>
            </a:pPr>
            <a:r>
              <a:rPr lang="cs-CZ" dirty="0"/>
              <a:t> ve slitině s cínem (bronz) sloužila od starověku k výrobě šperků, nástrojů a zbraní</a:t>
            </a:r>
          </a:p>
          <a:p>
            <a:pPr marL="0" indent="0">
              <a:buNone/>
            </a:pPr>
            <a:r>
              <a:rPr lang="cs-CZ" dirty="0"/>
              <a:t>V 2. pol. 20. stol. – růst významu díky rozvoji elektrotechnického průmyslu (vodič)</a:t>
            </a:r>
          </a:p>
          <a:p>
            <a:pPr marL="228600" lvl="1" indent="0">
              <a:buNone/>
            </a:pPr>
            <a:r>
              <a:rPr lang="cs-CZ" dirty="0"/>
              <a:t>Světová produkce roste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676px-Copper_-_world_production_trend.svg.png">
            <a:extLst>
              <a:ext uri="{FF2B5EF4-FFF2-40B4-BE49-F238E27FC236}">
                <a16:creationId xmlns:a16="http://schemas.microsoft.com/office/drawing/2014/main" id="{1649A347-28B3-40D5-9EA7-B3E2A081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97" y="4220308"/>
            <a:ext cx="3743735" cy="24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Copper_wire_comparison.JPG">
            <a:extLst>
              <a:ext uri="{FF2B5EF4-FFF2-40B4-BE49-F238E27FC236}">
                <a16:creationId xmlns:a16="http://schemas.microsoft.com/office/drawing/2014/main" id="{B2B5F53B-EBE8-40C4-BCFD-7E9E18CB6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75" y="5114639"/>
            <a:ext cx="14938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800px-Kupferfittings_4062.jpg">
            <a:extLst>
              <a:ext uri="{FF2B5EF4-FFF2-40B4-BE49-F238E27FC236}">
                <a16:creationId xmlns:a16="http://schemas.microsoft.com/office/drawing/2014/main" id="{B6B90769-DE5A-4AE1-86BC-82253BDCB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62" y="5114639"/>
            <a:ext cx="2336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FF9DA54-270C-43DB-81CE-5D45E615610B}"/>
              </a:ext>
            </a:extLst>
          </p:cNvPr>
          <p:cNvSpPr txBox="1"/>
          <p:nvPr/>
        </p:nvSpPr>
        <p:spPr>
          <a:xfrm>
            <a:off x="8734655" y="2638044"/>
            <a:ext cx="3048000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Více než 1/3 světových zásob v Chile</a:t>
            </a:r>
          </a:p>
          <a:p>
            <a:pPr algn="ctr"/>
            <a:r>
              <a:rPr lang="cs-CZ" dirty="0"/>
              <a:t>Další producenti:</a:t>
            </a:r>
          </a:p>
          <a:p>
            <a:pPr algn="ctr"/>
            <a:r>
              <a:rPr lang="cs-CZ" dirty="0"/>
              <a:t>USA, Peru, Čína, Austrálie, Indonésie</a:t>
            </a:r>
          </a:p>
          <a:p>
            <a:pPr algn="ctr"/>
            <a:r>
              <a:rPr lang="cs-CZ" dirty="0"/>
              <a:t>Rusko, Polsko</a:t>
            </a:r>
          </a:p>
        </p:txBody>
      </p:sp>
    </p:spTree>
    <p:extLst>
      <p:ext uri="{BB962C8B-B14F-4D97-AF65-F5344CB8AC3E}">
        <p14:creationId xmlns:p14="http://schemas.microsoft.com/office/powerpoint/2010/main" val="104001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1CACE-8D8A-4659-BEFA-8B453CF0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Bauxit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E39F5-C3F6-4411-AF2E-8699EB3C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2319130"/>
            <a:ext cx="11052313" cy="4538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Výchozí surovina pro výrobu hliníku (nejvyužívanější barevný kov)</a:t>
            </a:r>
          </a:p>
          <a:p>
            <a:pPr marL="228600" lvl="1" indent="0">
              <a:buNone/>
            </a:pPr>
            <a:r>
              <a:rPr lang="cs-CZ" dirty="0"/>
              <a:t>Využití nejvíce v automobilovém a leteckém průmyslu</a:t>
            </a:r>
          </a:p>
          <a:p>
            <a:pPr marL="0" indent="0">
              <a:buNone/>
            </a:pPr>
            <a:r>
              <a:rPr lang="cs-CZ" dirty="0"/>
              <a:t>Zásoby:  především v tropickém pásu</a:t>
            </a:r>
          </a:p>
          <a:p>
            <a:pPr marL="228600" lvl="1" indent="0">
              <a:buNone/>
            </a:pPr>
            <a:r>
              <a:rPr lang="cs-CZ" dirty="0"/>
              <a:t>Těžba roste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160BB2-BF07-44E3-B3F6-E7B0BEAF6DC6}"/>
              </a:ext>
            </a:extLst>
          </p:cNvPr>
          <p:cNvSpPr txBox="1"/>
          <p:nvPr/>
        </p:nvSpPr>
        <p:spPr>
          <a:xfrm>
            <a:off x="707136" y="4182051"/>
            <a:ext cx="3048000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Karibská oblast (Jamajka, Guyana, Surinam)</a:t>
            </a:r>
          </a:p>
          <a:p>
            <a:pPr algn="ctr"/>
            <a:r>
              <a:rPr lang="cs-CZ" dirty="0"/>
              <a:t>Z Afrika (Guinea, </a:t>
            </a:r>
            <a:r>
              <a:rPr lang="cs-CZ" dirty="0" err="1"/>
              <a:t>Siera</a:t>
            </a:r>
            <a:r>
              <a:rPr lang="cs-CZ" dirty="0"/>
              <a:t> Leone)</a:t>
            </a:r>
          </a:p>
          <a:p>
            <a:pPr algn="ctr"/>
            <a:r>
              <a:rPr lang="cs-CZ" dirty="0"/>
              <a:t>Austrálie</a:t>
            </a:r>
          </a:p>
          <a:p>
            <a:pPr algn="ctr"/>
            <a:r>
              <a:rPr lang="cs-CZ" dirty="0"/>
              <a:t>Čína</a:t>
            </a:r>
          </a:p>
          <a:p>
            <a:pPr algn="ctr"/>
            <a:r>
              <a:rPr lang="cs-CZ" dirty="0"/>
              <a:t>Brazílie </a:t>
            </a:r>
          </a:p>
        </p:txBody>
      </p:sp>
      <p:pic>
        <p:nvPicPr>
          <p:cNvPr id="5" name="Obrázek 4" descr="bauxite-pisolitic-14.jpg">
            <a:extLst>
              <a:ext uri="{FF2B5EF4-FFF2-40B4-BE49-F238E27FC236}">
                <a16:creationId xmlns:a16="http://schemas.microsoft.com/office/drawing/2014/main" id="{C570A13D-DCCA-423E-B4CC-B30365B4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74" y="4193549"/>
            <a:ext cx="2308439" cy="173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8EF8D391-AAC2-4AB4-A801-5C527FADE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751"/>
          <a:stretch/>
        </p:blipFill>
        <p:spPr>
          <a:xfrm>
            <a:off x="8083517" y="2364488"/>
            <a:ext cx="3975961" cy="44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1E6C1-D31D-423C-92A8-066B1AF9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962" y="384777"/>
            <a:ext cx="1519229" cy="1188720"/>
          </a:xfrm>
        </p:spPr>
        <p:txBody>
          <a:bodyPr/>
          <a:lstStyle/>
          <a:p>
            <a:r>
              <a:rPr lang="cs-CZ" altLang="cs-CZ" dirty="0"/>
              <a:t>Nikl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97818-7AD6-456A-972C-CBAA1C51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5" y="1915417"/>
            <a:ext cx="3432313" cy="408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600" dirty="0"/>
              <a:t>Využití k zušlechťování železa (zejména na výrobu nerezové oceli) a jako legovací kov v barevné metalurgii a na elektrolytické pokovování </a:t>
            </a:r>
            <a:r>
              <a:rPr lang="cs-CZ" altLang="cs-CZ" sz="1600" i="1" dirty="0"/>
              <a:t>(tzn. přidávání do základního kovu jiný kov pro zlepšení jeho mechanických vlastností)</a:t>
            </a:r>
          </a:p>
          <a:p>
            <a:pPr marL="0" indent="0">
              <a:buNone/>
            </a:pPr>
            <a:r>
              <a:rPr lang="cs-CZ" altLang="cs-CZ" sz="1600" dirty="0"/>
              <a:t>Koncové použití niklových slitin zejména v dopravě, chemickém průmyslu a elektrotechnice</a:t>
            </a:r>
          </a:p>
          <a:p>
            <a:pPr marL="0" indent="0">
              <a:buNone/>
            </a:pPr>
            <a:r>
              <a:rPr lang="cs-CZ" altLang="cs-CZ" sz="1600" dirty="0"/>
              <a:t>Těžba roste</a:t>
            </a:r>
          </a:p>
          <a:p>
            <a:pPr marL="0" indent="0">
              <a:buNone/>
            </a:pPr>
            <a:r>
              <a:rPr lang="cs-CZ" altLang="cs-CZ" sz="1600" dirty="0"/>
              <a:t>Největší rezervy má Austrálie, Kuba, Kanada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D0B40A0-A480-4224-8E43-D632BD4B3FFB}"/>
              </a:ext>
            </a:extLst>
          </p:cNvPr>
          <p:cNvSpPr txBox="1">
            <a:spLocks/>
          </p:cNvSpPr>
          <p:nvPr/>
        </p:nvSpPr>
        <p:spPr bwMode="black">
          <a:xfrm>
            <a:off x="8983119" y="384777"/>
            <a:ext cx="189691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Olovo</a:t>
            </a: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9320580-91F9-40CA-A468-A2300F5D6C44}"/>
              </a:ext>
            </a:extLst>
          </p:cNvPr>
          <p:cNvSpPr txBox="1">
            <a:spLocks/>
          </p:cNvSpPr>
          <p:nvPr/>
        </p:nvSpPr>
        <p:spPr bwMode="black">
          <a:xfrm>
            <a:off x="4835189" y="384777"/>
            <a:ext cx="151922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Zinek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481092-4FCE-47D4-9B66-FDBC5E369075}"/>
              </a:ext>
            </a:extLst>
          </p:cNvPr>
          <p:cNvSpPr txBox="1"/>
          <p:nvPr/>
        </p:nvSpPr>
        <p:spPr>
          <a:xfrm>
            <a:off x="410617" y="5969577"/>
            <a:ext cx="3039917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Rusko, Kanada, Austrálie</a:t>
            </a:r>
          </a:p>
          <a:p>
            <a:pPr algn="ctr"/>
            <a:r>
              <a:rPr lang="cs-CZ" dirty="0"/>
              <a:t>Růst v Číně, Brazílii, Kolumbii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B43686C-42E7-4236-AA33-6EE9C30D3F5F}"/>
              </a:ext>
            </a:extLst>
          </p:cNvPr>
          <p:cNvSpPr txBox="1">
            <a:spLocks/>
          </p:cNvSpPr>
          <p:nvPr/>
        </p:nvSpPr>
        <p:spPr>
          <a:xfrm>
            <a:off x="4379843" y="1915417"/>
            <a:ext cx="3432313" cy="408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600" dirty="0"/>
              <a:t>Využití na výrobu plechů, ochranu železa před korozí a výrobu slitin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8D7776E-3DBB-4CF7-9AAB-E00D6C2477D5}"/>
              </a:ext>
            </a:extLst>
          </p:cNvPr>
          <p:cNvSpPr txBox="1">
            <a:spLocks/>
          </p:cNvSpPr>
          <p:nvPr/>
        </p:nvSpPr>
        <p:spPr>
          <a:xfrm>
            <a:off x="8526846" y="1915417"/>
            <a:ext cx="3432313" cy="408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600" dirty="0"/>
              <a:t>Výskyt společně s dalšími kovy v polymetalických rudách, často jako vedlejší produkt při těžbě zinku</a:t>
            </a:r>
          </a:p>
          <a:p>
            <a:pPr marL="0" indent="0">
              <a:buNone/>
            </a:pPr>
            <a:r>
              <a:rPr lang="cs-CZ" altLang="cs-CZ" sz="1600" dirty="0"/>
              <a:t>Využití v automobilovém průmyslu (baterie), telekomunikacích a elektrotechnickém průmyslu</a:t>
            </a:r>
          </a:p>
          <a:p>
            <a:pPr marL="0" indent="0">
              <a:buNone/>
            </a:pPr>
            <a:r>
              <a:rPr lang="cs-CZ" altLang="cs-CZ" sz="1600" dirty="0"/>
              <a:t>Největší zásoby: Austrálie, Čína, Kazachstán</a:t>
            </a:r>
          </a:p>
          <a:p>
            <a:pPr marL="0" indent="0">
              <a:buNone/>
            </a:pPr>
            <a:r>
              <a:rPr lang="cs-CZ" altLang="cs-CZ" sz="1600" dirty="0"/>
              <a:t>Růst těžby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EFA868-85AE-4443-B350-F962A8905481}"/>
              </a:ext>
            </a:extLst>
          </p:cNvPr>
          <p:cNvSpPr txBox="1"/>
          <p:nvPr/>
        </p:nvSpPr>
        <p:spPr>
          <a:xfrm>
            <a:off x="4576040" y="5200107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dirty="0"/>
              <a:t>Čína, Peru, USA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615C89-4A98-43B2-A272-ADE6D17220CE}"/>
              </a:ext>
            </a:extLst>
          </p:cNvPr>
          <p:cNvSpPr txBox="1"/>
          <p:nvPr/>
        </p:nvSpPr>
        <p:spPr>
          <a:xfrm>
            <a:off x="8526846" y="5962567"/>
            <a:ext cx="3039917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/>
              <a:t>Čína, Austrálie, USA, Peru</a:t>
            </a:r>
          </a:p>
          <a:p>
            <a:pPr algn="ctr"/>
            <a:r>
              <a:rPr lang="cs-CZ"/>
              <a:t>Švédsko, Irsko, Polsko</a:t>
            </a:r>
            <a:endParaRPr lang="cs-CZ" dirty="0"/>
          </a:p>
        </p:txBody>
      </p:sp>
      <p:pic>
        <p:nvPicPr>
          <p:cNvPr id="11" name="Obrázek 10" descr="800px-World_Zinc_Production_2006.svg.png">
            <a:extLst>
              <a:ext uri="{FF2B5EF4-FFF2-40B4-BE49-F238E27FC236}">
                <a16:creationId xmlns:a16="http://schemas.microsoft.com/office/drawing/2014/main" id="{C8B25FF3-A8B8-47C8-9223-00050983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61" y="3003279"/>
            <a:ext cx="4244878" cy="18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0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19D1-5693-4BD1-9355-46003228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702" y="211148"/>
            <a:ext cx="4394951" cy="1188720"/>
          </a:xfrm>
        </p:spPr>
        <p:txBody>
          <a:bodyPr/>
          <a:lstStyle/>
          <a:p>
            <a:r>
              <a:rPr lang="cs-CZ" altLang="cs-CZ" b="1" dirty="0"/>
              <a:t>Drahé kovy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C2CDD5-6F93-4B7B-BF4D-AEE6735C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26" y="2398638"/>
            <a:ext cx="4969565" cy="2268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Často v polymetalických ložiscích</a:t>
            </a:r>
          </a:p>
          <a:p>
            <a:pPr marL="0" indent="0">
              <a:buNone/>
            </a:pPr>
            <a:r>
              <a:rPr lang="cs-CZ" dirty="0"/>
              <a:t>Surovinou pro fotografický průmyslu a šperkařství</a:t>
            </a:r>
          </a:p>
          <a:p>
            <a:pPr marL="0" indent="0">
              <a:buNone/>
            </a:pPr>
            <a:r>
              <a:rPr lang="cs-CZ" dirty="0"/>
              <a:t>Zásoby: Polsko, Čína, USA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44F6780-4F72-4FA6-AED7-F827ECC5539C}"/>
              </a:ext>
            </a:extLst>
          </p:cNvPr>
          <p:cNvSpPr txBox="1">
            <a:spLocks/>
          </p:cNvSpPr>
          <p:nvPr/>
        </p:nvSpPr>
        <p:spPr bwMode="black">
          <a:xfrm>
            <a:off x="1359144" y="1449324"/>
            <a:ext cx="194064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Stříbro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6EACED-F92E-42BD-9D81-C7A4FF1163D1}"/>
              </a:ext>
            </a:extLst>
          </p:cNvPr>
          <p:cNvSpPr txBox="1">
            <a:spLocks/>
          </p:cNvSpPr>
          <p:nvPr/>
        </p:nvSpPr>
        <p:spPr bwMode="black">
          <a:xfrm>
            <a:off x="9385718" y="1449324"/>
            <a:ext cx="194064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Zlato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B36E6B-6600-4E17-AFF3-286C8254A614}"/>
              </a:ext>
            </a:extLst>
          </p:cNvPr>
          <p:cNvSpPr txBox="1"/>
          <p:nvPr/>
        </p:nvSpPr>
        <p:spPr>
          <a:xfrm>
            <a:off x="711177" y="6239423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Peru, Mexiko, Čína, Austrálie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7D1462-8896-4980-A12A-2DCD69ED8CEA}"/>
              </a:ext>
            </a:extLst>
          </p:cNvPr>
          <p:cNvSpPr txBox="1"/>
          <p:nvPr/>
        </p:nvSpPr>
        <p:spPr>
          <a:xfrm>
            <a:off x="8547653" y="6239423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JAR, Austrálie, Čína, USA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AF2D8B-0529-4C71-96AA-57236547E241}"/>
              </a:ext>
            </a:extLst>
          </p:cNvPr>
          <p:cNvSpPr txBox="1">
            <a:spLocks/>
          </p:cNvSpPr>
          <p:nvPr/>
        </p:nvSpPr>
        <p:spPr>
          <a:xfrm>
            <a:off x="8132163" y="2736341"/>
            <a:ext cx="3870896" cy="1385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Vnímáno jako ekonomický kov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Využití: elektrotechnika, výroba šperků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Zásoby: JAR, Austrálie, Peru, Rusko</a:t>
            </a:r>
          </a:p>
          <a:p>
            <a:endParaRPr lang="cs-CZ" dirty="0"/>
          </a:p>
        </p:txBody>
      </p:sp>
      <p:pic>
        <p:nvPicPr>
          <p:cNvPr id="9" name="Obrázek 8" descr="676px-Silver_-_world_production_trend.svg.png">
            <a:extLst>
              <a:ext uri="{FF2B5EF4-FFF2-40B4-BE49-F238E27FC236}">
                <a16:creationId xmlns:a16="http://schemas.microsoft.com/office/drawing/2014/main" id="{702AA279-E056-4EEA-860C-A2FB90B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0" y="4180825"/>
            <a:ext cx="2949122" cy="196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Gold_(mined)2.png">
            <a:extLst>
              <a:ext uri="{FF2B5EF4-FFF2-40B4-BE49-F238E27FC236}">
                <a16:creationId xmlns:a16="http://schemas.microsoft.com/office/drawing/2014/main" id="{D902B622-469D-48CC-BF47-516E150E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0" y="4219954"/>
            <a:ext cx="4311200" cy="189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cs-CZ" dirty="0"/>
              <a:t>Těžba nerostných surovin Současnost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2638044"/>
            <a:ext cx="11357113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Nárůst spotřeby a těžby surovin díky rozvoji rozvíjejících se ekonomik (Čína, Indie, </a:t>
            </a:r>
            <a:r>
              <a:rPr lang="cs-CZ" dirty="0" err="1"/>
              <a:t>Taiwan</a:t>
            </a:r>
            <a:r>
              <a:rPr lang="cs-CZ" dirty="0"/>
              <a:t>, Mexiko…) </a:t>
            </a:r>
          </a:p>
          <a:p>
            <a:pPr marL="228600" lvl="1" indent="0">
              <a:buNone/>
            </a:pPr>
            <a:r>
              <a:rPr lang="cs-CZ" dirty="0"/>
              <a:t>-&gt; růst cen komodit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Změna teritoriálního rozmístění těžby surovin</a:t>
            </a:r>
          </a:p>
          <a:p>
            <a:pPr marL="228600" lvl="1" indent="0">
              <a:buNone/>
            </a:pPr>
            <a:r>
              <a:rPr lang="cs-CZ" dirty="0"/>
              <a:t>Problém – ekologické aspekty těžby surovin – vliv na vývoj a vzhled krajiny – dominance antropogenních tvarů reliéfu (haldy, lomy…), při chemickém způsobu těžby – ohrožení povrchových i podzemních vod</a:t>
            </a:r>
          </a:p>
        </p:txBody>
      </p:sp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790" y="964692"/>
            <a:ext cx="6661073" cy="1188720"/>
          </a:xfrm>
        </p:spPr>
        <p:txBody>
          <a:bodyPr/>
          <a:lstStyle/>
          <a:p>
            <a:r>
              <a:rPr lang="cs-CZ" dirty="0"/>
              <a:t>Těžba energetických surovin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2585035"/>
            <a:ext cx="11145078" cy="39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Fosilní paliva:</a:t>
            </a:r>
          </a:p>
          <a:p>
            <a:pPr marL="228600" lvl="1" indent="0">
              <a:buNone/>
            </a:pPr>
            <a:r>
              <a:rPr lang="cs-CZ" dirty="0"/>
              <a:t>Uhelná řada: rašelina, lignit, hnědé uhlí, černé uhlí, antracit</a:t>
            </a:r>
          </a:p>
          <a:p>
            <a:pPr marL="228600" lvl="1" indent="0">
              <a:buNone/>
            </a:pPr>
            <a:r>
              <a:rPr lang="cs-CZ" dirty="0"/>
              <a:t>Živičná řada: ropa, roponosné písky, roponosné břidlice, zemní plyn, hydráty metanu, ozokerit, minerální vosky, asfalt</a:t>
            </a:r>
          </a:p>
          <a:p>
            <a:pPr marL="0" indent="0">
              <a:buNone/>
            </a:pPr>
            <a:r>
              <a:rPr lang="cs-CZ" b="1" dirty="0"/>
              <a:t>Radioaktivní suroviny:</a:t>
            </a:r>
          </a:p>
          <a:p>
            <a:pPr marL="228600" lvl="1" indent="0">
              <a:buNone/>
            </a:pPr>
            <a:r>
              <a:rPr lang="cs-CZ" dirty="0"/>
              <a:t>Uran, thorium, radium</a:t>
            </a:r>
          </a:p>
          <a:p>
            <a:endParaRPr lang="cs-CZ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D2851D7F-3CD3-4C1E-A092-D81A533D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49" y="3938556"/>
            <a:ext cx="7058025" cy="21336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EEB8EBB-4B82-48D9-AB76-7CADB2D33F78}"/>
              </a:ext>
            </a:extLst>
          </p:cNvPr>
          <p:cNvSpPr/>
          <p:nvPr/>
        </p:nvSpPr>
        <p:spPr>
          <a:xfrm>
            <a:off x="4670149" y="6072156"/>
            <a:ext cx="705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Pramen: Sestaveno podle Der Fischer </a:t>
            </a:r>
            <a:r>
              <a:rPr lang="cs-CZ" altLang="cs-CZ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Weltalmanach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93, Frankfurt </a:t>
            </a:r>
            <a:r>
              <a:rPr lang="cs-CZ" altLang="cs-CZ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am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Main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1992.</a:t>
            </a:r>
            <a:endParaRPr lang="cs-CZ" altLang="cs-CZ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Poznámka: x) Především energie mořského dmutí, geotermické zdroje, sluneční energie (příp. energie větru), o nichž se předpokládá, že k r. 2000 budou mít reálný ekonomický význam.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4" y="35804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Černé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740877"/>
            <a:ext cx="6876938" cy="4941278"/>
          </a:xfrm>
        </p:spPr>
        <p:txBody>
          <a:bodyPr>
            <a:normAutofit fontScale="85000" lnSpcReduction="20000"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cs-CZ" altLang="cs-CZ" sz="1700" dirty="0"/>
              <a:t>Nejkvalitnější černé uhlí – v karbonských vrstvách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V Evropě – od britských ostrovů přes S Francii, Belgii, Porúří, Hornoslezská pánev dále na východ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Dělení: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 err="1"/>
              <a:t>Antracitické</a:t>
            </a:r>
            <a:r>
              <a:rPr lang="cs-CZ" altLang="cs-CZ" sz="1700" dirty="0"/>
              <a:t> – využití v energetice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Žírné – výroba koksu, chemický průmysl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Způsoby těžby: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Povrchová – pokud je vrstva uhlí blízko povrchu, výrazné narušení vzhledu krajiny, po ukončení těžby nutná rekultivace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Podpovrchová – většina těžby ČU, hloubky více než 1500 m – vyšší riziko práce (Čína, JAR…)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Prozkoumané zásoby: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USA, Indie, Čína (dohromady 55 % světových zásob)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Evropa – Rusko, Polsko, Ukrajina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Těžba měla v historii vždy rostoucí trend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Největší nárůst v průběhu 19. století – hl. </a:t>
            </a:r>
            <a:r>
              <a:rPr lang="cs-CZ" altLang="cs-CZ" sz="1700" dirty="0" err="1"/>
              <a:t>energ</a:t>
            </a:r>
            <a:r>
              <a:rPr lang="cs-CZ" altLang="cs-CZ" sz="1700" dirty="0"/>
              <a:t>. zdroj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2. pol. 20. stol. – rostoucí spotřeba v sílícím průmyslu 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sz="1300" dirty="0">
              <a:solidFill>
                <a:srgbClr val="FFFFFF"/>
              </a:solidFill>
            </a:endParaRPr>
          </a:p>
        </p:txBody>
      </p:sp>
      <p:pic>
        <p:nvPicPr>
          <p:cNvPr id="10" name="Obrázek 9" descr="coal_deposits.jpg">
            <a:extLst>
              <a:ext uri="{FF2B5EF4-FFF2-40B4-BE49-F238E27FC236}">
                <a16:creationId xmlns:a16="http://schemas.microsoft.com/office/drawing/2014/main" id="{A2C8A1F5-0542-45C6-823F-D0350A1D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20" y="1565032"/>
            <a:ext cx="5149335" cy="35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Černé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11398428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</a:t>
            </a:r>
            <a:r>
              <a:rPr lang="cs-CZ" dirty="0" err="1"/>
              <a:t>posl</a:t>
            </a:r>
            <a:r>
              <a:rPr lang="cs-CZ" dirty="0"/>
              <a:t>. desetiletích – teritoriální restrukturalizace</a:t>
            </a:r>
          </a:p>
          <a:p>
            <a:pPr marL="0" indent="0">
              <a:buNone/>
            </a:pPr>
            <a:r>
              <a:rPr lang="cs-CZ" dirty="0"/>
              <a:t>Státy Z Evropy (Francie, Belgie, V. Británie, Německo, ČR, Polsko …) ustupují od těžby a zavírají doly &lt;- zvyšování ceny práce na Z trzích a snižování cen dovozců</a:t>
            </a:r>
          </a:p>
          <a:p>
            <a:pPr marL="0" indent="0">
              <a:buNone/>
            </a:pPr>
            <a:r>
              <a:rPr lang="cs-CZ" dirty="0"/>
              <a:t>Rusko, Kazachstán, USA, Kanada – po poklesu v 90. letech mírný nárůst</a:t>
            </a:r>
          </a:p>
          <a:p>
            <a:pPr marL="0" indent="0">
              <a:buNone/>
            </a:pPr>
            <a:r>
              <a:rPr lang="cs-CZ" dirty="0"/>
              <a:t>Největší nárůst – Čína, Indie, Austrálie, Indonésie, JAR, Kolumbie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6041E7-3D03-4995-A417-C5ECBD47C3D5}"/>
              </a:ext>
            </a:extLst>
          </p:cNvPr>
          <p:cNvSpPr txBox="1"/>
          <p:nvPr/>
        </p:nvSpPr>
        <p:spPr>
          <a:xfrm>
            <a:off x="2544417" y="4550902"/>
            <a:ext cx="6838121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Hl. oblasti těžby:</a:t>
            </a:r>
          </a:p>
          <a:p>
            <a:r>
              <a:rPr lang="cs-CZ" dirty="0"/>
              <a:t>SV Číny						SV Indie</a:t>
            </a:r>
          </a:p>
          <a:p>
            <a:r>
              <a:rPr lang="cs-CZ" dirty="0"/>
              <a:t>Pánev Newcastle v Austrálie		Apalačské pohoří a SV USA</a:t>
            </a:r>
          </a:p>
          <a:p>
            <a:r>
              <a:rPr lang="cs-CZ" dirty="0"/>
              <a:t>JAR – </a:t>
            </a:r>
            <a:r>
              <a:rPr lang="cs-CZ" dirty="0" err="1"/>
              <a:t>Transvaal</a:t>
            </a:r>
            <a:r>
              <a:rPr lang="cs-CZ" dirty="0"/>
              <a:t> (Johannesburg)	Německo – Porúří a Sársko</a:t>
            </a:r>
          </a:p>
          <a:p>
            <a:r>
              <a:rPr lang="cs-CZ" dirty="0"/>
              <a:t>Hornoslezská pánev v Polsku		Kuzbas</a:t>
            </a:r>
          </a:p>
          <a:p>
            <a:r>
              <a:rPr lang="cs-CZ" dirty="0"/>
              <a:t>Rusko – Pečorská, Lenská,		Ukrajina – Donbas </a:t>
            </a:r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tezba_uhli_graf.jpg">
            <a:extLst>
              <a:ext uri="{FF2B5EF4-FFF2-40B4-BE49-F238E27FC236}">
                <a16:creationId xmlns:a16="http://schemas.microsoft.com/office/drawing/2014/main" id="{F646B5F4-26B5-4678-B3B2-D6F91FE5D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91169"/>
            <a:ext cx="4038296" cy="33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img11.gif">
            <a:extLst>
              <a:ext uri="{FF2B5EF4-FFF2-40B4-BE49-F238E27FC236}">
                <a16:creationId xmlns:a16="http://schemas.microsoft.com/office/drawing/2014/main" id="{28D2E995-B84A-40DE-8C21-77D82DA8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591169"/>
            <a:ext cx="4297680" cy="26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23C77B-0C99-48C5-A4D6-F68C7217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Černé</a:t>
            </a:r>
            <a:r>
              <a:rPr lang="en-US" sz="3200" dirty="0"/>
              <a:t> </a:t>
            </a:r>
            <a:r>
              <a:rPr lang="en-US" sz="3200" dirty="0" err="1"/>
              <a:t>uhlí</a:t>
            </a:r>
            <a:r>
              <a:rPr lang="en-US" sz="3200" dirty="0"/>
              <a:t> v ČR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A156284-CB8D-4519-B7C2-3500BC5F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38842"/>
            <a:ext cx="4927600" cy="10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img12.gif">
            <a:extLst>
              <a:ext uri="{FF2B5EF4-FFF2-40B4-BE49-F238E27FC236}">
                <a16:creationId xmlns:a16="http://schemas.microsoft.com/office/drawing/2014/main" id="{3F8A6030-1C15-4C19-9D12-E7677F5B445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0" y="3055776"/>
            <a:ext cx="4409995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D3F51F-E0F2-41F0-9EAD-111C87DFF5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2585FA10-C902-410A-B686-B69106FB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8" y="1562367"/>
            <a:ext cx="4671595" cy="6440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Hnědé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268" y="2747272"/>
            <a:ext cx="5285791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Energetická surovina, těžba objemově menší než ČU, povrchové doly</a:t>
            </a:r>
          </a:p>
          <a:p>
            <a:pPr marL="228600" lvl="1" indent="0">
              <a:buNone/>
            </a:pPr>
            <a:r>
              <a:rPr lang="cs-CZ" dirty="0">
                <a:solidFill>
                  <a:srgbClr val="FFFFFF"/>
                </a:solidFill>
              </a:rPr>
              <a:t>Max. světové těžby v r. 1989, v 90. l. – snížení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Těžba důležitá ve státech, kde je jedinou surovinou – balkánské země – Řecko, Srbsko, Bulharsko, Makedonie, </a:t>
            </a:r>
            <a:r>
              <a:rPr lang="cs-CZ" dirty="0" err="1">
                <a:solidFill>
                  <a:srgbClr val="FFFFFF"/>
                </a:solidFill>
              </a:rPr>
              <a:t>BiH</a:t>
            </a: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Uhlí zdrojem přibližně 40 % elektrické energie vyrobené v Česku.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DFC612-7DE8-419C-8440-AB0899CF4EB1}"/>
              </a:ext>
            </a:extLst>
          </p:cNvPr>
          <p:cNvSpPr txBox="1"/>
          <p:nvPr/>
        </p:nvSpPr>
        <p:spPr>
          <a:xfrm>
            <a:off x="8275064" y="5458181"/>
            <a:ext cx="3538331" cy="1200329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Největší producent Německo, 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další: USA, Rusko, Austrálie, 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ČR (v první 10)</a:t>
            </a:r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41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387E-BACC-4927-9755-8B1DDB36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7200"/>
            <a:ext cx="7729728" cy="1188720"/>
          </a:xfrm>
        </p:spPr>
        <p:txBody>
          <a:bodyPr/>
          <a:lstStyle/>
          <a:p>
            <a:r>
              <a:rPr lang="cs-CZ" dirty="0"/>
              <a:t>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5277-1FAD-4298-BCB0-8B40BD02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7" y="1969535"/>
            <a:ext cx="10958945" cy="429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Výskyt v pórovitých horninách mezi nepropustnými vrstvami, cca 85 % z písčitých a 15 % z vápencových vrstev</a:t>
            </a:r>
          </a:p>
          <a:p>
            <a:pPr marL="0" indent="0">
              <a:buNone/>
            </a:pPr>
            <a:r>
              <a:rPr lang="cs-CZ" dirty="0"/>
              <a:t>Těžba pomocí vrtů – obtížná – </a:t>
            </a:r>
            <a:r>
              <a:rPr lang="cs-CZ" dirty="0" err="1"/>
              <a:t>prům</a:t>
            </a:r>
            <a:r>
              <a:rPr lang="cs-CZ" dirty="0"/>
              <a:t>. výtěžnost cca 35 % (zbytek nevytěžen), začátek v 2. pol. 19. stol. – Rusko a USA</a:t>
            </a:r>
          </a:p>
          <a:p>
            <a:pPr marL="0" indent="0">
              <a:buNone/>
            </a:pPr>
            <a:r>
              <a:rPr lang="cs-CZ" dirty="0"/>
              <a:t>Po r. 1900 nárůst těžby – vyšší využití motorů (auta, letadla) během 1. sv. v., 2. sv. v.</a:t>
            </a:r>
          </a:p>
          <a:p>
            <a:pPr marL="0" indent="0">
              <a:buNone/>
            </a:pPr>
            <a:r>
              <a:rPr lang="cs-CZ" dirty="0"/>
              <a:t>V současnosti hl. energetický zdroj a široké využití v chemickém průmyslu</a:t>
            </a:r>
          </a:p>
          <a:p>
            <a:pPr marL="0" indent="0">
              <a:buNone/>
            </a:pPr>
            <a:r>
              <a:rPr lang="cs-CZ" dirty="0"/>
              <a:t>Vliv těžby na mezinárodní vztahy – rozvojové země bohaté na ropu začaly vyvíjet politický tlak skrze OPEC (*1960, Bagdád)</a:t>
            </a:r>
          </a:p>
          <a:p>
            <a:r>
              <a:rPr lang="cs-CZ" dirty="0"/>
              <a:t>V současné době 12 států – Alžírsko, Angola, Indonésie, Irák, Írán, Kuvajt, Libye, Nigerie, Katar, Saudská Arábie, SAE, Venezuela – sídlo ve Vídni</a:t>
            </a:r>
          </a:p>
          <a:p>
            <a:r>
              <a:rPr lang="cs-CZ" dirty="0"/>
              <a:t>Kartel určující objem a cenu exportované ropy pomocí těžebních kvót</a:t>
            </a:r>
          </a:p>
          <a:p>
            <a:r>
              <a:rPr lang="cs-CZ" dirty="0"/>
              <a:t>V 70. letech – kontrola ropného průmyslu státy Středního východu, snaha o zajištění většího vlivu rozvojových zemí na světových záležitostech – problémy pro země dovážející ropu – nedostatek paliva na světových trzích</a:t>
            </a:r>
          </a:p>
          <a:p>
            <a:r>
              <a:rPr lang="cs-CZ" dirty="0"/>
              <a:t>Od 80. let – rozvinuté země hledají nová naleziště, zavádění úsporných opatření, snižování spotřeby ropy („3. průmyslová revoluce“) =&gt; opětovný pokles cen ropy, který nastal znovu v 90. letech</a:t>
            </a:r>
          </a:p>
        </p:txBody>
      </p:sp>
    </p:spTree>
    <p:extLst>
      <p:ext uri="{BB962C8B-B14F-4D97-AF65-F5344CB8AC3E}">
        <p14:creationId xmlns:p14="http://schemas.microsoft.com/office/powerpoint/2010/main" val="276129252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980</TotalTime>
  <Words>1601</Words>
  <Application>Microsoft Office PowerPoint</Application>
  <PresentationFormat>Širokoúhlá obrazovka</PresentationFormat>
  <Paragraphs>203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Wingdings</vt:lpstr>
      <vt:lpstr>Wingdings 2</vt:lpstr>
      <vt:lpstr>Balík</vt:lpstr>
      <vt:lpstr>Geografie Výrobní sféry přednáška č.III Průmyslová odvětví (Těžba a Energetika)</vt:lpstr>
      <vt:lpstr>Těžba nerostných surovin</vt:lpstr>
      <vt:lpstr>Těžba nerostných surovin Současnost</vt:lpstr>
      <vt:lpstr>Těžba energetických surovin</vt:lpstr>
      <vt:lpstr>Černé uhlí</vt:lpstr>
      <vt:lpstr>Černé uhlí</vt:lpstr>
      <vt:lpstr>Černé uhlí v ČR</vt:lpstr>
      <vt:lpstr>Hnědé uhlí</vt:lpstr>
      <vt:lpstr>Ropa</vt:lpstr>
      <vt:lpstr>Ropa</vt:lpstr>
      <vt:lpstr>Zemní plyn</vt:lpstr>
      <vt:lpstr>Uran</vt:lpstr>
      <vt:lpstr>Výroba elektrické energie</vt:lpstr>
      <vt:lpstr>Prezentace aplikace PowerPoint</vt:lpstr>
      <vt:lpstr>Jaderná energetika</vt:lpstr>
      <vt:lpstr>Alternativní zdroje energie</vt:lpstr>
      <vt:lpstr>Hydroelektrárny</vt:lpstr>
      <vt:lpstr>Prezentace aplikace PowerPoint</vt:lpstr>
      <vt:lpstr>Těžba rudných surovin   železná ruda</vt:lpstr>
      <vt:lpstr> Měď</vt:lpstr>
      <vt:lpstr>Bauxit</vt:lpstr>
      <vt:lpstr>Nikl</vt:lpstr>
      <vt:lpstr>Drahé kovy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43</cp:revision>
  <dcterms:created xsi:type="dcterms:W3CDTF">2017-12-30T12:58:19Z</dcterms:created>
  <dcterms:modified xsi:type="dcterms:W3CDTF">2019-04-16T18:45:51Z</dcterms:modified>
</cp:coreProperties>
</file>