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86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93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02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28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17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15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26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93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12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12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98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1E1BF-B75A-4B6C-A7AF-AABBDF2598B5}" type="datetimeFigureOut">
              <a:rPr lang="cs-CZ" smtClean="0"/>
              <a:t>21.04.2020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8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cvičení ze Základů obecné zoologie (ZOZL</a:t>
            </a:r>
            <a:r>
              <a:rPr lang="cs-CZ" sz="4000" b="1" dirty="0" smtClean="0"/>
              <a:t>):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Tkáně (histologie) IV. –</a:t>
            </a:r>
            <a:r>
              <a:rPr lang="cs-CZ" b="1" cap="all" dirty="0" smtClean="0"/>
              <a:t> nervy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0733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2300" cy="132556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10. - 11. cvičení ze Základů obecné zoologie (ZOZL):</a:t>
            </a:r>
            <a:br>
              <a:rPr lang="cs-CZ" sz="3600" dirty="0" smtClean="0"/>
            </a:br>
            <a:r>
              <a:rPr lang="cs-CZ" sz="3600" dirty="0" smtClean="0"/>
              <a:t>Tkáně (histologie) IV. – nervy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Pozorování a zakreslení trvalých preparátů tkání – nervová tkáň: </a:t>
            </a:r>
          </a:p>
          <a:p>
            <a:pPr marL="0" indent="0">
              <a:buNone/>
            </a:pPr>
            <a:r>
              <a:rPr lang="cs-CZ" dirty="0" smtClean="0"/>
              <a:t>Úkol č. 1: </a:t>
            </a:r>
          </a:p>
          <a:p>
            <a:r>
              <a:rPr lang="cs-CZ" dirty="0" smtClean="0"/>
              <a:t>Nervová buňka, obaly nerv. vlákna</a:t>
            </a:r>
          </a:p>
          <a:p>
            <a:r>
              <a:rPr lang="cs-CZ" dirty="0" smtClean="0"/>
              <a:t>	šedá hmota míchy: motorické neurony (s výběžky) předních míšních rohů savce a gliové buňky (astrocyty – alespoň jádra) – příčný řez míchou králíka, mícha psa</a:t>
            </a:r>
          </a:p>
          <a:p>
            <a:r>
              <a:rPr lang="cs-CZ" dirty="0" smtClean="0"/>
              <a:t>	šedá kůra mozková: pyramidální neurony (s výběžky) a gliové buňky (astrocyty – alespoň jádra) – koncový mozek králíka, potkana (?); kotěte (AgNO3), mozek kotěte</a:t>
            </a:r>
          </a:p>
          <a:p>
            <a:r>
              <a:rPr lang="cs-CZ" dirty="0" smtClean="0"/>
              <a:t>	šedá hmota mozečku: </a:t>
            </a:r>
            <a:r>
              <a:rPr lang="cs-CZ" dirty="0" err="1" smtClean="0"/>
              <a:t>pseudounipolární</a:t>
            </a:r>
            <a:r>
              <a:rPr lang="cs-CZ" dirty="0" smtClean="0"/>
              <a:t> neurony – mozeček holuba; Purkyňovy buňky mozečku kotěte (AgNO3), mozeček potkana</a:t>
            </a:r>
          </a:p>
          <a:p>
            <a:r>
              <a:rPr lang="cs-CZ" dirty="0" smtClean="0"/>
              <a:t>	bílá hmota mozečku: oligodendroglie (alespoň jádra), </a:t>
            </a:r>
            <a:r>
              <a:rPr lang="cs-CZ" dirty="0" err="1" smtClean="0"/>
              <a:t>myelinizované</a:t>
            </a:r>
            <a:r>
              <a:rPr lang="cs-CZ" dirty="0" smtClean="0"/>
              <a:t> axony – zejména mozeček kotěte (AgNO3), mozeček potkana</a:t>
            </a:r>
          </a:p>
          <a:p>
            <a:r>
              <a:rPr lang="cs-CZ" dirty="0" smtClean="0"/>
              <a:t>	mícha podélně i příčně: bílá a šedá hmota (vidět a uvědomit si rozdíly) + ependym – mícha psa (podélně), králíka (příčně)</a:t>
            </a:r>
          </a:p>
          <a:p>
            <a:r>
              <a:rPr lang="cs-CZ" dirty="0" smtClean="0"/>
              <a:t>	periferní nervy: myelinová a </a:t>
            </a:r>
            <a:r>
              <a:rPr lang="cs-CZ" dirty="0" err="1" smtClean="0"/>
              <a:t>Schwannova</a:t>
            </a:r>
            <a:r>
              <a:rPr lang="cs-CZ" dirty="0" smtClean="0"/>
              <a:t> pochva (alespoň jádra </a:t>
            </a:r>
            <a:r>
              <a:rPr lang="cs-CZ" dirty="0" err="1" smtClean="0"/>
              <a:t>Schwannových</a:t>
            </a:r>
            <a:r>
              <a:rPr lang="cs-CZ" dirty="0" smtClean="0"/>
              <a:t> buněk), případně i neurony spinálního ganglia (ve vazivových pouzdrech) – míšní uzlina (Ganglion </a:t>
            </a:r>
            <a:r>
              <a:rPr lang="cs-CZ" dirty="0" err="1" smtClean="0"/>
              <a:t>spinale</a:t>
            </a:r>
            <a:r>
              <a:rPr lang="cs-CZ" dirty="0" smtClean="0"/>
              <a:t>) psa (</a:t>
            </a:r>
            <a:r>
              <a:rPr lang="cs-CZ" dirty="0" err="1" smtClean="0"/>
              <a:t>Canis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94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9600" y="365125"/>
            <a:ext cx="5689600" cy="612775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Nervová buňka, obaly nerv. vlákna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54" y="791225"/>
            <a:ext cx="6039492" cy="5487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10" y="2286001"/>
            <a:ext cx="5660088" cy="22987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flipH="1">
            <a:off x="1595119" y="6451600"/>
            <a:ext cx="206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924800" y="5753100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praxe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9436100" y="3987800"/>
            <a:ext cx="224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Jádrofibroblastu</a:t>
            </a:r>
            <a:r>
              <a:rPr lang="cs-CZ" b="1" dirty="0" smtClean="0"/>
              <a:t>/</a:t>
            </a:r>
            <a:r>
              <a:rPr lang="cs-CZ" b="1" dirty="0" err="1" smtClean="0"/>
              <a:t>cytu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8098452" y="3390899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endoneurium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 flipH="1">
            <a:off x="9812019" y="2768600"/>
            <a:ext cx="219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</a:t>
            </a:r>
            <a:r>
              <a:rPr lang="cs-CZ" b="1" dirty="0" smtClean="0"/>
              <a:t>ervová vlákna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897720" y="3250685"/>
            <a:ext cx="207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j. </a:t>
            </a:r>
            <a:r>
              <a:rPr lang="cs-CZ" b="1" dirty="0" err="1" smtClean="0"/>
              <a:t>Schwanovy</a:t>
            </a:r>
            <a:r>
              <a:rPr lang="cs-CZ" b="1" dirty="0" smtClean="0"/>
              <a:t> buňky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119634" y="1378119"/>
            <a:ext cx="5907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Nakreslit teoretický obrázek neuronu a obalů vlákna s </a:t>
            </a:r>
            <a:r>
              <a:rPr lang="cs-CZ" dirty="0" smtClean="0"/>
              <a:t>popisy </a:t>
            </a:r>
          </a:p>
          <a:p>
            <a:r>
              <a:rPr lang="cs-CZ" dirty="0" smtClean="0"/>
              <a:t>(vlevo)</a:t>
            </a:r>
            <a:r>
              <a:rPr lang="cs-CZ" dirty="0"/>
              <a:t> </a:t>
            </a:r>
            <a:r>
              <a:rPr lang="cs-CZ" dirty="0" smtClean="0"/>
              <a:t>a </a:t>
            </a:r>
            <a:r>
              <a:rPr lang="cs-CZ" dirty="0" smtClean="0"/>
              <a:t>obrázek reálného nerv. </a:t>
            </a:r>
            <a:r>
              <a:rPr lang="cs-CZ" dirty="0"/>
              <a:t>v</a:t>
            </a:r>
            <a:r>
              <a:rPr lang="cs-CZ" dirty="0" smtClean="0"/>
              <a:t>lákna (vpravo)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722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Příčný řez </a:t>
            </a:r>
            <a:r>
              <a:rPr lang="cs-CZ" sz="3600" dirty="0" smtClean="0"/>
              <a:t>mozečku – </a:t>
            </a:r>
            <a:r>
              <a:rPr lang="cs-CZ" sz="2000" dirty="0" smtClean="0"/>
              <a:t>nakreslit celkový pohled a detail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551" y="1925875"/>
            <a:ext cx="5727205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743200" y="2705100"/>
            <a:ext cx="160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Gyrus</a:t>
            </a:r>
            <a:r>
              <a:rPr lang="cs-CZ" b="1" dirty="0" smtClean="0"/>
              <a:t> </a:t>
            </a:r>
            <a:r>
              <a:rPr lang="cs-CZ" b="1" dirty="0" err="1" smtClean="0"/>
              <a:t>cerebelli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65697" y="3374469"/>
            <a:ext cx="211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stratum</a:t>
            </a:r>
            <a:r>
              <a:rPr lang="cs-CZ" b="1" dirty="0" smtClean="0"/>
              <a:t> </a:t>
            </a:r>
            <a:r>
              <a:rPr lang="cs-CZ" b="1" dirty="0" err="1" smtClean="0"/>
              <a:t>granulosum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55900" y="4101544"/>
            <a:ext cx="2789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Dřeň mozečku – bílá hmota</a:t>
            </a:r>
          </a:p>
          <a:p>
            <a:r>
              <a:rPr lang="cs-CZ" b="1" dirty="0" smtClean="0"/>
              <a:t> -</a:t>
            </a:r>
            <a:r>
              <a:rPr lang="cs-CZ" b="1" dirty="0" err="1" smtClean="0"/>
              <a:t>myelinizované</a:t>
            </a:r>
            <a:r>
              <a:rPr lang="cs-CZ" b="1" dirty="0" smtClean="0"/>
              <a:t> </a:t>
            </a:r>
            <a:r>
              <a:rPr lang="cs-CZ" b="1" dirty="0" err="1" smtClean="0"/>
              <a:t>axony,a</a:t>
            </a:r>
            <a:endParaRPr lang="cs-CZ" b="1" dirty="0" smtClean="0"/>
          </a:p>
          <a:p>
            <a:r>
              <a:rPr lang="cs-CZ" b="1" dirty="0" smtClean="0"/>
              <a:t>oligodendroglie</a:t>
            </a:r>
            <a:endParaRPr lang="cs-CZ" b="1" dirty="0"/>
          </a:p>
        </p:txBody>
      </p:sp>
      <p:sp>
        <p:nvSpPr>
          <p:cNvPr id="8" name="Obdélník 7"/>
          <p:cNvSpPr/>
          <p:nvPr/>
        </p:nvSpPr>
        <p:spPr>
          <a:xfrm>
            <a:off x="1422996" y="3916878"/>
            <a:ext cx="2052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/>
              <a:t>stratum</a:t>
            </a:r>
            <a:r>
              <a:rPr lang="cs-CZ" b="1" dirty="0" smtClean="0"/>
              <a:t> </a:t>
            </a:r>
            <a:r>
              <a:rPr lang="cs-CZ" b="1" dirty="0" err="1" smtClean="0"/>
              <a:t>moleculare</a:t>
            </a:r>
            <a:endParaRPr lang="cs-CZ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677" y="1212572"/>
            <a:ext cx="5831719" cy="520242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945245" y="3629117"/>
            <a:ext cx="233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jádro Purkyňovy buňky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984565" y="1266442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stratum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granulosum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508686" y="2781809"/>
            <a:ext cx="2640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dendrity Purkyňovy buňky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9267536" y="4845895"/>
            <a:ext cx="25514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Jádra </a:t>
            </a:r>
            <a:r>
              <a:rPr lang="cs-CZ" dirty="0" err="1" smtClean="0">
                <a:solidFill>
                  <a:schemeClr val="bg1"/>
                </a:solidFill>
              </a:rPr>
              <a:t>pseudounipolárních</a:t>
            </a:r>
            <a:r>
              <a:rPr lang="cs-CZ" dirty="0" smtClean="0">
                <a:solidFill>
                  <a:schemeClr val="bg1"/>
                </a:solidFill>
              </a:rPr>
              <a:t> neuronů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0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600" y="498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Šedá hmota mozečku, bílá hmota </a:t>
            </a:r>
            <a:r>
              <a:rPr lang="cs-CZ" sz="3600" dirty="0" smtClean="0"/>
              <a:t>mozečku,</a:t>
            </a:r>
            <a:br>
              <a:rPr lang="cs-CZ" sz="3600" dirty="0" smtClean="0"/>
            </a:br>
            <a:r>
              <a:rPr lang="cs-CZ" sz="3600" dirty="0" smtClean="0"/>
              <a:t> </a:t>
            </a:r>
            <a:r>
              <a:rPr lang="cs-CZ" sz="2400" dirty="0" smtClean="0"/>
              <a:t>celkový pohled – popsat šedou a bílou hmotu a jejich složení, nakreslit Purkyňovy buňky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1355302"/>
            <a:ext cx="7295773" cy="482166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46600" y="2442924"/>
            <a:ext cx="169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Šedá hmota vně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07200" y="356449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Bílá hmota uvnitř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191049" y="171033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š</a:t>
            </a:r>
            <a:r>
              <a:rPr lang="cs-CZ" b="1" dirty="0" smtClean="0"/>
              <a:t>edá hmota mozečku </a:t>
            </a:r>
            <a:r>
              <a:rPr lang="cs-CZ" dirty="0" smtClean="0"/>
              <a:t>– </a:t>
            </a:r>
          </a:p>
          <a:p>
            <a:r>
              <a:rPr lang="cs-CZ" dirty="0" smtClean="0"/>
              <a:t>součástí jsou </a:t>
            </a:r>
            <a:r>
              <a:rPr lang="cs-CZ" dirty="0" err="1" smtClean="0"/>
              <a:t>pseudounipolární</a:t>
            </a:r>
            <a:r>
              <a:rPr lang="cs-CZ" dirty="0" smtClean="0"/>
              <a:t> </a:t>
            </a:r>
            <a:r>
              <a:rPr lang="cs-CZ" dirty="0" smtClean="0"/>
              <a:t>neurony</a:t>
            </a:r>
          </a:p>
          <a:p>
            <a:r>
              <a:rPr lang="cs-CZ" dirty="0"/>
              <a:t>a</a:t>
            </a:r>
            <a:r>
              <a:rPr lang="cs-CZ" dirty="0" smtClean="0"/>
              <a:t> jejich výběžky, gliové buňky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191049" y="2812256"/>
            <a:ext cx="4355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bílá hmota mozečku </a:t>
            </a:r>
            <a:r>
              <a:rPr lang="cs-CZ" dirty="0" smtClean="0"/>
              <a:t>– </a:t>
            </a:r>
            <a:r>
              <a:rPr lang="cs-CZ" dirty="0" err="1" smtClean="0"/>
              <a:t>myelinizovaná</a:t>
            </a:r>
            <a:r>
              <a:rPr lang="cs-CZ" dirty="0" smtClean="0"/>
              <a:t> vlákna</a:t>
            </a:r>
            <a:endParaRPr lang="cs-CZ" dirty="0" smtClean="0"/>
          </a:p>
          <a:p>
            <a:r>
              <a:rPr lang="cs-CZ" dirty="0" smtClean="0"/>
              <a:t>součástí jsou oligodendroglie (alespoň jádra)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" y="3916435"/>
            <a:ext cx="4039963" cy="26846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89901" y="3581466"/>
            <a:ext cx="179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Purkyňovy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890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28749" y="-58723"/>
            <a:ext cx="4756558" cy="111583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Mícha – šedá hmota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8749" y="878646"/>
            <a:ext cx="4023715" cy="435133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015992" y="52299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šedá hmota obsahuje těla nerv. buněk a vlákna</a:t>
            </a:r>
          </a:p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 cell - motorické neurony s výběžky </a:t>
            </a: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jádra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velká,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obsahují </a:t>
            </a:r>
            <a:r>
              <a:rPr lang="cs-CZ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Nisslova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tělíska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NN jádro neuroglie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 </a:t>
            </a:r>
            <a:r>
              <a:rPr lang="cs-CZ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Nisslova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tělíska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33" y="878646"/>
            <a:ext cx="5585701" cy="45548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308062" y="352055"/>
            <a:ext cx="5196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Mícha – řez míchou, </a:t>
            </a:r>
            <a:r>
              <a:rPr lang="cs-CZ" dirty="0" smtClean="0"/>
              <a:t>barvení stříbrem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222566" y="531698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VH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ventral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dorsal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spojené šedými komisury (GC)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Bílá hmota je tvořena nervovými vlákny s vzestupnými a sestupnými cestami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vidět VF ventrální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zářez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dorzální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kořeny, kolem pia mater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61528" y="40906"/>
            <a:ext cx="619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Kresba levého i pravého obrázku s popisy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283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MOZEK</a:t>
            </a:r>
            <a:endParaRPr lang="cs-CZ" sz="36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Mozková kůra –šedá hmota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, typické uspořádané nervové a gliové buňky, </a:t>
            </a:r>
            <a:r>
              <a:rPr lang="cs-CZ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myelinizované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cs-CZ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nemyelinizované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 výběžky do morfologicky rozdílných vrstev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•Šest vrstev kůry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Vrstva molekulární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molecularis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-tenká zevní vrstva kůry s drobnými multipolárními neurony, výběžky uloženy převážně rovnoběžně s povrchem mozku, málo buněk, početná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vlákna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II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. Zevní zrnitá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granularis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externa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–hustě uspořádané drobné granulární neurony, malé pyramidové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bky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III. Zevní pyramidová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pyramidalis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externa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–středně velké pyramidové buňky, nepyramidové b., řídce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uspořádané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IV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. Vnitřní zrnitá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granularis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interna –hustě nakupené malé granulární neurony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V. Vnitřní pyramidová vrstva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pyramidalis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interna –nepočetné střední a veliké pyramidové buňky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VI. </a:t>
            </a:r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Polyformní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multiformis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-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polyformní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neurony hvězdicovité, vřetenovité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Bílá hmota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cs-CZ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myelinizované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 axony, neuroglie, cévy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11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0467"/>
            <a:ext cx="5453543" cy="132556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Mozková kůra- šedá hmota</a:t>
            </a:r>
            <a:br>
              <a:rPr lang="cs-CZ" sz="3600" dirty="0" smtClean="0"/>
            </a:br>
            <a:r>
              <a:rPr lang="cs-CZ" sz="2800" dirty="0" smtClean="0"/>
              <a:t>I-VI. Šest vrstev kůry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0761" y="413271"/>
            <a:ext cx="4867324" cy="644472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49416" y="2427396"/>
            <a:ext cx="6096000" cy="27464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- céva a kolem pia mater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 - mozková kůra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WM - bílá hmota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 - Pia mater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NN - neuroglie – gliové buňky, jádra buněk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PV - pyramidální buňka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 - malé kapiláry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 – granulární buňka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 -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fusiformní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buňka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47956" y="1669409"/>
            <a:ext cx="366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Nakreslete vrstvy šedé kůry a popište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39720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393</Words>
  <Application>Microsoft Office PowerPoint</Application>
  <PresentationFormat>Širokoúhlá obrazovka</PresentationFormat>
  <Paragraphs>74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Motiv Office</vt:lpstr>
      <vt:lpstr>cvičení ze Základů obecné zoologie (ZOZL): </vt:lpstr>
      <vt:lpstr>10. - 11. cvičení ze Základů obecné zoologie (ZOZL): Tkáně (histologie) IV. – nervy</vt:lpstr>
      <vt:lpstr>Nervová buňka, obaly nerv. vlákna</vt:lpstr>
      <vt:lpstr>Příčný řez mozečku – nakreslit celkový pohled a detail</vt:lpstr>
      <vt:lpstr>Šedá hmota mozečku, bílá hmota mozečku,  celkový pohled – popsat šedou a bílou hmotu a jejich složení, nakreslit Purkyňovy buňky</vt:lpstr>
      <vt:lpstr>Mícha – šedá hmota</vt:lpstr>
      <vt:lpstr>MOZEK</vt:lpstr>
      <vt:lpstr>Mozková kůra- šedá hmota I-VI. Šest vrstev kůry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ze Základů obecné zoologie (ZOZL): </dc:title>
  <dc:creator>Žákovská</dc:creator>
  <cp:lastModifiedBy>Uživatel systému Windows</cp:lastModifiedBy>
  <cp:revision>20</cp:revision>
  <dcterms:created xsi:type="dcterms:W3CDTF">2020-04-14T14:12:58Z</dcterms:created>
  <dcterms:modified xsi:type="dcterms:W3CDTF">2020-04-21T14:58:40Z</dcterms:modified>
</cp:coreProperties>
</file>