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82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91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75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89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76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1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38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7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46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084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45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D20B6-474B-47A8-8332-46462DFDD502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20E9-6853-4A6D-B3A8-C57A0DB0FB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92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 smtClean="0"/>
              <a:t/>
            </a:r>
            <a:br>
              <a:rPr lang="pl-PL" sz="4400" dirty="0" smtClean="0"/>
            </a:br>
            <a:r>
              <a:rPr lang="cs-CZ" sz="4400" b="1" dirty="0" smtClean="0"/>
              <a:t>9. cvičení ze Základů obecné zoologie (ZOZL):</a:t>
            </a:r>
            <a:br>
              <a:rPr lang="cs-CZ" sz="4400" b="1" dirty="0" smtClean="0"/>
            </a:b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Krevní buňky, stavba cév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956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9</a:t>
            </a:r>
            <a:r>
              <a:rPr lang="cs-CZ" b="1" dirty="0" smtClean="0"/>
              <a:t>. cvičení ze Základů obecné zoologie (ZOZL):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6934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9. </a:t>
            </a:r>
            <a:r>
              <a:rPr lang="cs-CZ" b="1" u="sng" dirty="0" smtClean="0"/>
              <a:t>Tkáně </a:t>
            </a:r>
            <a:r>
              <a:rPr lang="cs-CZ" b="1" u="sng" dirty="0"/>
              <a:t>(histologie) II. – </a:t>
            </a:r>
            <a:r>
              <a:rPr lang="cs-CZ" b="1" u="sng" cap="all" dirty="0"/>
              <a:t>pojiva 3</a:t>
            </a:r>
            <a:endParaRPr lang="cs-CZ" b="1" dirty="0"/>
          </a:p>
          <a:p>
            <a:r>
              <a:rPr lang="cs-CZ" dirty="0"/>
              <a:t> Krevní buňky, stavba </a:t>
            </a:r>
            <a:r>
              <a:rPr lang="cs-CZ" dirty="0" smtClean="0"/>
              <a:t>cév</a:t>
            </a:r>
            <a:endParaRPr lang="cs-CZ" dirty="0"/>
          </a:p>
          <a:p>
            <a:pPr marL="0" indent="0">
              <a:buNone/>
            </a:pPr>
            <a:r>
              <a:rPr lang="cs-CZ" b="1" u="sng" dirty="0"/>
              <a:t>Úkol </a:t>
            </a:r>
            <a:r>
              <a:rPr lang="cs-CZ" b="1" u="sng" dirty="0" smtClean="0"/>
              <a:t>č. 1: </a:t>
            </a:r>
            <a:r>
              <a:rPr lang="cs-CZ" b="1" u="sng" dirty="0"/>
              <a:t>Pozorování a zakreslení trvalých preparátů leukocytů člověka – krevní roztěry</a:t>
            </a:r>
            <a:r>
              <a:rPr lang="cs-CZ" b="1" u="sng" dirty="0" smtClean="0"/>
              <a:t>:</a:t>
            </a:r>
          </a:p>
          <a:p>
            <a:r>
              <a:rPr lang="cs-CZ" u="sng" dirty="0" smtClean="0"/>
              <a:t>tyčka (nezralý </a:t>
            </a:r>
            <a:r>
              <a:rPr lang="cs-CZ" u="sng" dirty="0" err="1" smtClean="0"/>
              <a:t>neutrofil</a:t>
            </a:r>
            <a:r>
              <a:rPr lang="cs-CZ" u="sng" dirty="0" smtClean="0"/>
              <a:t>) (1%)</a:t>
            </a:r>
            <a:endParaRPr lang="cs-CZ" u="sng" dirty="0"/>
          </a:p>
          <a:p>
            <a:pPr lvl="0"/>
            <a:r>
              <a:rPr lang="cs-CZ" dirty="0"/>
              <a:t>neutrofilní granulocyt (60-70%)</a:t>
            </a:r>
          </a:p>
          <a:p>
            <a:pPr lvl="0"/>
            <a:r>
              <a:rPr lang="cs-CZ" dirty="0"/>
              <a:t>lymfocyt (20-35%)</a:t>
            </a:r>
          </a:p>
          <a:p>
            <a:pPr lvl="0"/>
            <a:r>
              <a:rPr lang="cs-CZ" dirty="0"/>
              <a:t>monocyt (6-8%)</a:t>
            </a:r>
          </a:p>
          <a:p>
            <a:pPr lvl="0"/>
            <a:r>
              <a:rPr lang="cs-CZ" dirty="0"/>
              <a:t>eosinofilní granulocyt (2-4%)</a:t>
            </a:r>
          </a:p>
          <a:p>
            <a:pPr lvl="0"/>
            <a:r>
              <a:rPr lang="cs-CZ" dirty="0"/>
              <a:t>bazofilní granulocyt </a:t>
            </a:r>
            <a:r>
              <a:rPr lang="cs-CZ" dirty="0" smtClean="0"/>
              <a:t>(0,5-1%)</a:t>
            </a:r>
            <a:r>
              <a:rPr lang="cs-CZ" dirty="0"/>
              <a:t> </a:t>
            </a:r>
            <a:endParaRPr lang="cs-CZ" dirty="0" smtClean="0"/>
          </a:p>
          <a:p>
            <a:pPr marL="0" lvl="0" indent="0">
              <a:buNone/>
            </a:pPr>
            <a:r>
              <a:rPr lang="cs-CZ" b="1" dirty="0" smtClean="0"/>
              <a:t>Úkol č. 2: </a:t>
            </a:r>
          </a:p>
          <a:p>
            <a:pPr marL="0" lvl="0" indent="0">
              <a:buNone/>
            </a:pPr>
            <a:r>
              <a:rPr lang="cs-CZ" dirty="0"/>
              <a:t>o</a:t>
            </a:r>
            <a:r>
              <a:rPr lang="cs-CZ" dirty="0" smtClean="0"/>
              <a:t>br. Obecná stavba krevních cév</a:t>
            </a:r>
          </a:p>
          <a:p>
            <a:pPr marL="0" lvl="0" indent="0">
              <a:buNone/>
            </a:pPr>
            <a:r>
              <a:rPr lang="cs-CZ" dirty="0"/>
              <a:t>o</a:t>
            </a:r>
            <a:r>
              <a:rPr lang="cs-CZ" dirty="0" smtClean="0"/>
              <a:t>br. </a:t>
            </a:r>
            <a:r>
              <a:rPr lang="pt-BR" dirty="0" smtClean="0"/>
              <a:t>Lymfytická céva, krevní venula a arteriola</a:t>
            </a:r>
            <a:endParaRPr lang="cs-CZ" dirty="0" smtClean="0"/>
          </a:p>
          <a:p>
            <a:pPr marL="0" lvl="0" indent="0">
              <a:buNone/>
            </a:pPr>
            <a:endParaRPr lang="cs-CZ" dirty="0" smtClean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79067" y="3522132"/>
            <a:ext cx="5706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Máte za úkol najít na internetu obrázky těchto lidských krevních buněk - leukocytů a zakreslit je po třech na jednu stránku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3361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6633" y="0"/>
            <a:ext cx="7289800" cy="1325563"/>
          </a:xfrm>
        </p:spPr>
        <p:txBody>
          <a:bodyPr/>
          <a:lstStyle/>
          <a:p>
            <a:r>
              <a:rPr lang="cs-CZ" dirty="0" smtClean="0"/>
              <a:t>Obecná stavba krevních cév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1946"/>
            <a:ext cx="3716867" cy="49798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62" y="1794934"/>
            <a:ext cx="6045904" cy="453442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434667" y="1151467"/>
            <a:ext cx="521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Vytvořte obrázek z jednoho z nich dle vašeho výběru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234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Lymfytická</a:t>
            </a:r>
            <a:r>
              <a:rPr lang="cs-CZ" dirty="0" smtClean="0"/>
              <a:t> céva, krevní </a:t>
            </a:r>
            <a:r>
              <a:rPr lang="cs-CZ" dirty="0" err="1" smtClean="0"/>
              <a:t>venula</a:t>
            </a:r>
            <a:r>
              <a:rPr lang="cs-CZ" dirty="0" smtClean="0"/>
              <a:t> a arteriola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989" y="1983782"/>
            <a:ext cx="8292343" cy="405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569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62</Words>
  <Application>Microsoft Office PowerPoint</Application>
  <PresentationFormat>Širokoúhlá obrazovka</PresentationFormat>
  <Paragraphs>20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 9. cvičení ze Základů obecné zoologie (ZOZL): </vt:lpstr>
      <vt:lpstr>9. cvičení ze Základů obecné zoologie (ZOZL): </vt:lpstr>
      <vt:lpstr>Obecná stavba krevních cév</vt:lpstr>
      <vt:lpstr>Lymfytická céva, krevní venula a arteriola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obrázky 9. cvičení na web 9. cvičení ze Základů obecné zoologie (ZOZL): </dc:title>
  <dc:creator>Žákovská</dc:creator>
  <cp:lastModifiedBy>Žákovská</cp:lastModifiedBy>
  <cp:revision>4</cp:revision>
  <dcterms:created xsi:type="dcterms:W3CDTF">2020-04-14T09:58:55Z</dcterms:created>
  <dcterms:modified xsi:type="dcterms:W3CDTF">2020-04-14T10:18:20Z</dcterms:modified>
</cp:coreProperties>
</file>