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52"/>
  </p:notesMasterIdLst>
  <p:handoutMasterIdLst>
    <p:handoutMasterId r:id="rId53"/>
  </p:handoutMasterIdLst>
  <p:sldIdLst>
    <p:sldId id="256" r:id="rId2"/>
    <p:sldId id="267" r:id="rId3"/>
    <p:sldId id="319" r:id="rId4"/>
    <p:sldId id="347" r:id="rId5"/>
    <p:sldId id="383" r:id="rId6"/>
    <p:sldId id="384" r:id="rId7"/>
    <p:sldId id="348" r:id="rId8"/>
    <p:sldId id="349" r:id="rId9"/>
    <p:sldId id="350" r:id="rId10"/>
    <p:sldId id="398" r:id="rId11"/>
    <p:sldId id="346" r:id="rId12"/>
    <p:sldId id="318" r:id="rId13"/>
    <p:sldId id="320" r:id="rId14"/>
    <p:sldId id="321" r:id="rId15"/>
    <p:sldId id="322" r:id="rId16"/>
    <p:sldId id="385" r:id="rId17"/>
    <p:sldId id="386" r:id="rId18"/>
    <p:sldId id="387" r:id="rId19"/>
    <p:sldId id="388" r:id="rId20"/>
    <p:sldId id="389" r:id="rId21"/>
    <p:sldId id="390" r:id="rId22"/>
    <p:sldId id="391" r:id="rId23"/>
    <p:sldId id="392" r:id="rId24"/>
    <p:sldId id="394" r:id="rId25"/>
    <p:sldId id="393" r:id="rId26"/>
    <p:sldId id="395" r:id="rId27"/>
    <p:sldId id="396" r:id="rId28"/>
    <p:sldId id="397" r:id="rId29"/>
    <p:sldId id="351" r:id="rId30"/>
    <p:sldId id="400" r:id="rId31"/>
    <p:sldId id="401" r:id="rId32"/>
    <p:sldId id="399" r:id="rId33"/>
    <p:sldId id="402" r:id="rId34"/>
    <p:sldId id="403" r:id="rId35"/>
    <p:sldId id="404" r:id="rId36"/>
    <p:sldId id="405" r:id="rId37"/>
    <p:sldId id="406" r:id="rId38"/>
    <p:sldId id="407" r:id="rId39"/>
    <p:sldId id="408" r:id="rId40"/>
    <p:sldId id="409" r:id="rId41"/>
    <p:sldId id="410" r:id="rId42"/>
    <p:sldId id="411" r:id="rId43"/>
    <p:sldId id="412" r:id="rId44"/>
    <p:sldId id="414" r:id="rId45"/>
    <p:sldId id="413" r:id="rId46"/>
    <p:sldId id="415" r:id="rId47"/>
    <p:sldId id="416" r:id="rId48"/>
    <p:sldId id="417" r:id="rId49"/>
    <p:sldId id="418" r:id="rId50"/>
    <p:sldId id="419" r:id="rId51"/>
  </p:sldIdLst>
  <p:sldSz cx="9144000" cy="6858000" type="screen4x3"/>
  <p:notesSz cx="6761163" cy="99425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0714" autoAdjust="0"/>
  </p:normalViewPr>
  <p:slideViewPr>
    <p:cSldViewPr snapToGrid="0">
      <p:cViewPr varScale="1">
        <p:scale>
          <a:sx n="78" d="100"/>
          <a:sy n="78" d="100"/>
        </p:scale>
        <p:origin x="1218" y="60"/>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31326"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31326"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29761"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6117" y="4722694"/>
            <a:ext cx="540893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29761"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54615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93611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719096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94216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11961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2496752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30536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78042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283630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11060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205045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253686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352848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268487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234010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dirty="0"/>
              <a:t>Kliknutím lze upravit styl.</a:t>
            </a:r>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p:txBody>
      </p:sp>
      <p:sp>
        <p:nvSpPr>
          <p:cNvPr id="5" name="Zástupný symbol pro zápatí 4"/>
          <p:cNvSpPr>
            <a:spLocks noGrp="1"/>
          </p:cNvSpPr>
          <p:nvPr>
            <p:ph type="ftr" sz="quarter" idx="10"/>
          </p:nvPr>
        </p:nvSpPr>
        <p:spPr/>
        <p:txBody>
          <a:bodyPr/>
          <a:lstStyle>
            <a:lvl1pPr>
              <a:defRPr/>
            </a:lvl1pPr>
          </a:lstStyle>
          <a:p>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p:txBody>
      </p:sp>
      <p:sp>
        <p:nvSpPr>
          <p:cNvPr id="7" name="Zástupný symbol pro zápatí 6"/>
          <p:cNvSpPr>
            <a:spLocks noGrp="1"/>
          </p:cNvSpPr>
          <p:nvPr>
            <p:ph type="ftr" sz="quarter" idx="10"/>
          </p:nvPr>
        </p:nvSpPr>
        <p:spPr/>
        <p:txBody>
          <a:bodyPr/>
          <a:lstStyle>
            <a:lvl1pPr>
              <a:defRPr/>
            </a:lvl1pPr>
          </a:lstStyle>
          <a:p>
            <a:endParaRPr lang="cs-CZ" altLang="cs-CZ"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zápatí 2"/>
          <p:cNvSpPr>
            <a:spLocks noGrp="1"/>
          </p:cNvSpPr>
          <p:nvPr>
            <p:ph type="ftr" sz="quarter" idx="10"/>
          </p:nvPr>
        </p:nvSpPr>
        <p:spPr/>
        <p:txBody>
          <a:bodyPr/>
          <a:lstStyle>
            <a:lvl1pPr>
              <a:defRPr/>
            </a:lvl1pPr>
          </a:lstStyle>
          <a:p>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dirty="0"/>
              <a:t>Kliknutím lze upravit styl.</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a:t>Klepnutím lze upravit styl předlohy nadpisů.</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p:txBody>
      </p:sp>
      <p:sp>
        <p:nvSpPr>
          <p:cNvPr id="64529"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emf"/></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082675" y="1099678"/>
            <a:ext cx="7518400" cy="2663825"/>
          </a:xfrm>
        </p:spPr>
        <p:txBody>
          <a:bodyPr/>
          <a:lstStyle/>
          <a:p>
            <a:pPr algn="ctr"/>
            <a:r>
              <a:rPr lang="cs-CZ" altLang="cs-CZ" sz="3600" dirty="0">
                <a:effectLst>
                  <a:outerShdw blurRad="38100" dist="38100" dir="2700000" algn="tl">
                    <a:srgbClr val="000000">
                      <a:alpha val="43137"/>
                    </a:srgbClr>
                  </a:outerShdw>
                </a:effectLst>
              </a:rPr>
              <a:t>Mechanika a molekulová fyzika</a:t>
            </a:r>
            <a:br>
              <a:rPr lang="cs-CZ" altLang="cs-CZ" sz="3600" dirty="0">
                <a:effectLst>
                  <a:outerShdw blurRad="38100" dist="38100" dir="2700000" algn="tl">
                    <a:srgbClr val="000000">
                      <a:alpha val="43137"/>
                    </a:srgbClr>
                  </a:outerShdw>
                </a:effectLst>
              </a:rPr>
            </a:br>
            <a:r>
              <a:rPr lang="cs-CZ" altLang="cs-CZ" sz="2400" dirty="0">
                <a:effectLst>
                  <a:outerShdw blurRad="38100" dist="38100" dir="2700000" algn="tl">
                    <a:srgbClr val="000000">
                      <a:alpha val="43137"/>
                    </a:srgbClr>
                  </a:outerShdw>
                </a:effectLst>
              </a:rPr>
              <a:t>Tekutiny</a:t>
            </a:r>
          </a:p>
        </p:txBody>
      </p:sp>
      <p:sp>
        <p:nvSpPr>
          <p:cNvPr id="5" name="Rectangle 7"/>
          <p:cNvSpPr>
            <a:spLocks noChangeArrowheads="1"/>
          </p:cNvSpPr>
          <p:nvPr/>
        </p:nvSpPr>
        <p:spPr bwMode="auto">
          <a:xfrm>
            <a:off x="1187450" y="3644900"/>
            <a:ext cx="6908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charset="0"/>
              <a:defRPr sz="3200">
                <a:solidFill>
                  <a:schemeClr val="tx1"/>
                </a:solidFill>
                <a:latin typeface="Calibri" pitchFamily="34" charset="0"/>
              </a:defRPr>
            </a:lvl1pPr>
            <a:lvl2pPr marL="742950" indent="-285750" algn="ctr">
              <a:spcBef>
                <a:spcPct val="20000"/>
              </a:spcBef>
              <a:buFont typeface="Arial" charset="0"/>
              <a:defRPr sz="2800">
                <a:solidFill>
                  <a:schemeClr val="tx1"/>
                </a:solidFill>
                <a:latin typeface="Calibri" pitchFamily="34" charset="0"/>
              </a:defRPr>
            </a:lvl2pPr>
            <a:lvl3pPr marL="1143000" indent="-228600" algn="ctr">
              <a:spcBef>
                <a:spcPct val="20000"/>
              </a:spcBef>
              <a:buFont typeface="Arial" charset="0"/>
              <a:defRPr sz="2400">
                <a:solidFill>
                  <a:schemeClr val="tx1"/>
                </a:solidFill>
                <a:latin typeface="Calibri" pitchFamily="34" charset="0"/>
              </a:defRPr>
            </a:lvl3pPr>
            <a:lvl4pPr marL="1600200" indent="-228600" algn="ctr">
              <a:spcBef>
                <a:spcPct val="20000"/>
              </a:spcBef>
              <a:buFont typeface="Arial" charset="0"/>
              <a:defRPr sz="2000">
                <a:solidFill>
                  <a:schemeClr val="tx1"/>
                </a:solidFill>
                <a:latin typeface="Calibri" pitchFamily="34" charset="0"/>
              </a:defRPr>
            </a:lvl4pPr>
            <a:lvl5pPr marL="2057400" indent="-228600" algn="ctr">
              <a:spcBef>
                <a:spcPct val="20000"/>
              </a:spcBef>
              <a:buFont typeface="Arial" charset="0"/>
              <a:defRPr sz="2000">
                <a:solidFill>
                  <a:schemeClr val="tx1"/>
                </a:solidFill>
                <a:latin typeface="Calibri" pitchFamily="34" charset="0"/>
              </a:defRPr>
            </a:lvl5pPr>
            <a:lvl6pPr marL="2514600" indent="-228600" algn="ctr" fontAlgn="base">
              <a:spcBef>
                <a:spcPct val="20000"/>
              </a:spcBef>
              <a:spcAft>
                <a:spcPct val="0"/>
              </a:spcAft>
              <a:buFont typeface="Arial" charset="0"/>
              <a:defRPr sz="2000">
                <a:solidFill>
                  <a:schemeClr val="tx1"/>
                </a:solidFill>
                <a:latin typeface="Calibri" pitchFamily="34" charset="0"/>
              </a:defRPr>
            </a:lvl6pPr>
            <a:lvl7pPr marL="2971800" indent="-228600" algn="ctr" fontAlgn="base">
              <a:spcBef>
                <a:spcPct val="20000"/>
              </a:spcBef>
              <a:spcAft>
                <a:spcPct val="0"/>
              </a:spcAft>
              <a:buFont typeface="Arial" charset="0"/>
              <a:defRPr sz="2000">
                <a:solidFill>
                  <a:schemeClr val="tx1"/>
                </a:solidFill>
                <a:latin typeface="Calibri" pitchFamily="34" charset="0"/>
              </a:defRPr>
            </a:lvl7pPr>
            <a:lvl8pPr marL="3429000" indent="-228600" algn="ctr" fontAlgn="base">
              <a:spcBef>
                <a:spcPct val="20000"/>
              </a:spcBef>
              <a:spcAft>
                <a:spcPct val="0"/>
              </a:spcAft>
              <a:buFont typeface="Arial" charset="0"/>
              <a:defRPr sz="2000">
                <a:solidFill>
                  <a:schemeClr val="tx1"/>
                </a:solidFill>
                <a:latin typeface="Calibri" pitchFamily="34" charset="0"/>
              </a:defRPr>
            </a:lvl8pPr>
            <a:lvl9pPr marL="3886200" indent="-228600" algn="ctr" fontAlgn="base">
              <a:spcBef>
                <a:spcPct val="20000"/>
              </a:spcBef>
              <a:spcAft>
                <a:spcPct val="0"/>
              </a:spcAft>
              <a:buFont typeface="Arial" charset="0"/>
              <a:defRPr sz="2000">
                <a:solidFill>
                  <a:schemeClr val="tx1"/>
                </a:solidFill>
                <a:latin typeface="Calibri" pitchFamily="34" charset="0"/>
              </a:defRPr>
            </a:lvl9pPr>
          </a:lstStyle>
          <a:p>
            <a:pPr eaLnBrk="1" hangingPunct="1">
              <a:lnSpc>
                <a:spcPct val="80000"/>
              </a:lnSpc>
              <a:defRPr/>
            </a:pPr>
            <a:r>
              <a:rPr lang="cs-CZ" altLang="cs-CZ" sz="2800" b="1" dirty="0">
                <a:effectLst>
                  <a:outerShdw blurRad="38100" dist="38100" dir="2700000" algn="tl">
                    <a:srgbClr val="C0C0C0"/>
                  </a:outerShdw>
                </a:effectLst>
                <a:cs typeface="Arial" charset="0"/>
              </a:rPr>
              <a:t>Doc. RNDr. Petr Sládek, CSc. </a:t>
            </a:r>
            <a:endParaRPr lang="cs-CZ" altLang="cs-CZ" sz="2800" dirty="0">
              <a:effectLst>
                <a:outerShdw blurRad="38100" dist="38100" dir="2700000" algn="tl">
                  <a:srgbClr val="C0C0C0"/>
                </a:outerShdw>
              </a:effectLst>
              <a:cs typeface="Arial" charset="0"/>
            </a:endParaRP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2800" dirty="0">
                <a:effectLst>
                  <a:outerShdw blurRad="38100" dist="38100" dir="2700000" algn="tl">
                    <a:srgbClr val="C0C0C0"/>
                  </a:outerShdw>
                </a:effectLst>
                <a:cs typeface="Arial" charset="0"/>
              </a:rPr>
              <a:t>Pedagogická fakulta</a:t>
            </a:r>
          </a:p>
          <a:p>
            <a:pPr eaLnBrk="1" hangingPunct="1">
              <a:lnSpc>
                <a:spcPct val="80000"/>
              </a:lnSpc>
              <a:defRPr/>
            </a:pPr>
            <a:r>
              <a:rPr lang="cs-CZ" altLang="cs-CZ" sz="2800" dirty="0">
                <a:effectLst>
                  <a:outerShdw blurRad="38100" dist="38100" dir="2700000" algn="tl">
                    <a:srgbClr val="C0C0C0"/>
                  </a:outerShdw>
                </a:effectLst>
                <a:cs typeface="Arial" charset="0"/>
              </a:rPr>
              <a:t>Masarykova Univerzita</a:t>
            </a:r>
          </a:p>
          <a:p>
            <a:pPr eaLnBrk="1" hangingPunct="1">
              <a:lnSpc>
                <a:spcPct val="80000"/>
              </a:lnSpc>
              <a:defRPr/>
            </a:pPr>
            <a:r>
              <a:rPr lang="cs-CZ" altLang="cs-CZ" sz="2800" dirty="0">
                <a:effectLst>
                  <a:outerShdw blurRad="38100" dist="38100" dir="2700000" algn="tl">
                    <a:srgbClr val="C0C0C0"/>
                  </a:outerShdw>
                </a:effectLst>
                <a:cs typeface="Arial" charset="0"/>
              </a:rPr>
              <a:t>Poříčí 7, 603 00 Brno</a:t>
            </a: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1200" dirty="0">
                <a:effectLst>
                  <a:outerShdw blurRad="38100" dist="38100" dir="2700000" algn="tl">
                    <a:srgbClr val="C0C0C0"/>
                  </a:outerShdw>
                </a:effectLst>
                <a:cs typeface="Arial" charset="0"/>
              </a:rPr>
              <a:t>Pro potřeby přednášky zpracováno s využitím  www.studopory.vsb.cz </a:t>
            </a:r>
            <a:r>
              <a:rPr lang="cs-CZ" altLang="cs-CZ" sz="1200" dirty="0" err="1">
                <a:effectLst>
                  <a:outerShdw blurRad="38100" dist="38100" dir="2700000" algn="tl">
                    <a:srgbClr val="C0C0C0"/>
                  </a:outerShdw>
                </a:effectLst>
                <a:cs typeface="Arial" charset="0"/>
              </a:rPr>
              <a:t>materialy</a:t>
            </a:r>
            <a:r>
              <a:rPr lang="cs-CZ" altLang="cs-CZ" sz="1200" dirty="0">
                <a:effectLst>
                  <a:outerShdw blurRad="38100" dist="38100" dir="2700000" algn="tl">
                    <a:srgbClr val="C0C0C0"/>
                  </a:outerShdw>
                </a:effectLst>
                <a:cs typeface="Arial" charset="0"/>
              </a:rPr>
              <a:t> </a:t>
            </a:r>
            <a:r>
              <a:rPr lang="cs-CZ" altLang="cs-CZ" sz="1200" dirty="0" err="1">
                <a:effectLst>
                  <a:outerShdw blurRad="38100" dist="38100" dir="2700000" algn="tl">
                    <a:srgbClr val="C0C0C0"/>
                  </a:outerShdw>
                </a:effectLst>
                <a:cs typeface="Arial" charset="0"/>
              </a:rPr>
              <a:t>html_files</a:t>
            </a:r>
            <a:endParaRPr lang="cs-CZ" altLang="cs-CZ" sz="1200" dirty="0">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Hydrostatický a atmosférický tlak, vztlaková síla</a:t>
            </a:r>
          </a:p>
        </p:txBody>
      </p:sp>
      <p:sp>
        <p:nvSpPr>
          <p:cNvPr id="3" name="Zástupný symbol pro obsah 2"/>
          <p:cNvSpPr>
            <a:spLocks noGrp="1"/>
          </p:cNvSpPr>
          <p:nvPr>
            <p:ph idx="1"/>
          </p:nvPr>
        </p:nvSpPr>
        <p:spPr/>
        <p:txBody>
          <a:bodyPr/>
          <a:lstStyle/>
          <a:p>
            <a:pPr marL="0" indent="0">
              <a:buNone/>
            </a:pPr>
            <a:r>
              <a:rPr lang="cs-CZ" sz="1800" b="1" i="1" dirty="0">
                <a:solidFill>
                  <a:srgbClr val="00287D"/>
                </a:solidFill>
              </a:rPr>
              <a:t>Hydrostatický paradox </a:t>
            </a:r>
            <a:r>
              <a:rPr lang="cs-CZ" sz="1800" dirty="0"/>
              <a:t>(též hydrostatické paradoxon) je skutečnost, že hydrostatická tlaková síla na dno nádoby naplněné do stejné výšky stejnou kapalinou je vždy stejná bez ohledu na množství (objem, hmotnost) kapaliny. </a:t>
            </a:r>
          </a:p>
          <a:p>
            <a:pPr marL="0" indent="0">
              <a:buNone/>
            </a:pPr>
            <a:r>
              <a:rPr lang="cs-CZ" sz="1800" dirty="0"/>
              <a:t>Nádoby stejně vysoké se stejně velkým dnem se mohou lišit jedině tvarem, tlaková síla na dno však bude naprosto stejná.</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r>
              <a:rPr lang="cs-CZ" sz="1400" dirty="0"/>
              <a:t>Rozdíl mezi tíhou kapaliny a tlakovou silou kapaliny na dno je způsoben silou reakce stěn, která u rozšiřující se nádoby působí na kapalinu směrem šikmo vzhůru (kapalinu nadlehčuje), u zužující se nádoby působí na kapalinu šikmo dolů (kapalinu přitlačuje na dno).</a:t>
            </a:r>
            <a:endParaRPr lang="cs-CZ" sz="1800" i="1" dirty="0">
              <a:solidFill>
                <a:srgbClr val="00287D"/>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7" name="Obrázek 6"/>
          <p:cNvPicPr>
            <a:picLocks noChangeAspect="1"/>
          </p:cNvPicPr>
          <p:nvPr/>
        </p:nvPicPr>
        <p:blipFill>
          <a:blip r:embed="rId2"/>
          <a:stretch>
            <a:fillRect/>
          </a:stretch>
        </p:blipFill>
        <p:spPr>
          <a:xfrm>
            <a:off x="5614225" y="3548148"/>
            <a:ext cx="1984439" cy="1707366"/>
          </a:xfrm>
          <a:prstGeom prst="rect">
            <a:avLst/>
          </a:prstGeom>
        </p:spPr>
      </p:pic>
      <p:pic>
        <p:nvPicPr>
          <p:cNvPr id="8" name="Obrázek 7"/>
          <p:cNvPicPr>
            <a:picLocks noChangeAspect="1"/>
          </p:cNvPicPr>
          <p:nvPr/>
        </p:nvPicPr>
        <p:blipFill>
          <a:blip r:embed="rId3"/>
          <a:stretch>
            <a:fillRect/>
          </a:stretch>
        </p:blipFill>
        <p:spPr>
          <a:xfrm>
            <a:off x="948501" y="3608229"/>
            <a:ext cx="3504627" cy="1647285"/>
          </a:xfrm>
          <a:prstGeom prst="rect">
            <a:avLst/>
          </a:prstGeom>
        </p:spPr>
      </p:pic>
    </p:spTree>
    <p:extLst>
      <p:ext uri="{BB962C8B-B14F-4D97-AF65-F5344CB8AC3E}">
        <p14:creationId xmlns:p14="http://schemas.microsoft.com/office/powerpoint/2010/main" val="255867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Hydrostatický a atmosférický tlak, vztlaková síla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cs-CZ" sz="1800" dirty="0"/>
                  <a:t>Obdobně tíhová síla působící na plyn je příčinou </a:t>
                </a:r>
                <a:r>
                  <a:rPr lang="cs-CZ" sz="1800" i="1" dirty="0">
                    <a:solidFill>
                      <a:srgbClr val="00287D"/>
                    </a:solidFill>
                  </a:rPr>
                  <a:t>aerostatického tlaku</a:t>
                </a:r>
                <a:r>
                  <a:rPr lang="cs-CZ" sz="1800" dirty="0"/>
                  <a:t>. Ten</a:t>
                </a:r>
              </a:p>
              <a:p>
                <a:pPr marL="0" indent="0">
                  <a:buNone/>
                </a:pPr>
                <a:r>
                  <a:rPr lang="cs-CZ" sz="1800" dirty="0"/>
                  <a:t>však je při obvyklých rozměrech nádob s plynem tak nepatrný vzhledem</a:t>
                </a:r>
              </a:p>
              <a:p>
                <a:pPr marL="0" indent="0">
                  <a:buNone/>
                </a:pPr>
                <a:r>
                  <a:rPr lang="cs-CZ" sz="1800" dirty="0"/>
                  <a:t>k vlastnímu tlaku plynu, že jej zanedbáváme. Tlak plynu v uzavřené nádobě</a:t>
                </a:r>
              </a:p>
              <a:p>
                <a:pPr marL="0" indent="0">
                  <a:buNone/>
                </a:pPr>
                <a:r>
                  <a:rPr lang="cs-CZ" sz="1800" dirty="0"/>
                  <a:t>považujeme všude uvnitř nádoby za stejný.</a:t>
                </a:r>
              </a:p>
              <a:p>
                <a:pPr marL="0" indent="0">
                  <a:buNone/>
                </a:pPr>
                <a:r>
                  <a:rPr lang="cs-CZ" sz="1800" dirty="0"/>
                  <a:t>Význam má pouze tlak způsobený tíhou vzduchu (atmosféry) na povrch</a:t>
                </a:r>
              </a:p>
              <a:p>
                <a:pPr marL="0" indent="0">
                  <a:buNone/>
                </a:pPr>
                <a:r>
                  <a:rPr lang="cs-CZ" sz="1800" dirty="0"/>
                  <a:t>Země. Tento tlak se nazývá </a:t>
                </a:r>
                <a:r>
                  <a:rPr lang="cs-CZ" sz="1800" b="1" i="1" dirty="0">
                    <a:solidFill>
                      <a:srgbClr val="00287D"/>
                    </a:solidFill>
                  </a:rPr>
                  <a:t>atmosférický tlak </a:t>
                </a:r>
                <a:r>
                  <a:rPr lang="cs-CZ" sz="1800" b="1" i="1" dirty="0" err="1">
                    <a:solidFill>
                      <a:srgbClr val="00287D"/>
                    </a:solidFill>
                  </a:rPr>
                  <a:t>p</a:t>
                </a:r>
                <a:r>
                  <a:rPr lang="cs-CZ" sz="1800" b="1" i="1" baseline="-25000" dirty="0" err="1">
                    <a:solidFill>
                      <a:srgbClr val="00287D"/>
                    </a:solidFill>
                  </a:rPr>
                  <a:t>a</a:t>
                </a:r>
                <a:r>
                  <a:rPr lang="cs-CZ" sz="1800" dirty="0"/>
                  <a:t>.</a:t>
                </a:r>
              </a:p>
              <a:p>
                <a:pPr marL="0" indent="0">
                  <a:buNone/>
                </a:pPr>
                <a:endParaRPr lang="cs-CZ" sz="1800" dirty="0"/>
              </a:p>
              <a:p>
                <a:pPr marL="0" indent="0">
                  <a:buNone/>
                </a:pPr>
                <a:r>
                  <a:rPr lang="cs-CZ" sz="1800" dirty="0"/>
                  <a:t>Atmosférický tlak závisí na nadmořské výšce. S rostoucí nadmořskou výškou atmosférický tlak klesá (zmenšuje se rovněž hustota vzduchu).</a:t>
                </a:r>
              </a:p>
              <a:p>
                <a:pPr marL="0" indent="0">
                  <a:buNone/>
                </a:pPr>
                <a:r>
                  <a:rPr lang="cs-CZ" sz="1800" dirty="0"/>
                  <a:t>Výpočet se provádí podle vztahu (</a:t>
                </a:r>
                <a:r>
                  <a:rPr lang="cs-CZ" sz="1800" i="1" dirty="0">
                    <a:solidFill>
                      <a:srgbClr val="00287D"/>
                    </a:solidFill>
                  </a:rPr>
                  <a:t>barometrická formule</a:t>
                </a:r>
                <a:r>
                  <a:rPr lang="cs-CZ" sz="1800" dirty="0"/>
                  <a:t>)</a:t>
                </a:r>
              </a:p>
              <a:p>
                <a:pPr marL="400050" lvl="1" indent="0">
                  <a:buNone/>
                </a:pPr>
                <a14:m>
                  <m:oMathPara xmlns:m="http://schemas.openxmlformats.org/officeDocument/2006/math">
                    <m:oMathParaPr>
                      <m:jc m:val="left"/>
                    </m:oMathParaPr>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𝒂</m:t>
                          </m:r>
                        </m:sub>
                      </m:sSub>
                      <m:r>
                        <a:rPr lang="cs-CZ" sz="1800" b="1" i="1" smtClean="0">
                          <a:solidFill>
                            <a:srgbClr val="00287D"/>
                          </a:solidFill>
                          <a:latin typeface="Cambria Math" panose="02040503050406030204" pitchFamily="18" charset="0"/>
                        </a:rPr>
                        <m:t>=</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𝒂</m:t>
                          </m:r>
                          <m:r>
                            <a:rPr lang="cs-CZ" sz="1800" b="1" i="1" smtClean="0">
                              <a:solidFill>
                                <a:srgbClr val="00287D"/>
                              </a:solidFill>
                              <a:latin typeface="Cambria Math" panose="02040503050406030204" pitchFamily="18" charset="0"/>
                            </a:rPr>
                            <m:t>𝟎</m:t>
                          </m:r>
                        </m:sub>
                      </m:sSub>
                      <m:sSup>
                        <m:sSupPr>
                          <m:ctrlPr>
                            <a:rPr lang="cs-CZ" sz="1800" b="1" i="1" smtClean="0">
                              <a:solidFill>
                                <a:srgbClr val="00287D"/>
                              </a:solidFill>
                              <a:latin typeface="Cambria Math" panose="02040503050406030204" pitchFamily="18" charset="0"/>
                            </a:rPr>
                          </m:ctrlPr>
                        </m:sSupPr>
                        <m:e>
                          <m:r>
                            <a:rPr lang="cs-CZ" sz="1800" b="1" i="1" smtClean="0">
                              <a:solidFill>
                                <a:srgbClr val="00287D"/>
                              </a:solidFill>
                              <a:latin typeface="Cambria Math" panose="02040503050406030204" pitchFamily="18" charset="0"/>
                            </a:rPr>
                            <m:t>𝒆</m:t>
                          </m:r>
                        </m:e>
                        <m:sup>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𝒈𝒉</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ea typeface="Cambria Math" panose="02040503050406030204" pitchFamily="18" charset="0"/>
                                    </a:rPr>
                                    <m:t>𝝆</m:t>
                                  </m:r>
                                </m:e>
                                <m:sub>
                                  <m:r>
                                    <a:rPr lang="cs-CZ" sz="1800" b="1" i="1" smtClean="0">
                                      <a:solidFill>
                                        <a:srgbClr val="00287D"/>
                                      </a:solidFill>
                                      <a:latin typeface="Cambria Math" panose="02040503050406030204" pitchFamily="18" charset="0"/>
                                    </a:rPr>
                                    <m:t>𝟎</m:t>
                                  </m:r>
                                </m:sub>
                              </m:sSub>
                            </m:num>
                            <m:den>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𝟎</m:t>
                                  </m:r>
                                </m:sub>
                              </m:sSub>
                            </m:den>
                          </m:f>
                        </m:sup>
                      </m:sSup>
                    </m:oMath>
                  </m:oMathPara>
                </a14:m>
                <a:endParaRPr lang="cs-CZ" sz="1800" b="1" dirty="0"/>
              </a:p>
              <a:p>
                <a:pPr marL="0" indent="0">
                  <a:buNone/>
                </a:pPr>
                <a:r>
                  <a:rPr lang="cs-CZ" sz="1800" dirty="0"/>
                  <a:t>Kde </a:t>
                </a:r>
                <a:r>
                  <a:rPr lang="cs-CZ" sz="1800" i="1" dirty="0">
                    <a:solidFill>
                      <a:srgbClr val="00287D"/>
                    </a:solidFill>
                  </a:rPr>
                  <a:t>p</a:t>
                </a:r>
                <a:r>
                  <a:rPr lang="cs-CZ" sz="1800" i="1" baseline="-25000" dirty="0" err="1">
                    <a:solidFill>
                      <a:srgbClr val="00287D"/>
                    </a:solidFill>
                  </a:rPr>
                  <a:t>ao</a:t>
                </a:r>
                <a:r>
                  <a:rPr lang="cs-CZ" sz="1800" i="1" baseline="-25000" dirty="0">
                    <a:solidFill>
                      <a:srgbClr val="00287D"/>
                    </a:solidFill>
                  </a:rPr>
                  <a:t> </a:t>
                </a:r>
                <a:r>
                  <a:rPr lang="cs-CZ" sz="1800" i="1" dirty="0">
                    <a:solidFill>
                      <a:srgbClr val="00287D"/>
                    </a:solidFill>
                  </a:rPr>
                  <a:t>, </a:t>
                </a:r>
                <a14:m>
                  <m:oMath xmlns:m="http://schemas.openxmlformats.org/officeDocument/2006/math">
                    <m:r>
                      <a:rPr lang="cs-CZ" sz="1800" b="1" i="1" dirty="0">
                        <a:solidFill>
                          <a:srgbClr val="00287D"/>
                        </a:solidFill>
                        <a:latin typeface="Cambria Math" panose="02040503050406030204" pitchFamily="18" charset="0"/>
                        <a:ea typeface="Cambria Math" panose="02040503050406030204" pitchFamily="18" charset="0"/>
                        <a:cs typeface="Times New Roman" panose="02020603050405020304" pitchFamily="18" charset="0"/>
                      </a:rPr>
                      <m:t>𝝆</m:t>
                    </m:r>
                  </m:oMath>
                </a14:m>
                <a:r>
                  <a:rPr lang="cs-CZ" sz="1800" i="1" baseline="-25000" dirty="0">
                    <a:solidFill>
                      <a:srgbClr val="00287D"/>
                    </a:solidFill>
                  </a:rPr>
                  <a:t>0 </a:t>
                </a:r>
                <a:r>
                  <a:rPr lang="cs-CZ" sz="1800" i="1" dirty="0">
                    <a:solidFill>
                      <a:srgbClr val="00287D"/>
                    </a:solidFill>
                  </a:rPr>
                  <a:t> </a:t>
                </a:r>
                <a:r>
                  <a:rPr lang="cs-CZ" sz="1800" dirty="0"/>
                  <a:t>jsou tlak a hustota vzduchu při hladině moře.</a:t>
                </a:r>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Hydrostatická tlaková síla působí kolmo na plochu. S hloubkou se příspěvek síly </a:t>
                </a:r>
                <a:r>
                  <a:rPr lang="cs-CZ" sz="1800" dirty="0" err="1"/>
                  <a:t>dF</a:t>
                </a:r>
                <a:r>
                  <a:rPr lang="cs-CZ" sz="1800" dirty="0"/>
                  <a:t> na plošku </a:t>
                </a:r>
                <a:r>
                  <a:rPr lang="cs-CZ" sz="1800" dirty="0" err="1"/>
                  <a:t>dS</a:t>
                </a:r>
                <a:r>
                  <a:rPr lang="cs-CZ" sz="1800" dirty="0"/>
                  <a:t> mění. Je potřeba integrovat pro získání výsledné síly. </a:t>
                </a:r>
              </a:p>
              <a:p>
                <a:pPr algn="just"/>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811" t="-1926" b="-38370"/>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extLst>
      <p:ext uri="{BB962C8B-B14F-4D97-AF65-F5344CB8AC3E}">
        <p14:creationId xmlns:p14="http://schemas.microsoft.com/office/powerpoint/2010/main" val="134896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Hydrostatický a atmosférický tlak, vztlaková síla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2017713"/>
                <a:ext cx="8190151" cy="4114800"/>
              </a:xfrm>
            </p:spPr>
            <p:txBody>
              <a:bodyPr/>
              <a:lstStyle/>
              <a:p>
                <a:pPr marL="0" indent="0">
                  <a:buNone/>
                </a:pPr>
                <a:r>
                  <a:rPr lang="cs-CZ" sz="1800" dirty="0"/>
                  <a:t>Dohodou byl stanoven normální atmosférický tlak </a:t>
                </a:r>
                <a:r>
                  <a:rPr lang="cs-CZ" sz="1800" i="1" dirty="0">
                    <a:solidFill>
                      <a:srgbClr val="00287D"/>
                    </a:solidFill>
                  </a:rPr>
                  <a:t>p</a:t>
                </a:r>
                <a:r>
                  <a:rPr lang="cs-CZ" sz="1800" i="1" baseline="-25000" dirty="0">
                    <a:solidFill>
                      <a:srgbClr val="00287D"/>
                    </a:solidFill>
                  </a:rPr>
                  <a:t>an</a:t>
                </a:r>
                <a:r>
                  <a:rPr lang="cs-CZ" sz="1800" dirty="0">
                    <a:solidFill>
                      <a:srgbClr val="00287D"/>
                    </a:solidFill>
                  </a:rPr>
                  <a:t> = 1,01325.10</a:t>
                </a:r>
                <a:r>
                  <a:rPr lang="cs-CZ" sz="1800" baseline="30000" dirty="0">
                    <a:solidFill>
                      <a:srgbClr val="00287D"/>
                    </a:solidFill>
                  </a:rPr>
                  <a:t>5</a:t>
                </a:r>
                <a:r>
                  <a:rPr lang="cs-CZ" sz="1800" dirty="0">
                    <a:solidFill>
                      <a:srgbClr val="00287D"/>
                    </a:solidFill>
                  </a:rPr>
                  <a:t> Pa. </a:t>
                </a:r>
                <a:r>
                  <a:rPr lang="cs-CZ" sz="1800" dirty="0"/>
                  <a:t>Odpovídá atmosférickému tlaku na hladině moře 45° severní šířky při T= 0° C.</a:t>
                </a:r>
              </a:p>
              <a:p>
                <a:pPr marL="0" indent="0">
                  <a:buNone/>
                </a:pPr>
                <a:endParaRPr lang="cs-CZ" sz="1800" dirty="0"/>
              </a:p>
              <a:p>
                <a:pPr marL="0" indent="0">
                  <a:buNone/>
                </a:pPr>
                <a:r>
                  <a:rPr lang="cs-CZ" sz="1800" dirty="0"/>
                  <a:t>V otevřené nádobě s kapalinou působí na hladinu kapaliny atmosférický tlak </a:t>
                </a:r>
                <a:r>
                  <a:rPr lang="cs-CZ" sz="1800" i="1" dirty="0" err="1">
                    <a:solidFill>
                      <a:srgbClr val="00287D"/>
                    </a:solidFill>
                  </a:rPr>
                  <a:t>p</a:t>
                </a:r>
                <a:r>
                  <a:rPr lang="cs-CZ" sz="1800" i="1" baseline="-25000" dirty="0" err="1">
                    <a:solidFill>
                      <a:srgbClr val="00287D"/>
                    </a:solidFill>
                  </a:rPr>
                  <a:t>a</a:t>
                </a:r>
                <a:r>
                  <a:rPr lang="cs-CZ" sz="1800" dirty="0"/>
                  <a:t>. Vzhledem ke kapalině představuje </a:t>
                </a:r>
                <a:r>
                  <a:rPr lang="cs-CZ" sz="1800" dirty="0" err="1">
                    <a:solidFill>
                      <a:srgbClr val="00287D"/>
                    </a:solidFill>
                  </a:rPr>
                  <a:t>p</a:t>
                </a:r>
                <a:r>
                  <a:rPr lang="cs-CZ" sz="1800" baseline="-25000" dirty="0" err="1">
                    <a:solidFill>
                      <a:srgbClr val="00287D"/>
                    </a:solidFill>
                  </a:rPr>
                  <a:t>a</a:t>
                </a:r>
                <a:r>
                  <a:rPr lang="cs-CZ" sz="1800" dirty="0"/>
                  <a:t> tlak v kapalině způsobený vnější silou, proto celkový tlak v hloubce </a:t>
                </a:r>
                <a:r>
                  <a:rPr lang="cs-CZ" sz="1800" i="1" dirty="0">
                    <a:solidFill>
                      <a:srgbClr val="00287D"/>
                    </a:solidFill>
                  </a:rPr>
                  <a:t>h</a:t>
                </a:r>
                <a:r>
                  <a:rPr lang="cs-CZ" sz="1800" dirty="0"/>
                  <a:t> pod povrchem kapaliny je</a:t>
                </a:r>
              </a:p>
              <a:p>
                <a:pPr marL="0" indent="0">
                  <a:buNone/>
                </a:pPr>
                <a:r>
                  <a:rPr lang="cs-CZ" sz="1800" dirty="0"/>
                  <a:t>	</a:t>
                </a:r>
                <a:r>
                  <a:rPr lang="cs-CZ" sz="1800" b="1" i="1" dirty="0">
                    <a:solidFill>
                      <a:srgbClr val="00287D"/>
                    </a:solidFill>
                  </a:rPr>
                  <a:t>p = h</a:t>
                </a:r>
                <a:r>
                  <a:rPr lang="cs-CZ" sz="1800" b="1" i="1" dirty="0">
                    <a:solidFill>
                      <a:srgbClr val="00287D"/>
                    </a:solidFill>
                    <a:ea typeface="Cambria Math" panose="02040503050406030204" pitchFamily="18" charset="0"/>
                  </a:rPr>
                  <a:t>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𝝆</m:t>
                    </m:r>
                    <m:r>
                      <a:rPr lang="cs-CZ" sz="1800" b="1" i="1">
                        <a:solidFill>
                          <a:srgbClr val="00287D"/>
                        </a:solidFill>
                        <a:latin typeface="Cambria Math" panose="02040503050406030204" pitchFamily="18" charset="0"/>
                      </a:rPr>
                      <m:t>﷮ </m:t>
                    </m:r>
                  </m:oMath>
                </a14:m>
                <a:r>
                  <a:rPr lang="cs-CZ" sz="1800" b="1" i="1" dirty="0">
                    <a:solidFill>
                      <a:srgbClr val="00287D"/>
                    </a:solidFill>
                  </a:rPr>
                  <a:t>g + </a:t>
                </a:r>
                <a:r>
                  <a:rPr lang="cs-CZ" sz="1800" b="1" i="1" dirty="0" err="1">
                    <a:solidFill>
                      <a:srgbClr val="00287D"/>
                    </a:solidFill>
                  </a:rPr>
                  <a:t>p</a:t>
                </a:r>
                <a:r>
                  <a:rPr lang="cs-CZ" sz="1800" b="1" i="1" baseline="-25000" dirty="0" err="1">
                    <a:solidFill>
                      <a:srgbClr val="00287D"/>
                    </a:solidFill>
                  </a:rPr>
                  <a:t>a</a:t>
                </a:r>
                <a:r>
                  <a:rPr lang="cs-CZ" sz="1800" b="1" i="1" dirty="0">
                    <a:solidFill>
                      <a:srgbClr val="00287D"/>
                    </a:solidFill>
                  </a:rPr>
                  <a:t>  </a:t>
                </a:r>
                <a:endParaRPr lang="cs-CZ" sz="2000" b="1" dirty="0">
                  <a:solidFill>
                    <a:srgbClr val="00287D"/>
                  </a:solidFill>
                </a:endParaRPr>
              </a:p>
              <a:p>
                <a:pPr marL="0" indent="0">
                  <a:buNone/>
                </a:pPr>
                <a:endParaRPr lang="cs-CZ" sz="1800" dirty="0">
                  <a:solidFill>
                    <a:srgbClr val="00287D"/>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2017713"/>
                <a:ext cx="8190151" cy="4114800"/>
              </a:xfrm>
              <a:blipFill rotWithShape="0">
                <a:blip r:embed="rId2"/>
                <a:stretch>
                  <a:fillRect l="-1787" t="-1926" r="-447"/>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628865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Hydrostatický a atmosférický tlak, vztlaková síla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cs-CZ" sz="1800" dirty="0"/>
                  <a:t>Na těleso ponořené do kapaliny působí v důsledku</a:t>
                </a:r>
              </a:p>
              <a:p>
                <a:pPr marL="0" indent="0">
                  <a:buNone/>
                </a:pPr>
                <a:r>
                  <a:rPr lang="cs-CZ" sz="1800" dirty="0"/>
                  <a:t>hydrostatického tlaku tlakové síly. </a:t>
                </a:r>
              </a:p>
              <a:p>
                <a:pPr marL="0" indent="0">
                  <a:buNone/>
                </a:pPr>
                <a:r>
                  <a:rPr lang="cs-CZ" sz="1800" i="1" dirty="0">
                    <a:solidFill>
                      <a:srgbClr val="00287D"/>
                    </a:solidFill>
                  </a:rPr>
                  <a:t>Tlakové síly ve vodorovném směru se navzájem ruší</a:t>
                </a:r>
                <a:r>
                  <a:rPr lang="cs-CZ" sz="1800" dirty="0"/>
                  <a:t>.</a:t>
                </a:r>
              </a:p>
              <a:p>
                <a:pPr marL="0" indent="0">
                  <a:buNone/>
                </a:pPr>
                <a:r>
                  <a:rPr lang="cs-CZ" sz="1800" dirty="0"/>
                  <a:t>(</a:t>
                </a:r>
                <a:r>
                  <a:rPr lang="cs-CZ" sz="1400" dirty="0"/>
                  <a:t>Kdyby se nerušily, pozorovali bychom samovolný pohyb ponořeného</a:t>
                </a:r>
              </a:p>
              <a:p>
                <a:pPr marL="0" indent="0">
                  <a:buNone/>
                </a:pPr>
                <a:r>
                  <a:rPr lang="cs-CZ" sz="1400" dirty="0"/>
                  <a:t>tělesa podél volné hladiny.) </a:t>
                </a:r>
              </a:p>
              <a:p>
                <a:pPr marL="0" indent="0">
                  <a:buNone/>
                </a:pPr>
                <a:r>
                  <a:rPr lang="cs-CZ" sz="1800" i="1" dirty="0">
                    <a:solidFill>
                      <a:srgbClr val="00287D"/>
                    </a:solidFill>
                  </a:rPr>
                  <a:t>Ve svislém směru se v důsledku výšky tělesa projeví </a:t>
                </a:r>
              </a:p>
              <a:p>
                <a:pPr marL="0" indent="0">
                  <a:buNone/>
                </a:pPr>
                <a:r>
                  <a:rPr lang="cs-CZ" sz="1800" i="1" dirty="0">
                    <a:solidFill>
                      <a:srgbClr val="00287D"/>
                    </a:solidFill>
                  </a:rPr>
                  <a:t>rozdíl tlaku v horní a spodní části tělesa.</a:t>
                </a:r>
              </a:p>
              <a:p>
                <a:pPr marL="0" indent="0">
                  <a:buNone/>
                </a:pPr>
                <a:r>
                  <a:rPr lang="cs-CZ" sz="1800" dirty="0"/>
                  <a:t>Vzniká </a:t>
                </a:r>
                <a:r>
                  <a:rPr lang="cs-CZ" sz="1800" i="1" dirty="0">
                    <a:solidFill>
                      <a:srgbClr val="C00000"/>
                    </a:solidFill>
                  </a:rPr>
                  <a:t>hydrostatická vztlaková síla </a:t>
                </a:r>
                <a:r>
                  <a:rPr lang="cs-CZ" sz="1800" i="1" dirty="0" err="1">
                    <a:solidFill>
                      <a:srgbClr val="C00000"/>
                    </a:solidFill>
                  </a:rPr>
                  <a:t>F</a:t>
                </a:r>
                <a:r>
                  <a:rPr lang="cs-CZ" sz="1800" i="1" baseline="-25000" dirty="0" err="1">
                    <a:solidFill>
                      <a:srgbClr val="C00000"/>
                    </a:solidFill>
                  </a:rPr>
                  <a:t>vz</a:t>
                </a:r>
                <a:r>
                  <a:rPr lang="cs-CZ" sz="1800" dirty="0"/>
                  <a:t>.</a:t>
                </a:r>
              </a:p>
              <a:p>
                <a:pPr marL="400050" lvl="1" indent="0">
                  <a:buNone/>
                </a:pPr>
                <a:r>
                  <a:rPr lang="cs-CZ" sz="1800" b="1" dirty="0"/>
                  <a:t>  </a:t>
                </a:r>
                <a:r>
                  <a:rPr lang="cs-CZ" sz="1800" b="1" i="1" dirty="0" err="1">
                    <a:solidFill>
                      <a:srgbClr val="00287D"/>
                    </a:solidFill>
                  </a:rPr>
                  <a:t>F</a:t>
                </a:r>
                <a:r>
                  <a:rPr lang="cs-CZ" sz="1800" b="1" i="1" baseline="-25000" dirty="0" err="1">
                    <a:solidFill>
                      <a:srgbClr val="00287D"/>
                    </a:solidFill>
                  </a:rPr>
                  <a:t>vz</a:t>
                </a:r>
                <a:r>
                  <a:rPr lang="cs-CZ" sz="1800" b="1" i="1" dirty="0">
                    <a:solidFill>
                      <a:srgbClr val="00287D"/>
                    </a:solidFill>
                  </a:rPr>
                  <a:t> = S(</a:t>
                </a:r>
                <a:r>
                  <a:rPr lang="cs-CZ" sz="1800" b="1" i="1" dirty="0" err="1">
                    <a:solidFill>
                      <a:srgbClr val="00287D"/>
                    </a:solidFill>
                  </a:rPr>
                  <a:t>h+v</a:t>
                </a:r>
                <a:r>
                  <a:rPr lang="cs-CZ" sz="1800" b="1" i="1" dirty="0">
                    <a:solidFill>
                      <a:srgbClr val="00287D"/>
                    </a:solidFill>
                  </a:rPr>
                  <a:t>)</a:t>
                </a:r>
                <a:r>
                  <a:rPr lang="cs-CZ" sz="1800" b="1" i="1" dirty="0">
                    <a:solidFill>
                      <a:srgbClr val="00287D"/>
                    </a:solidFill>
                    <a:ea typeface="Cambria Math" panose="02040503050406030204" pitchFamily="18" charset="0"/>
                  </a:rPr>
                  <a:t>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𝝆</m:t>
                    </m:r>
                    <m:r>
                      <a:rPr lang="cs-CZ" sz="1800" b="1" i="1" baseline="-25000" smtClean="0">
                        <a:solidFill>
                          <a:srgbClr val="00287D"/>
                        </a:solidFill>
                        <a:latin typeface="Cambria Math" panose="02040503050406030204" pitchFamily="18" charset="0"/>
                        <a:ea typeface="Cambria Math" panose="02040503050406030204" pitchFamily="18" charset="0"/>
                      </a:rPr>
                      <m:t>𝒌</m:t>
                    </m:r>
                    <m:r>
                      <a:rPr lang="cs-CZ" sz="1800" b="1" i="1">
                        <a:solidFill>
                          <a:srgbClr val="00287D"/>
                        </a:solidFill>
                        <a:latin typeface="Cambria Math" panose="02040503050406030204" pitchFamily="18" charset="0"/>
                      </a:rPr>
                      <m:t>﷮ </m:t>
                    </m:r>
                  </m:oMath>
                </a14:m>
                <a:r>
                  <a:rPr lang="cs-CZ" sz="1800" b="1" i="1" dirty="0">
                    <a:solidFill>
                      <a:srgbClr val="00287D"/>
                    </a:solidFill>
                  </a:rPr>
                  <a:t>g - </a:t>
                </a:r>
                <a:r>
                  <a:rPr lang="cs-CZ" sz="1800" b="1" i="1" dirty="0" err="1">
                    <a:solidFill>
                      <a:srgbClr val="00287D"/>
                    </a:solidFill>
                  </a:rPr>
                  <a:t>Sh</a:t>
                </a:r>
                <a:r>
                  <a:rPr lang="cs-CZ" sz="1800" b="1" i="1" dirty="0">
                    <a:solidFill>
                      <a:srgbClr val="00287D"/>
                    </a:solidFill>
                    <a:ea typeface="Cambria Math" panose="02040503050406030204" pitchFamily="18" charset="0"/>
                  </a:rPr>
                  <a:t>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𝝆</m:t>
                    </m:r>
                    <m:r>
                      <a:rPr lang="cs-CZ" sz="1800" b="1" i="1" baseline="-25000">
                        <a:solidFill>
                          <a:srgbClr val="00287D"/>
                        </a:solidFill>
                        <a:latin typeface="Cambria Math" panose="02040503050406030204" pitchFamily="18" charset="0"/>
                        <a:ea typeface="Cambria Math" panose="02040503050406030204" pitchFamily="18" charset="0"/>
                      </a:rPr>
                      <m:t>𝒌</m:t>
                    </m:r>
                    <m:r>
                      <a:rPr lang="cs-CZ" sz="1800" b="1" i="1">
                        <a:solidFill>
                          <a:srgbClr val="00287D"/>
                        </a:solidFill>
                        <a:latin typeface="Cambria Math" panose="02040503050406030204" pitchFamily="18" charset="0"/>
                      </a:rPr>
                      <m:t>﷮ </m:t>
                    </m:r>
                  </m:oMath>
                </a14:m>
                <a:r>
                  <a:rPr lang="cs-CZ" sz="1800" b="1" i="1" dirty="0">
                    <a:solidFill>
                      <a:srgbClr val="00287D"/>
                    </a:solidFill>
                  </a:rPr>
                  <a:t>g = </a:t>
                </a:r>
                <a:r>
                  <a:rPr lang="cs-CZ" sz="1800" b="1" i="1" dirty="0" err="1">
                    <a:solidFill>
                      <a:srgbClr val="00287D"/>
                    </a:solidFill>
                  </a:rPr>
                  <a:t>Sv</a:t>
                </a:r>
                <a:r>
                  <a:rPr lang="cs-CZ" sz="1800" b="1" i="1" dirty="0">
                    <a:solidFill>
                      <a:srgbClr val="00287D"/>
                    </a:solidFill>
                    <a:ea typeface="Cambria Math" panose="02040503050406030204" pitchFamily="18" charset="0"/>
                  </a:rPr>
                  <a:t>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𝝆</m:t>
                    </m:r>
                    <m:r>
                      <a:rPr lang="cs-CZ" sz="1800" b="1" i="1" baseline="-25000">
                        <a:solidFill>
                          <a:srgbClr val="00287D"/>
                        </a:solidFill>
                        <a:latin typeface="Cambria Math" panose="02040503050406030204" pitchFamily="18" charset="0"/>
                        <a:ea typeface="Cambria Math" panose="02040503050406030204" pitchFamily="18" charset="0"/>
                      </a:rPr>
                      <m:t>𝒌</m:t>
                    </m:r>
                    <m:r>
                      <a:rPr lang="cs-CZ" sz="1800" b="1" i="1">
                        <a:solidFill>
                          <a:srgbClr val="00287D"/>
                        </a:solidFill>
                        <a:latin typeface="Cambria Math" panose="02040503050406030204" pitchFamily="18" charset="0"/>
                      </a:rPr>
                      <m:t>﷮ </m:t>
                    </m:r>
                  </m:oMath>
                </a14:m>
                <a:r>
                  <a:rPr lang="cs-CZ" sz="1800" b="1" i="1" dirty="0">
                    <a:solidFill>
                      <a:srgbClr val="00287D"/>
                    </a:solidFill>
                  </a:rPr>
                  <a:t>g = V</a:t>
                </a:r>
                <a:r>
                  <a:rPr lang="cs-CZ" sz="1800" b="1" i="1" dirty="0">
                    <a:solidFill>
                      <a:srgbClr val="00287D"/>
                    </a:solidFill>
                    <a:ea typeface="Cambria Math" panose="02040503050406030204" pitchFamily="18" charset="0"/>
                  </a:rPr>
                  <a:t>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𝝆</m:t>
                    </m:r>
                    <m:r>
                      <a:rPr lang="cs-CZ" sz="1800" b="1" i="1" baseline="-25000">
                        <a:solidFill>
                          <a:srgbClr val="00287D"/>
                        </a:solidFill>
                        <a:latin typeface="Cambria Math" panose="02040503050406030204" pitchFamily="18" charset="0"/>
                        <a:ea typeface="Cambria Math" panose="02040503050406030204" pitchFamily="18" charset="0"/>
                      </a:rPr>
                      <m:t>𝒌</m:t>
                    </m:r>
                    <m:r>
                      <a:rPr lang="cs-CZ" sz="1800" b="1" i="1">
                        <a:solidFill>
                          <a:srgbClr val="00287D"/>
                        </a:solidFill>
                        <a:latin typeface="Cambria Math" panose="02040503050406030204" pitchFamily="18" charset="0"/>
                      </a:rPr>
                      <m:t>﷮ </m:t>
                    </m:r>
                  </m:oMath>
                </a14:m>
                <a:r>
                  <a:rPr lang="cs-CZ" sz="1800" b="1" i="1" dirty="0">
                    <a:solidFill>
                      <a:srgbClr val="00287D"/>
                    </a:solidFill>
                  </a:rPr>
                  <a:t>g </a:t>
                </a:r>
                <a:endParaRPr lang="cs-CZ" sz="1800" b="1" dirty="0"/>
              </a:p>
              <a:p>
                <a:pPr marL="0" indent="0" algn="just">
                  <a:buNone/>
                </a:pPr>
                <a:r>
                  <a:rPr lang="cs-CZ" sz="1800" dirty="0"/>
                  <a:t>Tento výsledek platí pro tělesa libovolného tvaru i částečně ponořená a obecně jej vyjadřuje </a:t>
                </a:r>
                <a:r>
                  <a:rPr lang="cs-CZ" sz="1800" b="1" i="1" dirty="0">
                    <a:solidFill>
                      <a:srgbClr val="00287D"/>
                    </a:solidFill>
                  </a:rPr>
                  <a:t>Archimédův zákon</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811" t="-1926" r="-1811"/>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7" name="Obdélník 6">
            <a:extLst>
              <a:ext uri="{FF2B5EF4-FFF2-40B4-BE49-F238E27FC236}">
                <a16:creationId xmlns="" xmlns:a16="http://schemas.microsoft.com/office/drawing/2014/main" id="{C90801B7-964F-4AF6-BC3F-820FD2BA81CD}"/>
              </a:ext>
            </a:extLst>
          </p:cNvPr>
          <p:cNvSpPr/>
          <p:nvPr/>
        </p:nvSpPr>
        <p:spPr>
          <a:xfrm>
            <a:off x="503119" y="5602069"/>
            <a:ext cx="8196620" cy="923330"/>
          </a:xfrm>
          <a:prstGeom prst="rect">
            <a:avLst/>
          </a:prstGeom>
          <a:solidFill>
            <a:schemeClr val="accent2">
              <a:lumMod val="60000"/>
              <a:lumOff val="40000"/>
            </a:schemeClr>
          </a:solidFill>
        </p:spPr>
        <p:txBody>
          <a:bodyPr wrap="square">
            <a:spAutoFit/>
          </a:bodyPr>
          <a:lstStyle/>
          <a:p>
            <a:r>
              <a:rPr lang="cs-CZ" sz="1800" b="1" dirty="0">
                <a:latin typeface="+mn-lt"/>
              </a:rPr>
              <a:t>Těleso ponořené do kapaliny je nadlehčováno hydrostatickou vztlakovou silou, jejíž velikost se rovná tíze kapaliny stejného objemu, jako je objem ponořené části tělesa.</a:t>
            </a:r>
          </a:p>
        </p:txBody>
      </p:sp>
      <p:pic>
        <p:nvPicPr>
          <p:cNvPr id="8" name="Obrázek 7"/>
          <p:cNvPicPr>
            <a:picLocks noChangeAspect="1"/>
          </p:cNvPicPr>
          <p:nvPr/>
        </p:nvPicPr>
        <p:blipFill>
          <a:blip r:embed="rId3"/>
          <a:stretch>
            <a:fillRect/>
          </a:stretch>
        </p:blipFill>
        <p:spPr>
          <a:xfrm>
            <a:off x="6038332" y="1962244"/>
            <a:ext cx="2661407" cy="2756060"/>
          </a:xfrm>
          <a:prstGeom prst="rect">
            <a:avLst/>
          </a:prstGeom>
        </p:spPr>
      </p:pic>
    </p:spTree>
    <p:extLst>
      <p:ext uri="{BB962C8B-B14F-4D97-AF65-F5344CB8AC3E}">
        <p14:creationId xmlns:p14="http://schemas.microsoft.com/office/powerpoint/2010/main" val="3933199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Hydrostatický a atmosférický tlak, vztlaková síla</a:t>
            </a:r>
          </a:p>
        </p:txBody>
      </p:sp>
      <p:sp>
        <p:nvSpPr>
          <p:cNvPr id="3" name="Zástupný symbol pro obsah 2"/>
          <p:cNvSpPr>
            <a:spLocks noGrp="1"/>
          </p:cNvSpPr>
          <p:nvPr>
            <p:ph idx="1"/>
          </p:nvPr>
        </p:nvSpPr>
        <p:spPr/>
        <p:txBody>
          <a:bodyPr/>
          <a:lstStyle/>
          <a:p>
            <a:pPr marL="0" indent="0">
              <a:buNone/>
            </a:pPr>
            <a:r>
              <a:rPr lang="cs-CZ" sz="1800" dirty="0">
                <a:latin typeface="Times New Roman" panose="02020603050405020304" pitchFamily="18" charset="0"/>
              </a:rPr>
              <a:t>Vyšetřeme, jak se chová těleso o objemu </a:t>
            </a:r>
            <a:r>
              <a:rPr lang="cs-CZ" sz="1800" b="1" i="1" dirty="0">
                <a:solidFill>
                  <a:srgbClr val="00287D"/>
                </a:solidFill>
                <a:latin typeface="Times New Roman" panose="02020603050405020304" pitchFamily="18" charset="0"/>
              </a:rPr>
              <a:t>V</a:t>
            </a:r>
            <a:r>
              <a:rPr lang="cs-CZ" sz="1800" i="1" dirty="0">
                <a:latin typeface="Times New Roman" panose="02020603050405020304" pitchFamily="18" charset="0"/>
              </a:rPr>
              <a:t> </a:t>
            </a:r>
            <a:r>
              <a:rPr lang="cs-CZ" sz="1800" dirty="0">
                <a:latin typeface="Times New Roman" panose="02020603050405020304" pitchFamily="18" charset="0"/>
              </a:rPr>
              <a:t>a hustoty </a:t>
            </a:r>
            <a:r>
              <a:rPr lang="cs-CZ" sz="1800" b="1" i="1" dirty="0">
                <a:solidFill>
                  <a:srgbClr val="00287D"/>
                </a:solidFill>
                <a:latin typeface="Symbol" panose="05050102010706020507" pitchFamily="18" charset="2"/>
              </a:rPr>
              <a:t>r</a:t>
            </a:r>
            <a:r>
              <a:rPr lang="cs-CZ" sz="1800" dirty="0">
                <a:latin typeface="Times New Roman" panose="02020603050405020304" pitchFamily="18" charset="0"/>
              </a:rPr>
              <a:t>, je-li zcela ponořeno</a:t>
            </a:r>
          </a:p>
          <a:p>
            <a:pPr marL="0" indent="0">
              <a:buNone/>
            </a:pPr>
            <a:r>
              <a:rPr lang="cs-CZ" sz="1800" dirty="0">
                <a:latin typeface="Times New Roman" panose="02020603050405020304" pitchFamily="18" charset="0"/>
              </a:rPr>
              <a:t>do kapaliny o hustotě </a:t>
            </a:r>
            <a:r>
              <a:rPr lang="cs-CZ" sz="1800" b="1" i="1" dirty="0" err="1">
                <a:solidFill>
                  <a:srgbClr val="00287D"/>
                </a:solidFill>
                <a:latin typeface="Symbol" panose="05050102010706020507" pitchFamily="18" charset="2"/>
              </a:rPr>
              <a:t>r</a:t>
            </a:r>
            <a:r>
              <a:rPr lang="cs-CZ" sz="1800" b="1" i="1" baseline="-25000" dirty="0" err="1">
                <a:solidFill>
                  <a:srgbClr val="00287D"/>
                </a:solidFill>
                <a:latin typeface="Times New Roman" panose="02020603050405020304" pitchFamily="18" charset="0"/>
              </a:rPr>
              <a:t>k</a:t>
            </a:r>
            <a:r>
              <a:rPr lang="cs-CZ" sz="1050" i="1" dirty="0">
                <a:latin typeface="Times New Roman" panose="02020603050405020304" pitchFamily="18" charset="0"/>
              </a:rPr>
              <a:t> </a:t>
            </a:r>
            <a:r>
              <a:rPr lang="cs-CZ" sz="1800" dirty="0">
                <a:latin typeface="Times New Roman" panose="02020603050405020304" pitchFamily="18" charset="0"/>
              </a:rPr>
              <a:t>. </a:t>
            </a:r>
          </a:p>
          <a:p>
            <a:pPr marL="0" indent="0">
              <a:buNone/>
            </a:pPr>
            <a:r>
              <a:rPr lang="cs-CZ" sz="1800" dirty="0">
                <a:latin typeface="Times New Roman" panose="02020603050405020304" pitchFamily="18" charset="0"/>
              </a:rPr>
              <a:t>Na toto těleso p</a:t>
            </a:r>
            <a:r>
              <a:rPr lang="cs-CZ" sz="1800" dirty="0">
                <a:latin typeface="TimesNewRoman"/>
              </a:rPr>
              <a:t>ů</a:t>
            </a:r>
            <a:r>
              <a:rPr lang="cs-CZ" sz="1800" dirty="0">
                <a:latin typeface="Times New Roman" panose="02020603050405020304" pitchFamily="18" charset="0"/>
              </a:rPr>
              <a:t>sobí současně</a:t>
            </a:r>
            <a:r>
              <a:rPr lang="cs-CZ" sz="1800" dirty="0">
                <a:latin typeface="TimesNewRoman"/>
              </a:rPr>
              <a:t> </a:t>
            </a:r>
            <a:r>
              <a:rPr lang="cs-CZ" sz="1800" dirty="0">
                <a:latin typeface="Times New Roman" panose="02020603050405020304" pitchFamily="18" charset="0"/>
              </a:rPr>
              <a:t>tíhová síla </a:t>
            </a:r>
            <a:r>
              <a:rPr lang="cs-CZ" sz="1800" b="1" i="1" dirty="0">
                <a:solidFill>
                  <a:srgbClr val="00287D"/>
                </a:solidFill>
                <a:latin typeface="Times New Roman" panose="02020603050405020304" pitchFamily="18" charset="0"/>
              </a:rPr>
              <a:t>F</a:t>
            </a:r>
            <a:r>
              <a:rPr lang="cs-CZ" sz="1800" b="1" i="1" baseline="-25000" dirty="0">
                <a:solidFill>
                  <a:srgbClr val="00287D"/>
                </a:solidFill>
                <a:latin typeface="Times New Roman" panose="02020603050405020304" pitchFamily="18" charset="0"/>
              </a:rPr>
              <a:t>G</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V</a:t>
            </a:r>
            <a:r>
              <a:rPr lang="cs-CZ" sz="1800" b="1" i="1" dirty="0" err="1">
                <a:solidFill>
                  <a:srgbClr val="00287D"/>
                </a:solidFill>
                <a:latin typeface="Symbol" panose="05050102010706020507" pitchFamily="18" charset="2"/>
              </a:rPr>
              <a:t>r</a:t>
            </a:r>
            <a:r>
              <a:rPr lang="cs-CZ" sz="1800" b="1" i="1" dirty="0">
                <a:solidFill>
                  <a:srgbClr val="00287D"/>
                </a:solidFill>
                <a:latin typeface="Times New Roman" panose="02020603050405020304" pitchFamily="18" charset="0"/>
              </a:rPr>
              <a:t> g</a:t>
            </a:r>
            <a:r>
              <a:rPr lang="cs-CZ" sz="1800" b="1" i="1" dirty="0">
                <a:solidFill>
                  <a:srgbClr val="00287D"/>
                </a:solidFill>
                <a:latin typeface="Symbol" panose="05050102010706020507" pitchFamily="18" charset="2"/>
              </a:rPr>
              <a:t>  </a:t>
            </a:r>
            <a:r>
              <a:rPr lang="cs-CZ" sz="1800" dirty="0">
                <a:latin typeface="Times New Roman" panose="02020603050405020304" pitchFamily="18" charset="0"/>
              </a:rPr>
              <a:t>a vztlaková síla </a:t>
            </a:r>
            <a:r>
              <a:rPr lang="cs-CZ" sz="1800" b="1" i="1" dirty="0" err="1">
                <a:solidFill>
                  <a:srgbClr val="00287D"/>
                </a:solidFill>
                <a:latin typeface="Times New Roman" panose="02020603050405020304" pitchFamily="18" charset="0"/>
              </a:rPr>
              <a:t>F</a:t>
            </a:r>
            <a:r>
              <a:rPr lang="cs-CZ" sz="1800" b="1" i="1" baseline="-25000" dirty="0" err="1">
                <a:solidFill>
                  <a:srgbClr val="00287D"/>
                </a:solidFill>
                <a:latin typeface="Times New Roman" panose="02020603050405020304" pitchFamily="18" charset="0"/>
              </a:rPr>
              <a:t>vz</a:t>
            </a:r>
            <a:r>
              <a:rPr lang="cs-CZ" sz="1800" b="1" i="1" dirty="0">
                <a:solidFill>
                  <a:srgbClr val="00287D"/>
                </a:solidFill>
                <a:latin typeface="Times New Roman" panose="02020603050405020304" pitchFamily="18" charset="0"/>
              </a:rPr>
              <a:t> =V</a:t>
            </a:r>
            <a:r>
              <a:rPr lang="cs-CZ" sz="1800" b="1" i="1" dirty="0">
                <a:solidFill>
                  <a:srgbClr val="00287D"/>
                </a:solidFill>
                <a:latin typeface="Symbol" panose="05050102010706020507" pitchFamily="18" charset="2"/>
              </a:rPr>
              <a:t> </a:t>
            </a:r>
            <a:r>
              <a:rPr lang="cs-CZ" sz="1800" b="1" i="1" dirty="0" err="1">
                <a:solidFill>
                  <a:srgbClr val="00287D"/>
                </a:solidFill>
                <a:latin typeface="Symbol" panose="05050102010706020507" pitchFamily="18" charset="2"/>
              </a:rPr>
              <a:t>r</a:t>
            </a:r>
            <a:r>
              <a:rPr lang="cs-CZ" sz="1800" b="1" i="1" baseline="-25000" dirty="0" err="1">
                <a:solidFill>
                  <a:srgbClr val="00287D"/>
                </a:solidFill>
              </a:rPr>
              <a:t>k</a:t>
            </a:r>
            <a:r>
              <a:rPr lang="cs-CZ" sz="1800" b="1" i="1" dirty="0">
                <a:solidFill>
                  <a:srgbClr val="00287D"/>
                </a:solidFill>
                <a:latin typeface="Times New Roman" panose="02020603050405020304" pitchFamily="18" charset="0"/>
              </a:rPr>
              <a:t> g</a:t>
            </a:r>
            <a:r>
              <a:rPr lang="cs-CZ" sz="1800" b="1" i="1" dirty="0">
                <a:solidFill>
                  <a:srgbClr val="00287D"/>
                </a:solidFill>
                <a:latin typeface="Symbol" panose="05050102010706020507" pitchFamily="18" charset="2"/>
              </a:rPr>
              <a:t> </a:t>
            </a:r>
          </a:p>
          <a:p>
            <a:pPr marL="0" indent="0">
              <a:buNone/>
            </a:pPr>
            <a:r>
              <a:rPr lang="cs-CZ" sz="1800" dirty="0">
                <a:latin typeface="Times New Roman" panose="02020603050405020304" pitchFamily="18" charset="0"/>
              </a:rPr>
              <a:t>Mohou nastat tři případy (hustoty </a:t>
            </a:r>
            <a:r>
              <a:rPr lang="cs-CZ" sz="1800" b="1" i="1" dirty="0">
                <a:solidFill>
                  <a:srgbClr val="00287D"/>
                </a:solidFill>
                <a:latin typeface="Symbol" panose="05050102010706020507" pitchFamily="18" charset="2"/>
              </a:rPr>
              <a:t>r</a:t>
            </a:r>
            <a:r>
              <a:rPr lang="cs-CZ" sz="1800" dirty="0">
                <a:latin typeface="Symbol" panose="05050102010706020507" pitchFamily="18" charset="2"/>
              </a:rPr>
              <a:t> </a:t>
            </a:r>
            <a:r>
              <a:rPr lang="cs-CZ" sz="1800" dirty="0">
                <a:latin typeface="Times New Roman" panose="02020603050405020304" pitchFamily="18" charset="0"/>
              </a:rPr>
              <a:t>a </a:t>
            </a:r>
            <a:r>
              <a:rPr lang="cs-CZ" sz="1800" b="1" i="1" dirty="0" err="1">
                <a:solidFill>
                  <a:srgbClr val="00287D"/>
                </a:solidFill>
                <a:latin typeface="Symbol" panose="05050102010706020507" pitchFamily="18" charset="2"/>
              </a:rPr>
              <a:t>r</a:t>
            </a:r>
            <a:r>
              <a:rPr lang="cs-CZ" sz="1800" b="1" i="1" baseline="-25000" dirty="0" err="1">
                <a:solidFill>
                  <a:srgbClr val="00287D"/>
                </a:solidFill>
                <a:latin typeface="Times New Roman" panose="02020603050405020304" pitchFamily="18" charset="0"/>
              </a:rPr>
              <a:t>k</a:t>
            </a:r>
            <a:r>
              <a:rPr lang="cs-CZ" sz="1050" i="1" dirty="0">
                <a:latin typeface="Times New Roman" panose="02020603050405020304" pitchFamily="18" charset="0"/>
              </a:rPr>
              <a:t>   </a:t>
            </a:r>
            <a:r>
              <a:rPr lang="cs-CZ" sz="1800" dirty="0">
                <a:latin typeface="Times New Roman" panose="02020603050405020304" pitchFamily="18" charset="0"/>
              </a:rPr>
              <a:t>představují u nehomogenních těles a kapaliny pr</a:t>
            </a:r>
            <a:r>
              <a:rPr lang="cs-CZ" sz="1800" dirty="0">
                <a:latin typeface="TimesNewRoman"/>
              </a:rPr>
              <a:t>ů</a:t>
            </a:r>
            <a:r>
              <a:rPr lang="cs-CZ" sz="1800" dirty="0">
                <a:latin typeface="Times New Roman" panose="02020603050405020304" pitchFamily="18" charset="0"/>
              </a:rPr>
              <a:t>měrné hodnoty):</a:t>
            </a:r>
          </a:p>
          <a:p>
            <a:pPr>
              <a:buFont typeface="+mj-lt"/>
              <a:buAutoNum type="alphaLcParenR"/>
            </a:pPr>
            <a:r>
              <a:rPr lang="cs-CZ" sz="1800" dirty="0">
                <a:latin typeface="Times New Roman" panose="02020603050405020304" pitchFamily="18" charset="0"/>
              </a:rPr>
              <a:t>Pro </a:t>
            </a:r>
            <a:r>
              <a:rPr lang="cs-CZ" sz="1800" b="1" i="1" dirty="0">
                <a:solidFill>
                  <a:srgbClr val="00287D"/>
                </a:solidFill>
                <a:latin typeface="Times New Roman" panose="02020603050405020304" pitchFamily="18" charset="0"/>
              </a:rPr>
              <a:t>F</a:t>
            </a:r>
            <a:r>
              <a:rPr lang="cs-CZ" sz="1800" b="1" i="1" baseline="-25000" dirty="0">
                <a:solidFill>
                  <a:srgbClr val="00287D"/>
                </a:solidFill>
                <a:latin typeface="Times New Roman" panose="02020603050405020304" pitchFamily="18" charset="0"/>
              </a:rPr>
              <a:t>G</a:t>
            </a:r>
            <a:r>
              <a:rPr lang="cs-CZ" sz="1800" b="1" i="1" dirty="0">
                <a:solidFill>
                  <a:srgbClr val="00287D"/>
                </a:solidFill>
                <a:latin typeface="Times New Roman" panose="02020603050405020304" pitchFamily="18" charset="0"/>
              </a:rPr>
              <a:t> </a:t>
            </a:r>
            <a:r>
              <a:rPr lang="cs-CZ" sz="1800" b="1" i="1" dirty="0">
                <a:solidFill>
                  <a:srgbClr val="00287D"/>
                </a:solidFill>
                <a:latin typeface="Symbol" panose="05050102010706020507" pitchFamily="18" charset="2"/>
              </a:rPr>
              <a:t>&gt; </a:t>
            </a:r>
            <a:r>
              <a:rPr lang="cs-CZ" sz="1800" b="1" i="1" dirty="0" err="1">
                <a:solidFill>
                  <a:srgbClr val="00287D"/>
                </a:solidFill>
                <a:latin typeface="Times New Roman" panose="02020603050405020304" pitchFamily="18" charset="0"/>
              </a:rPr>
              <a:t>F</a:t>
            </a:r>
            <a:r>
              <a:rPr lang="cs-CZ" sz="1800" b="1" i="1" baseline="-25000" dirty="0" err="1">
                <a:solidFill>
                  <a:srgbClr val="00287D"/>
                </a:solidFill>
                <a:latin typeface="Times New Roman" panose="02020603050405020304" pitchFamily="18" charset="0"/>
              </a:rPr>
              <a:t>vz</a:t>
            </a:r>
            <a:r>
              <a:rPr lang="cs-CZ" sz="1800" b="1" i="1" dirty="0">
                <a:solidFill>
                  <a:srgbClr val="00287D"/>
                </a:solidFill>
                <a:latin typeface="Times New Roman" panose="02020603050405020304" pitchFamily="18" charset="0"/>
              </a:rPr>
              <a:t> </a:t>
            </a:r>
            <a:r>
              <a:rPr lang="cs-CZ" sz="1800" dirty="0">
                <a:latin typeface="Times New Roman" panose="02020603050405020304" pitchFamily="18" charset="0"/>
              </a:rPr>
              <a:t>je  </a:t>
            </a:r>
            <a:r>
              <a:rPr lang="pt-BR" sz="1800" b="1" i="1" dirty="0">
                <a:solidFill>
                  <a:srgbClr val="00287D"/>
                </a:solidFill>
                <a:latin typeface="Symbol" panose="05050102010706020507" pitchFamily="18" charset="2"/>
              </a:rPr>
              <a:t>r &gt;</a:t>
            </a:r>
            <a:r>
              <a:rPr lang="cs-CZ" sz="1800" b="1" i="1" dirty="0">
                <a:solidFill>
                  <a:srgbClr val="00287D"/>
                </a:solidFill>
                <a:latin typeface="Symbol" panose="05050102010706020507" pitchFamily="18" charset="2"/>
              </a:rPr>
              <a:t> </a:t>
            </a:r>
            <a:r>
              <a:rPr lang="cs-CZ" sz="1800" b="1" i="1" dirty="0" err="1">
                <a:solidFill>
                  <a:srgbClr val="00287D"/>
                </a:solidFill>
                <a:latin typeface="Symbol" panose="05050102010706020507" pitchFamily="18" charset="2"/>
              </a:rPr>
              <a:t>r</a:t>
            </a:r>
            <a:r>
              <a:rPr lang="cs-CZ" sz="1800" b="1" i="1" baseline="-25000" dirty="0" err="1">
                <a:solidFill>
                  <a:srgbClr val="00287D"/>
                </a:solidFill>
              </a:rPr>
              <a:t>k</a:t>
            </a:r>
            <a:r>
              <a:rPr lang="pt-BR" sz="1800" b="1" i="1" dirty="0">
                <a:solidFill>
                  <a:srgbClr val="00287D"/>
                </a:solidFill>
                <a:latin typeface="Symbol" panose="05050102010706020507" pitchFamily="18" charset="2"/>
              </a:rPr>
              <a:t> </a:t>
            </a:r>
            <a:r>
              <a:rPr lang="cs-CZ" sz="1800" b="1" i="1" dirty="0">
                <a:solidFill>
                  <a:srgbClr val="00287D"/>
                </a:solidFill>
                <a:latin typeface="Symbol" panose="05050102010706020507" pitchFamily="18" charset="2"/>
              </a:rPr>
              <a:t>  </a:t>
            </a:r>
            <a:r>
              <a:rPr lang="pt-BR" sz="1800" dirty="0">
                <a:latin typeface="Times New Roman" panose="02020603050405020304" pitchFamily="18" charset="0"/>
              </a:rPr>
              <a:t>a t</a:t>
            </a:r>
            <a:r>
              <a:rPr lang="cs-CZ" sz="1800" dirty="0">
                <a:latin typeface="Times New Roman" panose="02020603050405020304" pitchFamily="18" charset="0"/>
              </a:rPr>
              <a:t>ě</a:t>
            </a:r>
            <a:r>
              <a:rPr lang="pt-BR" sz="1800" dirty="0">
                <a:latin typeface="Times New Roman" panose="02020603050405020304" pitchFamily="18" charset="0"/>
              </a:rPr>
              <a:t>leso </a:t>
            </a:r>
            <a:r>
              <a:rPr lang="pt-BR" sz="1800" b="1" dirty="0">
                <a:solidFill>
                  <a:srgbClr val="00287D"/>
                </a:solidFill>
                <a:latin typeface="Times New Roman" panose="02020603050405020304" pitchFamily="18" charset="0"/>
              </a:rPr>
              <a:t>klesá </a:t>
            </a:r>
            <a:r>
              <a:rPr lang="pt-BR" sz="1800" dirty="0">
                <a:latin typeface="Times New Roman" panose="02020603050405020304" pitchFamily="18" charset="0"/>
              </a:rPr>
              <a:t>v kapalin</a:t>
            </a:r>
            <a:r>
              <a:rPr lang="cs-CZ" sz="1800" dirty="0">
                <a:latin typeface="Times New Roman" panose="02020603050405020304" pitchFamily="18" charset="0"/>
              </a:rPr>
              <a:t>ě</a:t>
            </a:r>
            <a:r>
              <a:rPr lang="pt-BR" sz="1800" dirty="0">
                <a:latin typeface="TimesNewRoman"/>
              </a:rPr>
              <a:t> </a:t>
            </a:r>
            <a:r>
              <a:rPr lang="pt-BR" sz="1800" dirty="0">
                <a:latin typeface="Times New Roman" panose="02020603050405020304" pitchFamily="18" charset="0"/>
              </a:rPr>
              <a:t>ke dnu.</a:t>
            </a:r>
            <a:endParaRPr lang="cs-CZ" sz="1800" dirty="0">
              <a:latin typeface="Times New Roman" panose="02020603050405020304" pitchFamily="18" charset="0"/>
            </a:endParaRPr>
          </a:p>
          <a:p>
            <a:pPr>
              <a:buFont typeface="+mj-lt"/>
              <a:buAutoNum type="alphaLcParenR"/>
            </a:pPr>
            <a:endParaRPr lang="pt-BR" sz="1800" dirty="0">
              <a:latin typeface="Times New Roman" panose="02020603050405020304" pitchFamily="18" charset="0"/>
            </a:endParaRPr>
          </a:p>
          <a:p>
            <a:pPr>
              <a:buFont typeface="+mj-lt"/>
              <a:buAutoNum type="alphaLcParenR"/>
            </a:pPr>
            <a:r>
              <a:rPr lang="cs-CZ" sz="1800" dirty="0">
                <a:solidFill>
                  <a:srgbClr val="000000"/>
                </a:solidFill>
                <a:latin typeface="Times New Roman" panose="02020603050405020304" pitchFamily="18" charset="0"/>
              </a:rPr>
              <a:t>Pro </a:t>
            </a:r>
            <a:r>
              <a:rPr lang="cs-CZ" sz="1800" b="1" i="1" dirty="0">
                <a:solidFill>
                  <a:srgbClr val="00287D"/>
                </a:solidFill>
                <a:latin typeface="Times New Roman" panose="02020603050405020304" pitchFamily="18" charset="0"/>
              </a:rPr>
              <a:t>F</a:t>
            </a:r>
            <a:r>
              <a:rPr lang="cs-CZ" sz="1800" b="1" i="1" baseline="-25000" dirty="0">
                <a:solidFill>
                  <a:srgbClr val="00287D"/>
                </a:solidFill>
                <a:latin typeface="Times New Roman" panose="02020603050405020304" pitchFamily="18" charset="0"/>
              </a:rPr>
              <a:t>G</a:t>
            </a:r>
            <a:r>
              <a:rPr lang="cs-CZ" sz="1800" b="1" i="1" dirty="0">
                <a:solidFill>
                  <a:srgbClr val="00287D"/>
                </a:solidFill>
                <a:latin typeface="Times New Roman" panose="02020603050405020304" pitchFamily="18" charset="0"/>
              </a:rPr>
              <a:t> =</a:t>
            </a:r>
            <a:r>
              <a:rPr lang="cs-CZ" sz="1800" b="1" i="1" dirty="0">
                <a:solidFill>
                  <a:srgbClr val="00287D"/>
                </a:solidFill>
                <a:latin typeface="Symbol" panose="05050102010706020507" pitchFamily="18" charset="2"/>
              </a:rPr>
              <a:t> </a:t>
            </a:r>
            <a:r>
              <a:rPr lang="cs-CZ" sz="1800" b="1" i="1" dirty="0" err="1">
                <a:solidFill>
                  <a:srgbClr val="00287D"/>
                </a:solidFill>
                <a:latin typeface="Times New Roman" panose="02020603050405020304" pitchFamily="18" charset="0"/>
              </a:rPr>
              <a:t>F</a:t>
            </a:r>
            <a:r>
              <a:rPr lang="cs-CZ" sz="1800" b="1" i="1" baseline="-25000" dirty="0" err="1">
                <a:solidFill>
                  <a:srgbClr val="00287D"/>
                </a:solidFill>
                <a:latin typeface="Times New Roman" panose="02020603050405020304" pitchFamily="18" charset="0"/>
              </a:rPr>
              <a:t>vz</a:t>
            </a:r>
            <a:r>
              <a:rPr lang="cs-CZ" sz="1800" b="1" i="1" dirty="0">
                <a:solidFill>
                  <a:srgbClr val="00287D"/>
                </a:solidFill>
                <a:latin typeface="Times New Roman" panose="02020603050405020304" pitchFamily="18" charset="0"/>
              </a:rPr>
              <a:t> </a:t>
            </a:r>
            <a:r>
              <a:rPr lang="cs-CZ" sz="1800" dirty="0">
                <a:solidFill>
                  <a:srgbClr val="000000"/>
                </a:solidFill>
                <a:latin typeface="Times New Roman" panose="02020603050405020304" pitchFamily="18" charset="0"/>
              </a:rPr>
              <a:t>je  </a:t>
            </a:r>
            <a:r>
              <a:rPr lang="pt-BR" sz="1800" b="1" i="1" dirty="0">
                <a:solidFill>
                  <a:srgbClr val="00287D"/>
                </a:solidFill>
                <a:latin typeface="Symbol" panose="05050102010706020507" pitchFamily="18" charset="2"/>
              </a:rPr>
              <a:t>r </a:t>
            </a:r>
            <a:r>
              <a:rPr lang="cs-CZ" sz="1800" b="1" i="1" dirty="0">
                <a:solidFill>
                  <a:srgbClr val="00287D"/>
                </a:solidFill>
                <a:latin typeface="Symbol" panose="05050102010706020507" pitchFamily="18" charset="2"/>
              </a:rPr>
              <a:t>= </a:t>
            </a:r>
            <a:r>
              <a:rPr lang="cs-CZ" sz="1800" b="1" i="1" dirty="0" err="1">
                <a:solidFill>
                  <a:srgbClr val="00287D"/>
                </a:solidFill>
                <a:latin typeface="Symbol" panose="05050102010706020507" pitchFamily="18" charset="2"/>
              </a:rPr>
              <a:t>r</a:t>
            </a:r>
            <a:r>
              <a:rPr lang="cs-CZ" sz="1800" b="1" i="1" baseline="-25000" dirty="0" err="1">
                <a:solidFill>
                  <a:srgbClr val="00287D"/>
                </a:solidFill>
              </a:rPr>
              <a:t>k</a:t>
            </a:r>
            <a:r>
              <a:rPr lang="pt-BR" sz="1800" b="1" i="1" dirty="0">
                <a:solidFill>
                  <a:srgbClr val="00287D"/>
                </a:solidFill>
                <a:latin typeface="Symbol" panose="05050102010706020507" pitchFamily="18" charset="2"/>
              </a:rPr>
              <a:t> </a:t>
            </a:r>
            <a:r>
              <a:rPr lang="cs-CZ" sz="1800" b="1" i="1" dirty="0">
                <a:solidFill>
                  <a:srgbClr val="00287D"/>
                </a:solidFill>
                <a:latin typeface="Symbol" panose="05050102010706020507" pitchFamily="18" charset="2"/>
              </a:rPr>
              <a:t>  </a:t>
            </a:r>
            <a:r>
              <a:rPr lang="pt-BR" sz="1800" dirty="0">
                <a:solidFill>
                  <a:srgbClr val="000000"/>
                </a:solidFill>
                <a:latin typeface="Times New Roman" panose="02020603050405020304" pitchFamily="18" charset="0"/>
              </a:rPr>
              <a:t>a t</a:t>
            </a:r>
            <a:r>
              <a:rPr lang="cs-CZ" sz="1800" dirty="0">
                <a:solidFill>
                  <a:srgbClr val="000000"/>
                </a:solidFill>
                <a:latin typeface="Times New Roman" panose="02020603050405020304" pitchFamily="18" charset="0"/>
              </a:rPr>
              <a:t>ě</a:t>
            </a:r>
            <a:r>
              <a:rPr lang="pt-BR" sz="1800" dirty="0">
                <a:solidFill>
                  <a:srgbClr val="000000"/>
                </a:solidFill>
                <a:latin typeface="Times New Roman" panose="02020603050405020304" pitchFamily="18" charset="0"/>
              </a:rPr>
              <a:t>leso </a:t>
            </a:r>
            <a:r>
              <a:rPr lang="pt-BR" sz="1800" dirty="0">
                <a:latin typeface="Times New Roman" panose="02020603050405020304" pitchFamily="18" charset="0"/>
              </a:rPr>
              <a:t>se v kapalin</a:t>
            </a:r>
            <a:r>
              <a:rPr lang="cs-CZ" sz="1800" dirty="0">
                <a:latin typeface="Times New Roman" panose="02020603050405020304" pitchFamily="18" charset="0"/>
              </a:rPr>
              <a:t>ě</a:t>
            </a:r>
            <a:r>
              <a:rPr lang="pt-BR" sz="1800" dirty="0">
                <a:latin typeface="TimesNewRoman"/>
              </a:rPr>
              <a:t> </a:t>
            </a:r>
            <a:r>
              <a:rPr lang="pt-BR" sz="1800" b="1" dirty="0">
                <a:solidFill>
                  <a:srgbClr val="00287D"/>
                </a:solidFill>
                <a:latin typeface="Times New Roman" panose="02020603050405020304" pitchFamily="18" charset="0"/>
              </a:rPr>
              <a:t>vznáší</a:t>
            </a:r>
            <a:r>
              <a:rPr lang="pt-BR" sz="1800" b="1" dirty="0">
                <a:latin typeface="Times New Roman" panose="02020603050405020304" pitchFamily="18" charset="0"/>
              </a:rPr>
              <a:t>.</a:t>
            </a:r>
            <a:endParaRPr lang="cs-CZ" sz="1800" b="1" dirty="0">
              <a:latin typeface="Times New Roman" panose="02020603050405020304" pitchFamily="18" charset="0"/>
            </a:endParaRPr>
          </a:p>
          <a:p>
            <a:pPr>
              <a:buFont typeface="+mj-lt"/>
              <a:buAutoNum type="alphaLcParenR"/>
            </a:pPr>
            <a:endParaRPr lang="pt-BR" sz="1800" b="1" dirty="0">
              <a:latin typeface="Times New Roman" panose="02020603050405020304" pitchFamily="18" charset="0"/>
            </a:endParaRPr>
          </a:p>
          <a:p>
            <a:pPr>
              <a:buFont typeface="+mj-lt"/>
              <a:buAutoNum type="alphaLcParenR"/>
            </a:pPr>
            <a:r>
              <a:rPr lang="cs-CZ" sz="1800" dirty="0">
                <a:solidFill>
                  <a:srgbClr val="000000"/>
                </a:solidFill>
                <a:latin typeface="Times New Roman" panose="02020603050405020304" pitchFamily="18" charset="0"/>
              </a:rPr>
              <a:t>Pro </a:t>
            </a:r>
            <a:r>
              <a:rPr lang="cs-CZ" sz="1800" b="1" i="1" dirty="0">
                <a:solidFill>
                  <a:srgbClr val="00287D"/>
                </a:solidFill>
                <a:latin typeface="Times New Roman" panose="02020603050405020304" pitchFamily="18" charset="0"/>
              </a:rPr>
              <a:t>F</a:t>
            </a:r>
            <a:r>
              <a:rPr lang="cs-CZ" sz="1800" b="1" i="1" baseline="-25000" dirty="0">
                <a:solidFill>
                  <a:srgbClr val="00287D"/>
                </a:solidFill>
                <a:latin typeface="Times New Roman" panose="02020603050405020304" pitchFamily="18" charset="0"/>
              </a:rPr>
              <a:t>G</a:t>
            </a:r>
            <a:r>
              <a:rPr lang="cs-CZ" sz="1800" b="1" i="1" dirty="0">
                <a:solidFill>
                  <a:srgbClr val="00287D"/>
                </a:solidFill>
                <a:latin typeface="Times New Roman" panose="02020603050405020304" pitchFamily="18" charset="0"/>
              </a:rPr>
              <a:t> </a:t>
            </a:r>
            <a:r>
              <a:rPr lang="cs-CZ" sz="1800" b="1" i="1" dirty="0">
                <a:solidFill>
                  <a:srgbClr val="00287D"/>
                </a:solidFill>
                <a:latin typeface="Symbol" panose="05050102010706020507" pitchFamily="18" charset="2"/>
              </a:rPr>
              <a:t>&lt; </a:t>
            </a:r>
            <a:r>
              <a:rPr lang="cs-CZ" sz="1800" b="1" i="1" dirty="0" err="1">
                <a:solidFill>
                  <a:srgbClr val="00287D"/>
                </a:solidFill>
                <a:latin typeface="Times New Roman" panose="02020603050405020304" pitchFamily="18" charset="0"/>
              </a:rPr>
              <a:t>F</a:t>
            </a:r>
            <a:r>
              <a:rPr lang="cs-CZ" sz="1800" b="1" i="1" baseline="-25000" dirty="0" err="1">
                <a:solidFill>
                  <a:srgbClr val="00287D"/>
                </a:solidFill>
                <a:latin typeface="Times New Roman" panose="02020603050405020304" pitchFamily="18" charset="0"/>
              </a:rPr>
              <a:t>vz</a:t>
            </a:r>
            <a:r>
              <a:rPr lang="cs-CZ" sz="1800" b="1" i="1" dirty="0">
                <a:solidFill>
                  <a:srgbClr val="00287D"/>
                </a:solidFill>
                <a:latin typeface="Times New Roman" panose="02020603050405020304" pitchFamily="18" charset="0"/>
              </a:rPr>
              <a:t> </a:t>
            </a:r>
            <a:r>
              <a:rPr lang="cs-CZ" sz="1800" dirty="0">
                <a:solidFill>
                  <a:srgbClr val="000000"/>
                </a:solidFill>
                <a:latin typeface="Times New Roman" panose="02020603050405020304" pitchFamily="18" charset="0"/>
              </a:rPr>
              <a:t>je  </a:t>
            </a:r>
            <a:r>
              <a:rPr lang="pt-BR" sz="1800" b="1" i="1" dirty="0">
                <a:solidFill>
                  <a:srgbClr val="00287D"/>
                </a:solidFill>
                <a:latin typeface="Symbol" panose="05050102010706020507" pitchFamily="18" charset="2"/>
              </a:rPr>
              <a:t>r &lt;</a:t>
            </a:r>
            <a:r>
              <a:rPr lang="cs-CZ" sz="1800" b="1" i="1" dirty="0">
                <a:solidFill>
                  <a:srgbClr val="00287D"/>
                </a:solidFill>
                <a:latin typeface="Symbol" panose="05050102010706020507" pitchFamily="18" charset="2"/>
              </a:rPr>
              <a:t> </a:t>
            </a:r>
            <a:r>
              <a:rPr lang="cs-CZ" sz="1800" b="1" i="1" dirty="0" err="1">
                <a:solidFill>
                  <a:srgbClr val="00287D"/>
                </a:solidFill>
                <a:latin typeface="Symbol" panose="05050102010706020507" pitchFamily="18" charset="2"/>
              </a:rPr>
              <a:t>r</a:t>
            </a:r>
            <a:r>
              <a:rPr lang="cs-CZ" sz="1800" b="1" i="1" baseline="-25000" dirty="0" err="1">
                <a:solidFill>
                  <a:srgbClr val="00287D"/>
                </a:solidFill>
              </a:rPr>
              <a:t>k</a:t>
            </a:r>
            <a:r>
              <a:rPr lang="pt-BR" sz="1800" b="1" i="1" dirty="0">
                <a:solidFill>
                  <a:srgbClr val="00287D"/>
                </a:solidFill>
                <a:latin typeface="Symbol" panose="05050102010706020507" pitchFamily="18" charset="2"/>
              </a:rPr>
              <a:t> </a:t>
            </a:r>
            <a:r>
              <a:rPr lang="cs-CZ" sz="1800" b="1" i="1" dirty="0">
                <a:solidFill>
                  <a:srgbClr val="00287D"/>
                </a:solidFill>
                <a:latin typeface="Symbol" panose="05050102010706020507" pitchFamily="18" charset="2"/>
              </a:rPr>
              <a:t>  </a:t>
            </a:r>
            <a:r>
              <a:rPr lang="pt-BR" sz="1800" dirty="0">
                <a:solidFill>
                  <a:srgbClr val="000000"/>
                </a:solidFill>
                <a:latin typeface="Times New Roman" panose="02020603050405020304" pitchFamily="18" charset="0"/>
              </a:rPr>
              <a:t>a t</a:t>
            </a:r>
            <a:r>
              <a:rPr lang="cs-CZ" sz="1800" dirty="0">
                <a:solidFill>
                  <a:srgbClr val="000000"/>
                </a:solidFill>
                <a:latin typeface="Times New Roman" panose="02020603050405020304" pitchFamily="18" charset="0"/>
              </a:rPr>
              <a:t>ě</a:t>
            </a:r>
            <a:r>
              <a:rPr lang="pt-BR" sz="1800" dirty="0">
                <a:solidFill>
                  <a:srgbClr val="000000"/>
                </a:solidFill>
                <a:latin typeface="Times New Roman" panose="02020603050405020304" pitchFamily="18" charset="0"/>
              </a:rPr>
              <a:t>leso </a:t>
            </a:r>
            <a:r>
              <a:rPr lang="cs-CZ" sz="1800" dirty="0">
                <a:latin typeface="Times New Roman" panose="02020603050405020304" pitchFamily="18" charset="0"/>
              </a:rPr>
              <a:t>v kapalině</a:t>
            </a:r>
            <a:r>
              <a:rPr lang="cs-CZ" sz="1800" dirty="0">
                <a:latin typeface="TimesNewRoman"/>
              </a:rPr>
              <a:t> </a:t>
            </a:r>
            <a:r>
              <a:rPr lang="cs-CZ" sz="1800" dirty="0">
                <a:latin typeface="Times New Roman" panose="02020603050405020304" pitchFamily="18" charset="0"/>
              </a:rPr>
              <a:t>stoupá a vynoří se částečně</a:t>
            </a:r>
            <a:r>
              <a:rPr lang="cs-CZ" sz="1800" dirty="0">
                <a:latin typeface="TimesNewRoman"/>
              </a:rPr>
              <a:t> </a:t>
            </a:r>
            <a:r>
              <a:rPr lang="cs-CZ" sz="1800" dirty="0">
                <a:latin typeface="Times New Roman" panose="02020603050405020304" pitchFamily="18" charset="0"/>
              </a:rPr>
              <a:t>nad hladinu. Těleso </a:t>
            </a:r>
            <a:r>
              <a:rPr lang="pl-PL" sz="1800" dirty="0">
                <a:latin typeface="Times New Roman" panose="02020603050405020304" pitchFamily="18" charset="0"/>
              </a:rPr>
              <a:t>v kapalině</a:t>
            </a:r>
            <a:r>
              <a:rPr lang="pl-PL" sz="1800" dirty="0">
                <a:latin typeface="TimesNewRoman"/>
              </a:rPr>
              <a:t> </a:t>
            </a:r>
            <a:r>
              <a:rPr lang="pl-PL" sz="1800" b="1" dirty="0">
                <a:solidFill>
                  <a:srgbClr val="00287D"/>
                </a:solidFill>
                <a:latin typeface="Times New Roman" panose="02020603050405020304" pitchFamily="18" charset="0"/>
              </a:rPr>
              <a:t>plove</a:t>
            </a:r>
            <a:r>
              <a:rPr lang="pl-PL" sz="1800" b="1" dirty="0">
                <a:latin typeface="Times New Roman" panose="02020603050405020304" pitchFamily="18" charset="0"/>
              </a:rPr>
              <a:t>. </a:t>
            </a:r>
          </a:p>
          <a:p>
            <a:pPr marL="400050" lvl="1" indent="0">
              <a:buNone/>
            </a:pPr>
            <a:r>
              <a:rPr lang="pl-PL" sz="1800" dirty="0">
                <a:latin typeface="Times New Roman" panose="02020603050405020304" pitchFamily="18" charset="0"/>
              </a:rPr>
              <a:t>Rovnováha nastane za podmínky </a:t>
            </a:r>
            <a:r>
              <a:rPr lang="cs-CZ" sz="1800" b="1" i="1" dirty="0" err="1">
                <a:solidFill>
                  <a:srgbClr val="00287D"/>
                </a:solidFill>
                <a:latin typeface="Times New Roman" panose="02020603050405020304" pitchFamily="18" charset="0"/>
              </a:rPr>
              <a:t>V</a:t>
            </a:r>
            <a:r>
              <a:rPr lang="cs-CZ" sz="1800" b="1" i="1" dirty="0" err="1">
                <a:solidFill>
                  <a:srgbClr val="00287D"/>
                </a:solidFill>
                <a:latin typeface="Symbol" panose="05050102010706020507" pitchFamily="18" charset="2"/>
              </a:rPr>
              <a:t>r</a:t>
            </a:r>
            <a:r>
              <a:rPr lang="cs-CZ" sz="1800" b="1" i="1" dirty="0">
                <a:solidFill>
                  <a:srgbClr val="00287D"/>
                </a:solidFill>
                <a:latin typeface="Times New Roman" panose="02020603050405020304" pitchFamily="18" charset="0"/>
              </a:rPr>
              <a:t> g =V´</a:t>
            </a:r>
            <a:r>
              <a:rPr lang="cs-CZ" sz="1800" b="1" i="1" dirty="0">
                <a:solidFill>
                  <a:srgbClr val="00287D"/>
                </a:solidFill>
                <a:latin typeface="Symbol" panose="05050102010706020507" pitchFamily="18" charset="2"/>
              </a:rPr>
              <a:t> </a:t>
            </a:r>
            <a:r>
              <a:rPr lang="cs-CZ" sz="1800" b="1" i="1" dirty="0" err="1">
                <a:solidFill>
                  <a:srgbClr val="00287D"/>
                </a:solidFill>
                <a:latin typeface="Symbol" panose="05050102010706020507" pitchFamily="18" charset="2"/>
              </a:rPr>
              <a:t>r</a:t>
            </a:r>
            <a:r>
              <a:rPr lang="cs-CZ" sz="1800" b="1" i="1" baseline="-25000" dirty="0" err="1">
                <a:solidFill>
                  <a:srgbClr val="00287D"/>
                </a:solidFill>
              </a:rPr>
              <a:t>k</a:t>
            </a:r>
            <a:r>
              <a:rPr lang="cs-CZ" sz="1800" b="1" i="1" dirty="0">
                <a:solidFill>
                  <a:srgbClr val="00287D"/>
                </a:solidFill>
                <a:latin typeface="Times New Roman" panose="02020603050405020304" pitchFamily="18" charset="0"/>
              </a:rPr>
              <a:t> g</a:t>
            </a:r>
            <a:r>
              <a:rPr lang="cs-CZ" sz="1800" b="1" i="1" dirty="0">
                <a:solidFill>
                  <a:srgbClr val="00287D"/>
                </a:solidFill>
                <a:latin typeface="Symbol" panose="05050102010706020507" pitchFamily="18" charset="2"/>
              </a:rPr>
              <a:t> </a:t>
            </a:r>
            <a:r>
              <a:rPr lang="cs-CZ" sz="1800" dirty="0">
                <a:latin typeface="Times New Roman" panose="02020603050405020304" pitchFamily="18" charset="0"/>
              </a:rPr>
              <a:t>, kde </a:t>
            </a:r>
            <a:r>
              <a:rPr lang="cs-CZ" sz="1800" i="1" dirty="0">
                <a:latin typeface="Times New Roman" panose="02020603050405020304" pitchFamily="18" charset="0"/>
              </a:rPr>
              <a:t>V </a:t>
            </a:r>
            <a:r>
              <a:rPr lang="cs-CZ" sz="1800" dirty="0">
                <a:latin typeface="Symbol" panose="05050102010706020507" pitchFamily="18" charset="2"/>
              </a:rPr>
              <a:t>¢ </a:t>
            </a:r>
            <a:r>
              <a:rPr lang="cs-CZ" sz="1800" dirty="0">
                <a:latin typeface="Times New Roman" panose="02020603050405020304" pitchFamily="18" charset="0"/>
              </a:rPr>
              <a:t>je objem ponořené části tělesa.</a:t>
            </a:r>
          </a:p>
          <a:p>
            <a:pPr marL="0" indent="0">
              <a:buNone/>
            </a:pPr>
            <a:r>
              <a:rPr lang="cs-CZ" sz="1400" dirty="0">
                <a:latin typeface="Times New Roman" panose="02020603050405020304" pitchFamily="18" charset="0"/>
              </a:rPr>
              <a:t>Pozn.: I v plynech p</a:t>
            </a:r>
            <a:r>
              <a:rPr lang="cs-CZ" sz="1400" dirty="0">
                <a:latin typeface="TimesNewRoman"/>
              </a:rPr>
              <a:t>ů</a:t>
            </a:r>
            <a:r>
              <a:rPr lang="cs-CZ" sz="1400" dirty="0">
                <a:latin typeface="Times New Roman" panose="02020603050405020304" pitchFamily="18" charset="0"/>
              </a:rPr>
              <a:t>sobí na tělesa vztlaková síla. Je třeba vzít v úvahu, že hustoty plyn</a:t>
            </a:r>
            <a:r>
              <a:rPr lang="cs-CZ" sz="1400" dirty="0">
                <a:latin typeface="TimesNewRoman"/>
              </a:rPr>
              <a:t>ů </a:t>
            </a:r>
            <a:r>
              <a:rPr lang="cs-CZ" sz="1400" dirty="0">
                <a:latin typeface="Times New Roman" panose="02020603050405020304" pitchFamily="18" charset="0"/>
              </a:rPr>
              <a:t>jsou ve srovnání s kapalinami mnohem menší.</a:t>
            </a:r>
            <a:endParaRPr lang="cs-CZ" sz="1400"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pic>
        <p:nvPicPr>
          <p:cNvPr id="6" name="Obrázek 5"/>
          <p:cNvPicPr>
            <a:picLocks noChangeAspect="1"/>
          </p:cNvPicPr>
          <p:nvPr/>
        </p:nvPicPr>
        <p:blipFill>
          <a:blip r:embed="rId2"/>
          <a:stretch>
            <a:fillRect/>
          </a:stretch>
        </p:blipFill>
        <p:spPr>
          <a:xfrm>
            <a:off x="6789938" y="3554920"/>
            <a:ext cx="1476375" cy="1247775"/>
          </a:xfrm>
          <a:prstGeom prst="rect">
            <a:avLst/>
          </a:prstGeom>
        </p:spPr>
      </p:pic>
    </p:spTree>
    <p:extLst>
      <p:ext uri="{BB962C8B-B14F-4D97-AF65-F5344CB8AC3E}">
        <p14:creationId xmlns:p14="http://schemas.microsoft.com/office/powerpoint/2010/main" val="302012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t>Na rozdíl od plynů se kapaliny vyznačují malými vzdálenostmi mezi molekulami. Střední vzdálenosti molekul jsou řádově asi 0,1 </a:t>
            </a:r>
            <a:r>
              <a:rPr lang="cs-CZ" sz="1800" dirty="0" err="1"/>
              <a:t>nm</a:t>
            </a:r>
            <a:r>
              <a:rPr lang="cs-CZ" sz="1800" dirty="0"/>
              <a:t>, proto na sebe molekuly navzájem působí značnými přitažlivými silami. Tyto síly mají vliv na vlastnosti kapaliny, především na vlastnosti její </a:t>
            </a:r>
            <a:r>
              <a:rPr lang="cs-CZ" sz="1800" dirty="0">
                <a:solidFill>
                  <a:srgbClr val="00287D"/>
                </a:solidFill>
              </a:rPr>
              <a:t>povrchové vrstvy</a:t>
            </a:r>
            <a:r>
              <a:rPr lang="cs-CZ" sz="1800" dirty="0"/>
              <a:t>.</a:t>
            </a:r>
          </a:p>
          <a:p>
            <a:pPr marL="0" indent="0">
              <a:buNone/>
            </a:pPr>
            <a:endParaRPr lang="cs-CZ" sz="1800" dirty="0"/>
          </a:p>
          <a:p>
            <a:pPr marL="0" indent="0">
              <a:buNone/>
            </a:pPr>
            <a:r>
              <a:rPr lang="cs-CZ" sz="1800" dirty="0"/>
              <a:t>Položíme-li na volný povrch vody tenkou jehlu, sponku nebo minci, nepotopí se, i když mají větší hustotu. Povrch vody se prohne, jako by byl pružný.</a:t>
            </a:r>
          </a:p>
          <a:p>
            <a:pPr marL="0" indent="0">
              <a:buNone/>
            </a:pPr>
            <a:r>
              <a:rPr lang="cs-CZ" sz="1800" b="1" dirty="0"/>
              <a:t>Volný povrch kapaliny se chová obdobně jako tenká pružná blána.</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6" name="Obrázek 5"/>
          <p:cNvPicPr>
            <a:picLocks noChangeAspect="1"/>
          </p:cNvPicPr>
          <p:nvPr/>
        </p:nvPicPr>
        <p:blipFill>
          <a:blip r:embed="rId3"/>
          <a:stretch>
            <a:fillRect/>
          </a:stretch>
        </p:blipFill>
        <p:spPr>
          <a:xfrm>
            <a:off x="5952344" y="4612231"/>
            <a:ext cx="2639566" cy="1979675"/>
          </a:xfrm>
          <a:prstGeom prst="rect">
            <a:avLst/>
          </a:prstGeom>
        </p:spPr>
      </p:pic>
      <p:pic>
        <p:nvPicPr>
          <p:cNvPr id="7" name="Obrázek 6"/>
          <p:cNvPicPr>
            <a:picLocks noChangeAspect="1"/>
          </p:cNvPicPr>
          <p:nvPr/>
        </p:nvPicPr>
        <p:blipFill>
          <a:blip r:embed="rId4"/>
          <a:stretch>
            <a:fillRect/>
          </a:stretch>
        </p:blipFill>
        <p:spPr>
          <a:xfrm>
            <a:off x="1603247" y="4612231"/>
            <a:ext cx="3752939" cy="1979675"/>
          </a:xfrm>
          <a:prstGeom prst="rect">
            <a:avLst/>
          </a:prstGeom>
        </p:spPr>
      </p:pic>
    </p:spTree>
    <p:extLst>
      <p:ext uri="{BB962C8B-B14F-4D97-AF65-F5344CB8AC3E}">
        <p14:creationId xmlns:p14="http://schemas.microsoft.com/office/powerpoint/2010/main" val="1580757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t>Tento jev lze vysvětlit na základě molekulární struktury kapaliny. </a:t>
                </a:r>
              </a:p>
              <a:p>
                <a:r>
                  <a:rPr lang="cs-CZ" sz="1800" dirty="0"/>
                  <a:t>Molekuly kapaliny na sebe navzájem působí přitažlivými silami. Jejich velikost rychle klesá s rostoucí vzdáleností molekul. </a:t>
                </a:r>
              </a:p>
              <a:p>
                <a:r>
                  <a:rPr lang="cs-CZ" sz="1800" dirty="0"/>
                  <a:t>Na danou molekulu prakticky působí jen molekuly, které jsou v určité oblasti kolem této molekuly, tzv. </a:t>
                </a:r>
                <a:r>
                  <a:rPr lang="cs-CZ" sz="1800" dirty="0">
                    <a:solidFill>
                      <a:srgbClr val="00287D"/>
                    </a:solidFill>
                  </a:rPr>
                  <a:t>sféra molekulového působení </a:t>
                </a:r>
                <a:r>
                  <a:rPr lang="cs-CZ" sz="1800" dirty="0"/>
                  <a:t>a její poloměr je řádově 1 </a:t>
                </a:r>
                <a:r>
                  <a:rPr lang="cs-CZ" sz="1800" dirty="0" err="1"/>
                  <a:t>nm</a:t>
                </a:r>
                <a:r>
                  <a:rPr lang="cs-CZ" sz="1800" dirty="0"/>
                  <a:t>.</a:t>
                </a:r>
              </a:p>
              <a:p>
                <a:r>
                  <a:rPr lang="cs-CZ" sz="1400" dirty="0"/>
                  <a:t>Je-li molekula i její sféra molekulárního působení</a:t>
                </a:r>
              </a:p>
              <a:p>
                <a:pPr marL="400050" lvl="1" indent="0">
                  <a:buNone/>
                </a:pPr>
                <a:r>
                  <a:rPr lang="cs-CZ" sz="1400" dirty="0"/>
                  <a:t>uvnitř kapaliny, je výslednice přitažlivých sil, kterými</a:t>
                </a:r>
              </a:p>
              <a:p>
                <a:pPr marL="400050" lvl="1" indent="0">
                  <a:buNone/>
                </a:pPr>
                <a:r>
                  <a:rPr lang="cs-CZ" sz="1400" dirty="0"/>
                  <a:t>molekuly v této sféře působí na uvažovanou molekulu,</a:t>
                </a:r>
              </a:p>
              <a:p>
                <a:pPr marL="400050" lvl="1" indent="0">
                  <a:buNone/>
                </a:pPr>
                <a:r>
                  <a:rPr lang="cs-CZ" sz="1400" dirty="0"/>
                  <a:t>nulová (sféry K1 , K2).</a:t>
                </a:r>
              </a:p>
              <a:p>
                <a:r>
                  <a:rPr lang="cs-CZ" sz="1400" dirty="0"/>
                  <a:t>U molekul, jejichž vzdálenost od volného povrchu kapaliny</a:t>
                </a:r>
              </a:p>
              <a:p>
                <a:pPr marL="400050" lvl="1" indent="0">
                  <a:buNone/>
                </a:pPr>
                <a:r>
                  <a:rPr lang="cs-CZ" sz="1400" dirty="0"/>
                  <a:t>je menší než poloměr sféry molekulového působení, je</a:t>
                </a:r>
              </a:p>
              <a:p>
                <a:pPr marL="400050" lvl="1" indent="0">
                  <a:buNone/>
                </a:pPr>
                <a:r>
                  <a:rPr lang="cs-CZ" sz="1400" dirty="0"/>
                  <a:t>výsledná přitažlivá síla </a:t>
                </a:r>
                <a14:m>
                  <m:oMath xmlns:m="http://schemas.openxmlformats.org/officeDocument/2006/math">
                    <m:acc>
                      <m:accPr>
                        <m:chr m:val="⃗"/>
                        <m:ctrlPr>
                          <a:rPr lang="cs-CZ" sz="1400" b="1" i="1">
                            <a:solidFill>
                              <a:srgbClr val="00287D"/>
                            </a:solidFill>
                            <a:latin typeface="Cambria Math" panose="02040503050406030204" pitchFamily="18" charset="0"/>
                            <a:ea typeface="+mn-ea"/>
                            <a:cs typeface="+mn-cs"/>
                          </a:rPr>
                        </m:ctrlPr>
                      </m:accPr>
                      <m:e>
                        <m:r>
                          <a:rPr lang="cs-CZ" sz="1400" b="1" i="1">
                            <a:solidFill>
                              <a:srgbClr val="00287D"/>
                            </a:solidFill>
                            <a:latin typeface="Cambria Math" panose="02040503050406030204" pitchFamily="18" charset="0"/>
                            <a:ea typeface="+mn-ea"/>
                            <a:cs typeface="+mn-cs"/>
                          </a:rPr>
                          <m:t>𝑭</m:t>
                        </m:r>
                      </m:e>
                    </m:acc>
                  </m:oMath>
                </a14:m>
                <a:r>
                  <a:rPr lang="cs-CZ" sz="1400" dirty="0"/>
                  <a:t>´ molekul plynu (nejčastěji vzduchu a páry kapaliny)</a:t>
                </a:r>
              </a:p>
              <a:p>
                <a:pPr marL="400050" lvl="1" indent="0">
                  <a:buNone/>
                </a:pPr>
                <a:r>
                  <a:rPr lang="cs-CZ" sz="1400" dirty="0"/>
                  <a:t>v horní části sféry menší než přitažlivá </a:t>
                </a:r>
                <a:r>
                  <a:rPr lang="cs-CZ" sz="1400" dirty="0">
                    <a:solidFill>
                      <a:srgbClr val="000000"/>
                    </a:solidFill>
                    <a:ea typeface="+mn-ea"/>
                    <a:cs typeface="+mn-cs"/>
                  </a:rPr>
                  <a:t>síla </a:t>
                </a:r>
                <a14:m>
                  <m:oMath xmlns:m="http://schemas.openxmlformats.org/officeDocument/2006/math">
                    <m:acc>
                      <m:accPr>
                        <m:chr m:val="⃗"/>
                        <m:ctrlPr>
                          <a:rPr lang="cs-CZ" sz="1400" b="1" i="1">
                            <a:solidFill>
                              <a:srgbClr val="00287D"/>
                            </a:solidFill>
                            <a:latin typeface="Cambria Math" panose="02040503050406030204" pitchFamily="18" charset="0"/>
                            <a:ea typeface="+mn-ea"/>
                            <a:cs typeface="+mn-cs"/>
                          </a:rPr>
                        </m:ctrlPr>
                      </m:accPr>
                      <m:e>
                        <m:r>
                          <a:rPr lang="cs-CZ" sz="1400" b="1" i="1">
                            <a:solidFill>
                              <a:srgbClr val="00287D"/>
                            </a:solidFill>
                            <a:latin typeface="Cambria Math" panose="02040503050406030204" pitchFamily="18" charset="0"/>
                            <a:ea typeface="+mn-ea"/>
                            <a:cs typeface="+mn-cs"/>
                          </a:rPr>
                          <m:t>𝑭</m:t>
                        </m:r>
                      </m:e>
                    </m:acc>
                  </m:oMath>
                </a14:m>
                <a:r>
                  <a:rPr lang="cs-CZ" sz="1400" dirty="0"/>
                  <a:t> molekul kapaliny v dolní části sféry (K3 , K4). Důvodem je malá hustota molekul plynu ve srovnání s hustotou kapaliny. Výslednice všech přitažlivých sil je kolmá k volnému povrchu kapaliny a je orientována dovnitř kapaliny.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2017714"/>
                <a:ext cx="8082321" cy="1169462"/>
              </a:xfrm>
              <a:blipFill rotWithShape="0">
                <a:blip r:embed="rId3"/>
                <a:stretch>
                  <a:fillRect l="-1811" t="-6771" r="-1585" b="-276563"/>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8" name="Šipka doprava 7"/>
          <p:cNvSpPr/>
          <p:nvPr/>
        </p:nvSpPr>
        <p:spPr bwMode="auto">
          <a:xfrm>
            <a:off x="509589" y="3028143"/>
            <a:ext cx="201168" cy="16459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0" name="Obrázek 9"/>
          <p:cNvPicPr>
            <a:picLocks noChangeAspect="1"/>
          </p:cNvPicPr>
          <p:nvPr/>
        </p:nvPicPr>
        <p:blipFill>
          <a:blip r:embed="rId4"/>
          <a:stretch>
            <a:fillRect/>
          </a:stretch>
        </p:blipFill>
        <p:spPr>
          <a:xfrm>
            <a:off x="5541264" y="3538334"/>
            <a:ext cx="3050646" cy="1851389"/>
          </a:xfrm>
          <a:prstGeom prst="rect">
            <a:avLst/>
          </a:prstGeom>
        </p:spPr>
      </p:pic>
      <p:pic>
        <p:nvPicPr>
          <p:cNvPr id="11" name="Obrázek 10"/>
          <p:cNvPicPr>
            <a:picLocks noChangeAspect="1"/>
          </p:cNvPicPr>
          <p:nvPr/>
        </p:nvPicPr>
        <p:blipFill>
          <a:blip r:embed="rId5"/>
          <a:stretch>
            <a:fillRect/>
          </a:stretch>
        </p:blipFill>
        <p:spPr>
          <a:xfrm>
            <a:off x="6428232" y="302200"/>
            <a:ext cx="2271508" cy="1554901"/>
          </a:xfrm>
          <a:prstGeom prst="rect">
            <a:avLst/>
          </a:prstGeom>
        </p:spPr>
      </p:pic>
    </p:spTree>
    <p:extLst>
      <p:ext uri="{BB962C8B-B14F-4D97-AF65-F5344CB8AC3E}">
        <p14:creationId xmlns:p14="http://schemas.microsoft.com/office/powerpoint/2010/main" val="266329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t>Vrstva molekul, jejichž vzdálenost od volného povrchu kapaliny je menší než poloměr molekulového působení, se nazývá </a:t>
            </a:r>
            <a:r>
              <a:rPr lang="cs-CZ" sz="1800" i="1" dirty="0">
                <a:solidFill>
                  <a:srgbClr val="00287D"/>
                </a:solidFill>
              </a:rPr>
              <a:t>povrchová vrstva kapaliny</a:t>
            </a:r>
            <a:r>
              <a:rPr lang="cs-CZ" sz="1800" dirty="0"/>
              <a:t>. </a:t>
            </a:r>
          </a:p>
          <a:p>
            <a:pPr marL="0" indent="0">
              <a:buNone/>
            </a:pPr>
            <a:r>
              <a:rPr lang="cs-CZ" sz="1800" dirty="0"/>
              <a:t>Na každou molekulu ležící v povrchové vrstvě kapaliny působí sousední molekuly </a:t>
            </a:r>
            <a:r>
              <a:rPr lang="cs-CZ" sz="1800" i="1" dirty="0">
                <a:solidFill>
                  <a:srgbClr val="00287D"/>
                </a:solidFill>
              </a:rPr>
              <a:t>výslednou přitažlivou silou</a:t>
            </a:r>
            <a:r>
              <a:rPr lang="cs-CZ" sz="1800" dirty="0"/>
              <a:t>, která má </a:t>
            </a:r>
            <a:r>
              <a:rPr lang="cs-CZ" sz="1800" i="1" dirty="0">
                <a:solidFill>
                  <a:srgbClr val="00287D"/>
                </a:solidFill>
              </a:rPr>
              <a:t>směr dovnitř kapaliny</a:t>
            </a:r>
            <a:r>
              <a:rPr lang="cs-CZ" sz="1800" dirty="0"/>
              <a:t>. </a:t>
            </a:r>
          </a:p>
          <a:p>
            <a:pPr marL="0" indent="0">
              <a:buNone/>
            </a:pPr>
            <a:endParaRPr lang="cs-CZ" sz="1800" dirty="0"/>
          </a:p>
          <a:p>
            <a:pPr marL="0" indent="0">
              <a:buNone/>
            </a:pPr>
            <a:r>
              <a:rPr lang="cs-CZ" sz="1800" dirty="0"/>
              <a:t>Při posunutí molekuly z vnitřku kapaliny do její</a:t>
            </a:r>
          </a:p>
          <a:p>
            <a:pPr marL="0" indent="0">
              <a:buNone/>
            </a:pPr>
            <a:r>
              <a:rPr lang="cs-CZ" sz="1800" dirty="0"/>
              <a:t>povrchové vrstvy je nutno vykonat práci (proti</a:t>
            </a:r>
          </a:p>
          <a:p>
            <a:pPr marL="0" indent="0">
              <a:buNone/>
            </a:pPr>
            <a:r>
              <a:rPr lang="cs-CZ" sz="1800" dirty="0"/>
              <a:t>výsledné přitažlivé síle).</a:t>
            </a:r>
          </a:p>
          <a:p>
            <a:pPr marL="0" indent="0">
              <a:buNone/>
            </a:pPr>
            <a:r>
              <a:rPr lang="cs-CZ" sz="1800" dirty="0"/>
              <a:t>Proto mají molekuly v povrchové vrstvě větší </a:t>
            </a:r>
          </a:p>
          <a:p>
            <a:pPr marL="0" indent="0">
              <a:buNone/>
            </a:pPr>
            <a:r>
              <a:rPr lang="cs-CZ" sz="1800" dirty="0"/>
              <a:t>potenciální energii než by měly, kdyby se </a:t>
            </a:r>
          </a:p>
          <a:p>
            <a:pPr marL="0" indent="0">
              <a:buNone/>
            </a:pPr>
            <a:r>
              <a:rPr lang="cs-CZ" sz="1800" dirty="0"/>
              <a:t>nacházely uvnitř kapaliny.</a:t>
            </a:r>
          </a:p>
          <a:p>
            <a:pPr marL="0" indent="0">
              <a:buNone/>
            </a:pPr>
            <a:r>
              <a:rPr lang="cs-CZ" sz="1800" b="1" dirty="0"/>
              <a:t>Tento rozdíl se nazývá </a:t>
            </a:r>
            <a:r>
              <a:rPr lang="cs-CZ" sz="1800" b="1" i="1" dirty="0">
                <a:solidFill>
                  <a:srgbClr val="00287D"/>
                </a:solidFill>
              </a:rPr>
              <a:t>povrchová energie </a:t>
            </a:r>
            <a:r>
              <a:rPr lang="cs-CZ" sz="1800" b="1" i="1" dirty="0" err="1">
                <a:solidFill>
                  <a:srgbClr val="00287D"/>
                </a:solidFill>
              </a:rPr>
              <a:t>E</a:t>
            </a:r>
            <a:r>
              <a:rPr lang="cs-CZ" sz="1800" b="1" i="1" baseline="-25000" dirty="0" err="1">
                <a:solidFill>
                  <a:srgbClr val="00287D"/>
                </a:solidFill>
              </a:rPr>
              <a:t>pov</a:t>
            </a:r>
            <a:r>
              <a:rPr lang="cs-CZ" sz="1800" dirty="0"/>
              <a:t>. </a:t>
            </a:r>
          </a:p>
          <a:p>
            <a:pPr marL="0" indent="0">
              <a:buNone/>
            </a:pPr>
            <a:r>
              <a:rPr lang="cs-CZ" sz="1800" dirty="0"/>
              <a:t>Je jednou ze složek vnitřní energie kapaliny, to vlastně potenciální energie mezimolekulárních sil. </a:t>
            </a:r>
            <a:endParaRPr lang="cs-CZ" sz="1400"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pic>
        <p:nvPicPr>
          <p:cNvPr id="10" name="Obrázek 9"/>
          <p:cNvPicPr>
            <a:picLocks noChangeAspect="1"/>
          </p:cNvPicPr>
          <p:nvPr/>
        </p:nvPicPr>
        <p:blipFill>
          <a:blip r:embed="rId3"/>
          <a:stretch>
            <a:fillRect/>
          </a:stretch>
        </p:blipFill>
        <p:spPr>
          <a:xfrm>
            <a:off x="5541264" y="3538334"/>
            <a:ext cx="3050646" cy="1851389"/>
          </a:xfrm>
          <a:prstGeom prst="rect">
            <a:avLst/>
          </a:prstGeom>
        </p:spPr>
      </p:pic>
      <p:sp>
        <p:nvSpPr>
          <p:cNvPr id="6" name="Šipka dolů 5"/>
          <p:cNvSpPr/>
          <p:nvPr/>
        </p:nvSpPr>
        <p:spPr bwMode="auto">
          <a:xfrm rot="10800000">
            <a:off x="6819138" y="3538334"/>
            <a:ext cx="77724" cy="425307"/>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005" y="29712"/>
            <a:ext cx="3161905" cy="2082540"/>
          </a:xfrm>
          <a:prstGeom prst="rect">
            <a:avLst/>
          </a:prstGeom>
        </p:spPr>
      </p:pic>
    </p:spTree>
    <p:extLst>
      <p:ext uri="{BB962C8B-B14F-4D97-AF65-F5344CB8AC3E}">
        <p14:creationId xmlns:p14="http://schemas.microsoft.com/office/powerpoint/2010/main" val="1144652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solidFill>
                  <a:srgbClr val="000000"/>
                </a:solidFill>
              </a:rPr>
              <a:t>Zvětší-li se povrch kapaliny daného objemu, vzroste její povrchová energie. </a:t>
            </a:r>
          </a:p>
          <a:p>
            <a:pPr marL="0" indent="0">
              <a:buNone/>
            </a:pPr>
            <a:r>
              <a:rPr lang="cs-CZ" sz="1800" dirty="0">
                <a:solidFill>
                  <a:srgbClr val="000000"/>
                </a:solidFill>
              </a:rPr>
              <a:t>Pokud zvolíme povrchovou energii nulovou při nulovém povrchu, pak</a:t>
            </a:r>
          </a:p>
          <a:p>
            <a:pPr marL="0" indent="0">
              <a:buNone/>
            </a:pPr>
            <a:r>
              <a:rPr lang="cs-CZ" sz="1800" dirty="0">
                <a:solidFill>
                  <a:srgbClr val="000000"/>
                </a:solidFill>
              </a:rPr>
              <a:t>	</a:t>
            </a:r>
            <a:r>
              <a:rPr lang="cs-CZ" sz="1800" b="1" i="1" dirty="0" err="1">
                <a:solidFill>
                  <a:srgbClr val="00287D"/>
                </a:solidFill>
              </a:rPr>
              <a:t>E</a:t>
            </a:r>
            <a:r>
              <a:rPr lang="cs-CZ" sz="1800" b="1" i="1" baseline="-25000" dirty="0" err="1">
                <a:solidFill>
                  <a:srgbClr val="00287D"/>
                </a:solidFill>
              </a:rPr>
              <a:t>pov</a:t>
            </a:r>
            <a:r>
              <a:rPr lang="cs-CZ" sz="1800" b="1" i="1" dirty="0">
                <a:solidFill>
                  <a:srgbClr val="00287D"/>
                </a:solidFill>
              </a:rPr>
              <a:t> = </a:t>
            </a:r>
            <a:r>
              <a:rPr lang="el-GR" sz="1800" b="1" i="1" dirty="0">
                <a:solidFill>
                  <a:srgbClr val="00287D"/>
                </a:solidFill>
              </a:rPr>
              <a:t>σ</a:t>
            </a:r>
            <a:r>
              <a:rPr lang="cs-CZ" sz="1800" b="1" i="1" dirty="0">
                <a:solidFill>
                  <a:srgbClr val="00287D"/>
                </a:solidFill>
              </a:rPr>
              <a:t>S </a:t>
            </a:r>
            <a:r>
              <a:rPr lang="cs-CZ" sz="1800" dirty="0">
                <a:solidFill>
                  <a:srgbClr val="000000"/>
                </a:solidFill>
              </a:rPr>
              <a:t>,</a:t>
            </a:r>
          </a:p>
          <a:p>
            <a:pPr marL="0" indent="0">
              <a:buNone/>
            </a:pPr>
            <a:r>
              <a:rPr lang="cs-CZ" sz="1800" dirty="0">
                <a:solidFill>
                  <a:srgbClr val="000000"/>
                </a:solidFill>
              </a:rPr>
              <a:t>kde </a:t>
            </a:r>
            <a:r>
              <a:rPr lang="cs-CZ" sz="1800" b="1" i="1" dirty="0">
                <a:solidFill>
                  <a:srgbClr val="00287D"/>
                </a:solidFill>
              </a:rPr>
              <a:t>S</a:t>
            </a:r>
            <a:r>
              <a:rPr lang="cs-CZ" sz="1800" dirty="0">
                <a:solidFill>
                  <a:srgbClr val="000000"/>
                </a:solidFill>
              </a:rPr>
              <a:t> je velikost povrchu a konstanta úměrnosti </a:t>
            </a:r>
            <a:r>
              <a:rPr lang="el-GR" sz="1800" b="1" i="1" dirty="0">
                <a:solidFill>
                  <a:srgbClr val="00287D"/>
                </a:solidFill>
              </a:rPr>
              <a:t>σ</a:t>
            </a:r>
            <a:r>
              <a:rPr lang="el-GR" sz="1800" dirty="0">
                <a:solidFill>
                  <a:srgbClr val="000000"/>
                </a:solidFill>
              </a:rPr>
              <a:t> </a:t>
            </a:r>
            <a:r>
              <a:rPr lang="cs-CZ" sz="1800" dirty="0">
                <a:solidFill>
                  <a:srgbClr val="000000"/>
                </a:solidFill>
              </a:rPr>
              <a:t>se nazývá </a:t>
            </a:r>
            <a:r>
              <a:rPr lang="cs-CZ" sz="1800" b="1" i="1" dirty="0">
                <a:solidFill>
                  <a:srgbClr val="00287D"/>
                </a:solidFill>
              </a:rPr>
              <a:t>povrchové napětí</a:t>
            </a:r>
            <a:r>
              <a:rPr lang="cs-CZ" sz="1800" dirty="0">
                <a:solidFill>
                  <a:srgbClr val="000000"/>
                </a:solidFill>
              </a:rPr>
              <a:t>. Pro vodu </a:t>
            </a:r>
            <a:r>
              <a:rPr lang="el-GR" sz="1800" dirty="0">
                <a:solidFill>
                  <a:srgbClr val="000000"/>
                </a:solidFill>
              </a:rPr>
              <a:t>σ = 0,073 </a:t>
            </a:r>
            <a:r>
              <a:rPr lang="cs-CZ" sz="1800" dirty="0">
                <a:solidFill>
                  <a:srgbClr val="000000"/>
                </a:solidFill>
              </a:rPr>
              <a:t>N/m (J/m</a:t>
            </a:r>
            <a:r>
              <a:rPr lang="cs-CZ" sz="1800" baseline="30000" dirty="0">
                <a:solidFill>
                  <a:srgbClr val="000000"/>
                </a:solidFill>
              </a:rPr>
              <a:t>2</a:t>
            </a:r>
            <a:r>
              <a:rPr lang="cs-CZ" sz="1800" dirty="0">
                <a:solidFill>
                  <a:srgbClr val="000000"/>
                </a:solidFill>
              </a:rPr>
              <a:t>). </a:t>
            </a:r>
          </a:p>
          <a:p>
            <a:pPr marL="0" indent="0">
              <a:buNone/>
            </a:pPr>
            <a:r>
              <a:rPr lang="cs-CZ" sz="1800" dirty="0"/>
              <a:t>Kapalina daného objemu nabývá vždy takového tvaru, aby obsah jejího povrchu byl nejmenší, a tím byla </a:t>
            </a:r>
            <a:r>
              <a:rPr lang="cs-CZ" sz="1800" i="1" dirty="0">
                <a:solidFill>
                  <a:srgbClr val="00287D"/>
                </a:solidFill>
              </a:rPr>
              <a:t>minimální povrchová energie</a:t>
            </a:r>
            <a:r>
              <a:rPr lang="cs-CZ" sz="1800" dirty="0"/>
              <a:t>. Při daném objemu má ze všech geometrických útvarů nejmenší obsah povrch koule.</a:t>
            </a:r>
          </a:p>
          <a:p>
            <a:pPr marL="0" indent="0">
              <a:buNone/>
            </a:pPr>
            <a:r>
              <a:rPr lang="cs-CZ" sz="1800" dirty="0"/>
              <a:t>Proto volné kapky (např. mlhy nebo malé kapky rtuti) mají kulový tvar.</a:t>
            </a:r>
          </a:p>
          <a:p>
            <a:pPr marL="0" indent="0">
              <a:buNone/>
            </a:pPr>
            <a:endParaRPr lang="cs-CZ" sz="1400" dirty="0"/>
          </a:p>
          <a:p>
            <a:pPr marL="0" indent="0">
              <a:buNone/>
            </a:pPr>
            <a:r>
              <a:rPr lang="cs-CZ" sz="1400" dirty="0"/>
              <a:t>Přiblížíme-li k sobě dvě malé kapky na vodorovné podložce tak, aby se dotkly, splynou. Vzniklá kapka má obsah povrchu menší než součet obsahů povrchů jednotlivých kapek.</a:t>
            </a:r>
            <a:r>
              <a:rPr lang="cs-CZ" sz="1800" dirty="0"/>
              <a:t> </a:t>
            </a:r>
          </a:p>
          <a:p>
            <a:pPr marL="0" indent="0">
              <a:buNone/>
            </a:pPr>
            <a:r>
              <a:rPr lang="cs-CZ" sz="1800" dirty="0"/>
              <a:t>Protože povrchová vrstva (membrána) se snaží stáhnout se na co nejmenší velikost, je v ní napětí, které jsme již dříve označili jako </a:t>
            </a:r>
            <a:r>
              <a:rPr lang="cs-CZ" sz="1800" b="1" i="1" dirty="0">
                <a:solidFill>
                  <a:srgbClr val="00287D"/>
                </a:solidFill>
              </a:rPr>
              <a:t>povrchové napětí </a:t>
            </a:r>
            <a:r>
              <a:rPr lang="el-GR" sz="1800" b="1" i="1" dirty="0">
                <a:solidFill>
                  <a:srgbClr val="00287D"/>
                </a:solidFill>
              </a:rPr>
              <a:t>σ</a:t>
            </a:r>
            <a:r>
              <a:rPr lang="cs-CZ" sz="1800" dirty="0"/>
              <a:t>. </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12" name="Obrázek 11"/>
          <p:cNvPicPr>
            <a:picLocks noChangeAspect="1"/>
          </p:cNvPicPr>
          <p:nvPr/>
        </p:nvPicPr>
        <p:blipFill>
          <a:blip r:embed="rId3"/>
          <a:stretch>
            <a:fillRect/>
          </a:stretch>
        </p:blipFill>
        <p:spPr>
          <a:xfrm>
            <a:off x="6445458" y="92051"/>
            <a:ext cx="2254282" cy="1803425"/>
          </a:xfrm>
          <a:prstGeom prst="rect">
            <a:avLst/>
          </a:prstGeom>
        </p:spPr>
      </p:pic>
    </p:spTree>
    <p:extLst>
      <p:ext uri="{BB962C8B-B14F-4D97-AF65-F5344CB8AC3E}">
        <p14:creationId xmlns:p14="http://schemas.microsoft.com/office/powerpoint/2010/main" val="309802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solidFill>
                      <a:srgbClr val="000000"/>
                    </a:solidFill>
                  </a:rPr>
                  <a:t>Povrchové napětí je rovno plošné hustotě povrchové energie membrány</a:t>
                </a:r>
              </a:p>
              <a:p>
                <a:pPr marL="400050" lvl="1" indent="0">
                  <a:buNone/>
                </a:pPr>
                <a14:m>
                  <m:oMathPara xmlns:m="http://schemas.openxmlformats.org/officeDocument/2006/math">
                    <m:oMathParaPr>
                      <m:jc m:val="left"/>
                    </m:oMathParaPr>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𝝈</m:t>
                      </m:r>
                      <m:r>
                        <a:rPr lang="cs-CZ" sz="1800" b="1" i="1">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𝒅𝑬</m:t>
                          </m:r>
                          <m:r>
                            <a:rPr lang="cs-CZ" sz="1800" b="1" i="1" baseline="-25000">
                              <a:solidFill>
                                <a:srgbClr val="00287D"/>
                              </a:solidFill>
                              <a:latin typeface="Cambria Math" panose="02040503050406030204" pitchFamily="18" charset="0"/>
                              <a:ea typeface="Cambria Math" panose="02040503050406030204" pitchFamily="18" charset="0"/>
                            </a:rPr>
                            <m:t>𝒑𝒐𝒗</m:t>
                          </m:r>
                        </m:num>
                        <m:den>
                          <m:r>
                            <a:rPr lang="cs-CZ" sz="1800" b="1" i="1">
                              <a:solidFill>
                                <a:srgbClr val="00287D"/>
                              </a:solidFill>
                              <a:latin typeface="Cambria Math" panose="02040503050406030204" pitchFamily="18" charset="0"/>
                              <a:ea typeface="Cambria Math" panose="02040503050406030204" pitchFamily="18" charset="0"/>
                            </a:rPr>
                            <m:t>𝒅𝑺</m:t>
                          </m:r>
                        </m:den>
                      </m:f>
                      <m:r>
                        <a:rPr lang="cs-CZ" sz="1800" b="1" i="1" smtClean="0">
                          <a:solidFill>
                            <a:srgbClr val="00287D"/>
                          </a:solidFill>
                          <a:latin typeface="Cambria Math" panose="02040503050406030204" pitchFamily="18" charset="0"/>
                          <a:ea typeface="Cambria Math" panose="02040503050406030204" pitchFamily="18" charset="0"/>
                        </a:rPr>
                        <m:t>      (</m:t>
                      </m:r>
                      <m:r>
                        <a:rPr lang="cs-CZ" sz="1800" b="1" i="1" smtClean="0">
                          <a:solidFill>
                            <a:srgbClr val="00287D"/>
                          </a:solidFill>
                          <a:latin typeface="Cambria Math" panose="02040503050406030204" pitchFamily="18" charset="0"/>
                          <a:ea typeface="Cambria Math" panose="02040503050406030204" pitchFamily="18" charset="0"/>
                        </a:rPr>
                        <m:t>𝑱</m:t>
                      </m:r>
                      <m:r>
                        <a:rPr lang="cs-CZ" sz="1800" b="1" i="1" smtClean="0">
                          <a:solidFill>
                            <a:srgbClr val="00287D"/>
                          </a:solidFill>
                          <a:latin typeface="Cambria Math" panose="02040503050406030204" pitchFamily="18" charset="0"/>
                          <a:ea typeface="Cambria Math" panose="02040503050406030204" pitchFamily="18" charset="0"/>
                        </a:rPr>
                        <m:t>/</m:t>
                      </m:r>
                      <m:r>
                        <a:rPr lang="cs-CZ" sz="1800" b="1" i="1" smtClean="0">
                          <a:solidFill>
                            <a:srgbClr val="00287D"/>
                          </a:solidFill>
                          <a:latin typeface="Cambria Math" panose="02040503050406030204" pitchFamily="18" charset="0"/>
                          <a:ea typeface="Cambria Math" panose="02040503050406030204" pitchFamily="18" charset="0"/>
                        </a:rPr>
                        <m:t>𝒎</m:t>
                      </m:r>
                      <m:r>
                        <a:rPr lang="cs-CZ" sz="1800" b="1" i="1" baseline="30000" smtClean="0">
                          <a:solidFill>
                            <a:srgbClr val="00287D"/>
                          </a:solidFill>
                          <a:latin typeface="Cambria Math" panose="02040503050406030204" pitchFamily="18" charset="0"/>
                          <a:ea typeface="Cambria Math" panose="02040503050406030204" pitchFamily="18" charset="0"/>
                        </a:rPr>
                        <m:t>𝟐</m:t>
                      </m:r>
                      <m:r>
                        <a:rPr lang="cs-CZ" sz="1800" b="1" i="1" smtClean="0">
                          <a:solidFill>
                            <a:srgbClr val="00287D"/>
                          </a:solidFill>
                          <a:latin typeface="Cambria Math" panose="02040503050406030204" pitchFamily="18" charset="0"/>
                          <a:ea typeface="Cambria Math" panose="02040503050406030204" pitchFamily="18" charset="0"/>
                        </a:rPr>
                        <m:t>)</m:t>
                      </m:r>
                    </m:oMath>
                  </m:oMathPara>
                </a14:m>
                <a:endParaRPr lang="cs-CZ" sz="1800" dirty="0">
                  <a:solidFill>
                    <a:srgbClr val="000000"/>
                  </a:solidFill>
                </a:endParaRPr>
              </a:p>
              <a:p>
                <a:pPr marL="0" indent="0">
                  <a:buNone/>
                </a:pPr>
                <a:endParaRPr lang="cs-CZ" sz="1800" dirty="0">
                  <a:solidFill>
                    <a:srgbClr val="000000"/>
                  </a:solidFill>
                </a:endParaRPr>
              </a:p>
              <a:p>
                <a:pPr marL="0" lvl="0" indent="0">
                  <a:buNone/>
                </a:pPr>
                <a:r>
                  <a:rPr lang="cs-CZ" sz="1800" dirty="0"/>
                  <a:t>Napětí této membrány – síla na jednotku délky – bude </a:t>
                </a:r>
                <a:r>
                  <a:rPr lang="cs-CZ" sz="1800" dirty="0">
                    <a:solidFill>
                      <a:srgbClr val="000000"/>
                    </a:solidFill>
                  </a:rPr>
                  <a:t>také číselně rovno velikosti síly </a:t>
                </a:r>
                <a:r>
                  <a:rPr lang="cs-CZ" sz="1800" i="1" dirty="0" err="1">
                    <a:solidFill>
                      <a:srgbClr val="00287D"/>
                    </a:solidFill>
                  </a:rPr>
                  <a:t>dF</a:t>
                </a:r>
                <a:r>
                  <a:rPr lang="cs-CZ" sz="1800" dirty="0">
                    <a:solidFill>
                      <a:srgbClr val="000000"/>
                    </a:solidFill>
                  </a:rPr>
                  <a:t> , která působí kolmo na délku </a:t>
                </a:r>
                <a:r>
                  <a:rPr lang="cs-CZ" sz="1800" i="1" dirty="0">
                    <a:solidFill>
                      <a:srgbClr val="00287D"/>
                    </a:solidFill>
                  </a:rPr>
                  <a:t>dl</a:t>
                </a:r>
                <a:r>
                  <a:rPr lang="cs-CZ" sz="1800" dirty="0">
                    <a:solidFill>
                      <a:srgbClr val="000000"/>
                    </a:solidFill>
                  </a:rPr>
                  <a:t> myšleného řezu povrchu kapaliny v rovině tečné k povrchu kapaliny ve vyšetřovaném místě:</a:t>
                </a:r>
              </a:p>
              <a:p>
                <a:pPr marL="0" lvl="0" indent="0">
                  <a:buNone/>
                </a:pPr>
                <a:endParaRPr lang="cs-CZ" sz="1400" dirty="0">
                  <a:solidFill>
                    <a:srgbClr val="000000"/>
                  </a:solidFill>
                </a:endParaRPr>
              </a:p>
              <a:p>
                <a:pPr marL="400050" lvl="1" indent="0">
                  <a:buNone/>
                </a:pPr>
                <a14:m>
                  <m:oMathPara xmlns:m="http://schemas.openxmlformats.org/officeDocument/2006/math">
                    <m:oMathParaPr>
                      <m:jc m:val="left"/>
                    </m:oMathParaPr>
                    <m:oMath xmlns:m="http://schemas.openxmlformats.org/officeDocument/2006/math">
                      <m:r>
                        <a:rPr lang="cs-CZ" sz="1800" b="1" i="1" smtClean="0">
                          <a:solidFill>
                            <a:srgbClr val="00287D"/>
                          </a:solidFill>
                          <a:latin typeface="Cambria Math" panose="02040503050406030204" pitchFamily="18" charset="0"/>
                          <a:ea typeface="Cambria Math" panose="02040503050406030204" pitchFamily="18" charset="0"/>
                        </a:rPr>
                        <m:t>𝝈</m:t>
                      </m:r>
                      <m:r>
                        <a:rPr lang="cs-CZ" sz="1800" b="1" i="1" smtClean="0">
                          <a:solidFill>
                            <a:srgbClr val="00287D"/>
                          </a:solidFill>
                          <a:latin typeface="Cambria Math" panose="02040503050406030204" pitchFamily="18" charset="0"/>
                          <a:ea typeface="Cambria Math" panose="02040503050406030204" pitchFamily="18" charset="0"/>
                        </a:rPr>
                        <m:t>=</m:t>
                      </m:r>
                      <m:f>
                        <m:fPr>
                          <m:ctrlPr>
                            <a:rPr lang="cs-CZ" sz="1800" b="1" i="1" smtClean="0">
                              <a:solidFill>
                                <a:srgbClr val="00287D"/>
                              </a:solidFill>
                              <a:latin typeface="Cambria Math" panose="02040503050406030204" pitchFamily="18" charset="0"/>
                              <a:ea typeface="Cambria Math" panose="02040503050406030204" pitchFamily="18" charset="0"/>
                            </a:rPr>
                          </m:ctrlPr>
                        </m:fPr>
                        <m:num>
                          <m:r>
                            <a:rPr lang="cs-CZ" sz="1800" b="1" i="1" smtClean="0">
                              <a:solidFill>
                                <a:srgbClr val="00287D"/>
                              </a:solidFill>
                              <a:latin typeface="Cambria Math" panose="02040503050406030204" pitchFamily="18" charset="0"/>
                              <a:ea typeface="Cambria Math" panose="02040503050406030204" pitchFamily="18" charset="0"/>
                            </a:rPr>
                            <m:t>𝒅𝑭</m:t>
                          </m:r>
                        </m:num>
                        <m:den>
                          <m:r>
                            <a:rPr lang="cs-CZ" sz="1800" b="1" i="1" smtClean="0">
                              <a:solidFill>
                                <a:srgbClr val="00287D"/>
                              </a:solidFill>
                              <a:latin typeface="Cambria Math" panose="02040503050406030204" pitchFamily="18" charset="0"/>
                              <a:ea typeface="Cambria Math" panose="02040503050406030204" pitchFamily="18" charset="0"/>
                            </a:rPr>
                            <m:t>𝒅𝒍</m:t>
                          </m:r>
                        </m:den>
                      </m:f>
                      <m:r>
                        <a:rPr lang="cs-CZ" sz="1800" b="1" i="1" smtClean="0">
                          <a:solidFill>
                            <a:srgbClr val="00287D"/>
                          </a:solidFill>
                          <a:latin typeface="Cambria Math" panose="02040503050406030204" pitchFamily="18" charset="0"/>
                          <a:ea typeface="Cambria Math" panose="02040503050406030204" pitchFamily="18" charset="0"/>
                        </a:rPr>
                        <m:t>          (</m:t>
                      </m:r>
                      <m:r>
                        <a:rPr lang="cs-CZ" sz="1800" b="1" i="1" smtClean="0">
                          <a:solidFill>
                            <a:srgbClr val="00287D"/>
                          </a:solidFill>
                          <a:latin typeface="Cambria Math" panose="02040503050406030204" pitchFamily="18" charset="0"/>
                          <a:ea typeface="Cambria Math" panose="02040503050406030204" pitchFamily="18" charset="0"/>
                        </a:rPr>
                        <m:t>𝑵</m:t>
                      </m:r>
                      <m:r>
                        <a:rPr lang="cs-CZ" sz="1800" b="1" i="1" smtClean="0">
                          <a:solidFill>
                            <a:srgbClr val="00287D"/>
                          </a:solidFill>
                          <a:latin typeface="Cambria Math" panose="02040503050406030204" pitchFamily="18" charset="0"/>
                          <a:ea typeface="Cambria Math" panose="02040503050406030204" pitchFamily="18" charset="0"/>
                        </a:rPr>
                        <m:t>/</m:t>
                      </m:r>
                      <m:r>
                        <a:rPr lang="cs-CZ" sz="1800" b="1" i="1" smtClean="0">
                          <a:solidFill>
                            <a:srgbClr val="00287D"/>
                          </a:solidFill>
                          <a:latin typeface="Cambria Math" panose="02040503050406030204" pitchFamily="18" charset="0"/>
                          <a:ea typeface="Cambria Math" panose="02040503050406030204" pitchFamily="18" charset="0"/>
                        </a:rPr>
                        <m:t>𝒎</m:t>
                      </m:r>
                      <m:r>
                        <a:rPr lang="cs-CZ" sz="1800" b="1" i="1" smtClean="0">
                          <a:solidFill>
                            <a:srgbClr val="00287D"/>
                          </a:solidFill>
                          <a:latin typeface="Cambria Math" panose="02040503050406030204" pitchFamily="18" charset="0"/>
                          <a:ea typeface="Cambria Math" panose="02040503050406030204" pitchFamily="18" charset="0"/>
                        </a:rPr>
                        <m:t>)</m:t>
                      </m:r>
                    </m:oMath>
                  </m:oMathPara>
                </a14:m>
                <a:endParaRPr lang="cs-CZ" sz="1800" b="1" dirty="0"/>
              </a:p>
              <a:p>
                <a:pPr marL="0" indent="0">
                  <a:buNone/>
                </a:pPr>
                <a:endParaRPr lang="cs-CZ" sz="1400" dirty="0"/>
              </a:p>
              <a:p>
                <a:pPr marL="0" indent="0">
                  <a:buNone/>
                </a:pPr>
                <a:r>
                  <a:rPr lang="cs-CZ" sz="1400" dirty="0"/>
                  <a:t>Souvislost povrchového napětí s povrchovou energií</a:t>
                </a:r>
              </a:p>
              <a:p>
                <a:pPr marL="0" indent="0">
                  <a:buNone/>
                </a:pPr>
                <a:r>
                  <a:rPr lang="cs-CZ" sz="1400" dirty="0"/>
                  <a:t>lze nejlépe pochopit na tomto pokusu. Vytvoříme kapalinovou</a:t>
                </a:r>
              </a:p>
              <a:p>
                <a:pPr marL="0" indent="0">
                  <a:buNone/>
                </a:pPr>
                <a:r>
                  <a:rPr lang="cs-CZ" sz="1400" dirty="0"/>
                  <a:t>blánu na drátěném rámečku (nejlépe mýdlový roztok nebo</a:t>
                </a:r>
              </a:p>
              <a:p>
                <a:pPr marL="0" indent="0">
                  <a:buNone/>
                </a:pPr>
                <a:r>
                  <a:rPr lang="cs-CZ" sz="1400" dirty="0"/>
                  <a:t>roztok saponátu), jehož jedna strana je pohyblivá.</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2017714"/>
                <a:ext cx="8082321" cy="1169462"/>
              </a:xfrm>
              <a:blipFill rotWithShape="0">
                <a:blip r:embed="rId3"/>
                <a:stretch>
                  <a:fillRect l="-1811" t="-6771" b="-256250"/>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pic>
        <p:nvPicPr>
          <p:cNvPr id="8" name="Obrázek 7"/>
          <p:cNvPicPr>
            <a:picLocks noChangeAspect="1"/>
          </p:cNvPicPr>
          <p:nvPr/>
        </p:nvPicPr>
        <p:blipFill>
          <a:blip r:embed="rId4"/>
          <a:stretch>
            <a:fillRect/>
          </a:stretch>
        </p:blipFill>
        <p:spPr>
          <a:xfrm>
            <a:off x="5696883" y="82529"/>
            <a:ext cx="2895027" cy="1925193"/>
          </a:xfrm>
          <a:prstGeom prst="rect">
            <a:avLst/>
          </a:prstGeom>
        </p:spPr>
      </p:pic>
      <p:pic>
        <p:nvPicPr>
          <p:cNvPr id="7" name="Obrázek 6"/>
          <p:cNvPicPr>
            <a:picLocks noChangeAspect="1"/>
          </p:cNvPicPr>
          <p:nvPr/>
        </p:nvPicPr>
        <p:blipFill>
          <a:blip r:embed="rId5"/>
          <a:stretch>
            <a:fillRect/>
          </a:stretch>
        </p:blipFill>
        <p:spPr>
          <a:xfrm>
            <a:off x="5360680" y="4171174"/>
            <a:ext cx="3231230" cy="2077226"/>
          </a:xfrm>
          <a:prstGeom prst="rect">
            <a:avLst/>
          </a:prstGeom>
        </p:spPr>
      </p:pic>
    </p:spTree>
    <p:extLst>
      <p:ext uri="{BB962C8B-B14F-4D97-AF65-F5344CB8AC3E}">
        <p14:creationId xmlns:p14="http://schemas.microsoft.com/office/powerpoint/2010/main" val="3747754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Mechanika kapalných a plynných těles</a:t>
            </a:r>
          </a:p>
        </p:txBody>
      </p:sp>
      <p:sp>
        <p:nvSpPr>
          <p:cNvPr id="3" name="Zástupný symbol pro obsah 2"/>
          <p:cNvSpPr>
            <a:spLocks noGrp="1"/>
          </p:cNvSpPr>
          <p:nvPr>
            <p:ph idx="1"/>
          </p:nvPr>
        </p:nvSpPr>
        <p:spPr/>
        <p:txBody>
          <a:bodyPr/>
          <a:lstStyle/>
          <a:p>
            <a:pPr marL="0" indent="0" algn="ctr">
              <a:buNone/>
            </a:pPr>
            <a:r>
              <a:rPr lang="cs-CZ" sz="2000" b="1" dirty="0"/>
              <a:t>Tekutiny</a:t>
            </a:r>
            <a:r>
              <a:rPr lang="cs-CZ" sz="2000" dirty="0"/>
              <a:t> </a:t>
            </a:r>
          </a:p>
          <a:p>
            <a:pPr marL="0" indent="0" algn="just">
              <a:buNone/>
            </a:pPr>
            <a:endParaRPr lang="cs-CZ" sz="2000" dirty="0"/>
          </a:p>
          <a:p>
            <a:pPr marL="0" indent="0" algn="ctr">
              <a:buNone/>
            </a:pPr>
            <a:r>
              <a:rPr lang="cs-CZ" sz="1800" b="1" dirty="0">
                <a:solidFill>
                  <a:srgbClr val="C00000"/>
                </a:solidFill>
              </a:rPr>
              <a:t>Kapaliny + Plyny</a:t>
            </a:r>
          </a:p>
          <a:p>
            <a:pPr algn="ctr"/>
            <a:endParaRPr lang="cs-CZ" sz="1800" dirty="0"/>
          </a:p>
          <a:p>
            <a:pPr algn="just"/>
            <a:r>
              <a:rPr lang="cs-CZ" sz="1800" dirty="0"/>
              <a:t>Z hlediska vnitřní struktury se od látek pevného skupenství liší tím, že jejich molekuly už nejsou vázány na neproměnné rovnovážné polohy, ale mohou se snadno navzájem volně pohybovat.</a:t>
            </a:r>
          </a:p>
          <a:p>
            <a:pPr algn="just"/>
            <a:r>
              <a:rPr lang="cs-CZ" sz="1800" dirty="0"/>
              <a:t>Mechanika tekutin, pro kapaliny označována jako </a:t>
            </a:r>
            <a:r>
              <a:rPr lang="cs-CZ" sz="1800" b="1" dirty="0">
                <a:solidFill>
                  <a:srgbClr val="00287D"/>
                </a:solidFill>
              </a:rPr>
              <a:t>hydromechanika</a:t>
            </a:r>
            <a:r>
              <a:rPr lang="cs-CZ" sz="1800" dirty="0"/>
              <a:t> a pro plyny jako </a:t>
            </a:r>
            <a:r>
              <a:rPr lang="cs-CZ" sz="1800" b="1" dirty="0">
                <a:solidFill>
                  <a:srgbClr val="00287D"/>
                </a:solidFill>
              </a:rPr>
              <a:t>aeromechanika</a:t>
            </a:r>
            <a:r>
              <a:rPr lang="cs-CZ" sz="1800" dirty="0"/>
              <a:t>, je část mechaniky, která se zabývá mechanickými vlastnostmi tekutin, studuje podmínky rovnováhy a zákonitosti pohybu tekutin a vzájemným působením tekutin s pevnými tělesy.</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6" name="Šipka dolů 5"/>
          <p:cNvSpPr/>
          <p:nvPr/>
        </p:nvSpPr>
        <p:spPr bwMode="auto">
          <a:xfrm>
            <a:off x="4572000" y="2347468"/>
            <a:ext cx="208703" cy="370332"/>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432452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solidFill>
                      <a:srgbClr val="000000"/>
                    </a:solidFill>
                  </a:rPr>
                  <a:t>Na pohyblivou stranu AB působí v každém povrchu povrchová síla o velikosti</a:t>
                </a:r>
              </a:p>
              <a:p>
                <a:pPr marL="0" indent="0">
                  <a:buNone/>
                </a:pPr>
                <a:r>
                  <a:rPr lang="cs-CZ" sz="1800" i="1" dirty="0">
                    <a:solidFill>
                      <a:srgbClr val="00287D"/>
                    </a:solidFill>
                    <a:latin typeface="Times New Roman" panose="02020603050405020304" pitchFamily="18" charset="0"/>
                  </a:rPr>
                  <a:t>F</a:t>
                </a:r>
                <a:r>
                  <a:rPr lang="cs-CZ" sz="1800" i="1" baseline="-25000" dirty="0">
                    <a:solidFill>
                      <a:srgbClr val="00287D"/>
                    </a:solidFill>
                    <a:latin typeface="Times New Roman" panose="02020603050405020304" pitchFamily="18" charset="0"/>
                  </a:rPr>
                  <a:t>1</a:t>
                </a:r>
                <a:r>
                  <a:rPr lang="cs-CZ" sz="1800" i="1" dirty="0">
                    <a:solidFill>
                      <a:srgbClr val="00287D"/>
                    </a:solidFill>
                    <a:latin typeface="Times New Roman" panose="02020603050405020304" pitchFamily="18" charset="0"/>
                  </a:rPr>
                  <a:t> </a:t>
                </a:r>
                <a:r>
                  <a:rPr lang="cs-CZ" sz="1800" dirty="0">
                    <a:solidFill>
                      <a:srgbClr val="00287D"/>
                    </a:solidFill>
                    <a:latin typeface="Symbol" panose="05050102010706020507" pitchFamily="18" charset="2"/>
                  </a:rPr>
                  <a:t>= s </a:t>
                </a:r>
                <a:r>
                  <a:rPr lang="cs-CZ" sz="1800" i="1" dirty="0">
                    <a:solidFill>
                      <a:srgbClr val="00287D"/>
                    </a:solidFill>
                    <a:latin typeface="Times New Roman" panose="02020603050405020304" pitchFamily="18" charset="0"/>
                  </a:rPr>
                  <a:t>l    </a:t>
                </a:r>
                <a:r>
                  <a:rPr lang="cs-CZ" sz="1800" dirty="0">
                    <a:solidFill>
                      <a:srgbClr val="000000"/>
                    </a:solidFill>
                  </a:rPr>
                  <a:t>způsobená povrchovým napětím. Protože vytvořená blána má dva povrchy (horní/dolní popř. levý/pravý) má výsledná povrchová síla </a:t>
                </a:r>
                <a14:m>
                  <m:oMath xmlns:m="http://schemas.openxmlformats.org/officeDocument/2006/math">
                    <m:acc>
                      <m:accPr>
                        <m:chr m:val="⃗"/>
                        <m:ctrlPr>
                          <a:rPr lang="cs-CZ" sz="1800" b="1" i="1">
                            <a:solidFill>
                              <a:srgbClr val="00287D"/>
                            </a:solidFill>
                            <a:latin typeface="Cambria Math" panose="02040503050406030204" pitchFamily="18" charset="0"/>
                          </a:rPr>
                        </m:ctrlPr>
                      </m:accPr>
                      <m:e>
                        <m:r>
                          <a:rPr lang="cs-CZ" sz="1800" b="1" i="1">
                            <a:solidFill>
                              <a:srgbClr val="00287D"/>
                            </a:solidFill>
                            <a:latin typeface="Cambria Math" panose="02040503050406030204" pitchFamily="18" charset="0"/>
                          </a:rPr>
                          <m:t>𝑭</m:t>
                        </m:r>
                      </m:e>
                    </m:acc>
                  </m:oMath>
                </a14:m>
                <a:r>
                  <a:rPr lang="cs-CZ" sz="1800" dirty="0">
                    <a:solidFill>
                      <a:srgbClr val="000000"/>
                    </a:solidFill>
                  </a:rPr>
                  <a:t> velikost    </a:t>
                </a:r>
                <a:r>
                  <a:rPr lang="cs-CZ" sz="1800" i="1" dirty="0">
                    <a:solidFill>
                      <a:srgbClr val="00287D"/>
                    </a:solidFill>
                    <a:latin typeface="Times New Roman" panose="02020603050405020304" pitchFamily="18" charset="0"/>
                  </a:rPr>
                  <a:t>F </a:t>
                </a:r>
                <a:r>
                  <a:rPr lang="cs-CZ" sz="1800" dirty="0">
                    <a:solidFill>
                      <a:srgbClr val="00287D"/>
                    </a:solidFill>
                    <a:latin typeface="Symbol" panose="05050102010706020507" pitchFamily="18" charset="2"/>
                  </a:rPr>
                  <a:t>= </a:t>
                </a:r>
                <a:r>
                  <a:rPr lang="cs-CZ" sz="1800" dirty="0">
                    <a:solidFill>
                      <a:srgbClr val="00287D"/>
                    </a:solidFill>
                    <a:latin typeface="Times New Roman" panose="02020603050405020304" pitchFamily="18" charset="0"/>
                  </a:rPr>
                  <a:t>2</a:t>
                </a:r>
                <a:r>
                  <a:rPr lang="cs-CZ" sz="1800" dirty="0">
                    <a:solidFill>
                      <a:srgbClr val="00287D"/>
                    </a:solidFill>
                    <a:latin typeface="Symbol" panose="05050102010706020507" pitchFamily="18" charset="2"/>
                  </a:rPr>
                  <a:t>s </a:t>
                </a:r>
                <a:r>
                  <a:rPr lang="cs-CZ" sz="1800" i="1" dirty="0">
                    <a:solidFill>
                      <a:srgbClr val="00287D"/>
                    </a:solidFill>
                    <a:latin typeface="Times New Roman" panose="02020603050405020304" pitchFamily="18" charset="0"/>
                  </a:rPr>
                  <a:t>l</a:t>
                </a:r>
                <a:r>
                  <a:rPr lang="cs-CZ" sz="1800" dirty="0">
                    <a:solidFill>
                      <a:srgbClr val="00287D"/>
                    </a:solidFill>
                  </a:rPr>
                  <a:t> </a:t>
                </a:r>
                <a:r>
                  <a:rPr lang="cs-CZ" sz="1800" dirty="0">
                    <a:solidFill>
                      <a:srgbClr val="000000"/>
                    </a:solidFill>
                  </a:rPr>
                  <a:t>.</a:t>
                </a:r>
              </a:p>
              <a:p>
                <a:pPr marL="0" indent="0">
                  <a:buNone/>
                </a:pPr>
                <a:r>
                  <a:rPr lang="cs-CZ" sz="1800" dirty="0">
                    <a:solidFill>
                      <a:srgbClr val="000000"/>
                    </a:solidFill>
                  </a:rPr>
                  <a:t>Chceme-li zvětšit povrch blány, musíme působit opačně orientovanou silou o velikosti </a:t>
                </a:r>
                <a:r>
                  <a:rPr lang="cs-CZ" sz="1800" i="1" dirty="0">
                    <a:latin typeface="Times New Roman" panose="02020603050405020304" pitchFamily="18" charset="0"/>
                  </a:rPr>
                  <a:t>F</a:t>
                </a:r>
                <a:r>
                  <a:rPr lang="cs-CZ" sz="1800" dirty="0">
                    <a:latin typeface="Symbol" panose="05050102010706020507" pitchFamily="18" charset="2"/>
                  </a:rPr>
                  <a:t>¢ = </a:t>
                </a:r>
                <a:r>
                  <a:rPr lang="cs-CZ" sz="1800" i="1" dirty="0">
                    <a:latin typeface="Times New Roman" panose="02020603050405020304" pitchFamily="18" charset="0"/>
                  </a:rPr>
                  <a:t>F </a:t>
                </a:r>
                <a:r>
                  <a:rPr lang="cs-CZ" sz="1800" dirty="0">
                    <a:latin typeface="Symbol" panose="05050102010706020507" pitchFamily="18" charset="2"/>
                  </a:rPr>
                  <a:t>= </a:t>
                </a:r>
                <a:r>
                  <a:rPr lang="cs-CZ" sz="1800" dirty="0">
                    <a:latin typeface="Times New Roman" panose="02020603050405020304" pitchFamily="18" charset="0"/>
                  </a:rPr>
                  <a:t>2</a:t>
                </a:r>
                <a:r>
                  <a:rPr lang="cs-CZ" sz="1800" dirty="0">
                    <a:latin typeface="Symbol" panose="05050102010706020507" pitchFamily="18" charset="2"/>
                  </a:rPr>
                  <a:t>s </a:t>
                </a:r>
                <a:r>
                  <a:rPr lang="cs-CZ" sz="1800" i="1" dirty="0">
                    <a:latin typeface="Times New Roman" panose="02020603050405020304" pitchFamily="18" charset="0"/>
                  </a:rPr>
                  <a:t>l</a:t>
                </a:r>
                <a:r>
                  <a:rPr lang="cs-CZ" sz="1800" dirty="0">
                    <a:solidFill>
                      <a:srgbClr val="000000"/>
                    </a:solidFill>
                  </a:rPr>
                  <a:t>. Tato síla při posunutí strany AB o </a:t>
                </a:r>
                <a:r>
                  <a:rPr lang="cs-CZ" sz="1800" i="1" dirty="0">
                    <a:solidFill>
                      <a:srgbClr val="00287D"/>
                    </a:solidFill>
                  </a:rPr>
                  <a:t>dx</a:t>
                </a:r>
                <a:r>
                  <a:rPr lang="cs-CZ" sz="1800" dirty="0">
                    <a:solidFill>
                      <a:srgbClr val="000000"/>
                    </a:solidFill>
                  </a:rPr>
                  <a:t> vykoná práci </a:t>
                </a:r>
              </a:p>
              <a:p>
                <a:pPr marL="0" indent="0">
                  <a:buNone/>
                </a:pPr>
                <a:r>
                  <a:rPr lang="cs-CZ" sz="1800" i="1" dirty="0" err="1">
                    <a:latin typeface="Times New Roman" panose="02020603050405020304" pitchFamily="18" charset="0"/>
                  </a:rPr>
                  <a:t>dA</a:t>
                </a:r>
                <a:r>
                  <a:rPr lang="cs-CZ" sz="1800" i="1" dirty="0">
                    <a:latin typeface="Times New Roman" panose="02020603050405020304" pitchFamily="18" charset="0"/>
                  </a:rPr>
                  <a:t> </a:t>
                </a:r>
                <a:r>
                  <a:rPr lang="cs-CZ" sz="1800" dirty="0">
                    <a:latin typeface="Symbol" panose="05050102010706020507" pitchFamily="18" charset="2"/>
                  </a:rPr>
                  <a:t>= </a:t>
                </a:r>
                <a:r>
                  <a:rPr lang="cs-CZ" sz="1800" i="1" dirty="0">
                    <a:latin typeface="Times New Roman" panose="02020603050405020304" pitchFamily="18" charset="0"/>
                  </a:rPr>
                  <a:t>F´</a:t>
                </a:r>
                <a:r>
                  <a:rPr lang="cs-CZ" sz="1800" dirty="0">
                    <a:latin typeface="Symbol" panose="05050102010706020507" pitchFamily="18" charset="2"/>
                  </a:rPr>
                  <a:t>. </a:t>
                </a:r>
                <a:r>
                  <a:rPr lang="cs-CZ" sz="1800" i="1" dirty="0" err="1">
                    <a:latin typeface="Times New Roman" panose="02020603050405020304" pitchFamily="18" charset="0"/>
                  </a:rPr>
                  <a:t>dx</a:t>
                </a:r>
                <a:r>
                  <a:rPr lang="cs-CZ" sz="1800" i="1" dirty="0">
                    <a:latin typeface="Times New Roman" panose="02020603050405020304" pitchFamily="18" charset="0"/>
                  </a:rPr>
                  <a:t> </a:t>
                </a:r>
                <a:r>
                  <a:rPr lang="cs-CZ" sz="1800" dirty="0">
                    <a:latin typeface="Symbol" panose="05050102010706020507" pitchFamily="18" charset="2"/>
                  </a:rPr>
                  <a:t>= </a:t>
                </a:r>
                <a:r>
                  <a:rPr lang="cs-CZ" sz="1800" dirty="0">
                    <a:latin typeface="Times New Roman" panose="02020603050405020304" pitchFamily="18" charset="0"/>
                  </a:rPr>
                  <a:t>2</a:t>
                </a:r>
                <a:r>
                  <a:rPr lang="cs-CZ" sz="1800" dirty="0">
                    <a:latin typeface="Symbol" panose="05050102010706020507" pitchFamily="18" charset="2"/>
                  </a:rPr>
                  <a:t>s </a:t>
                </a:r>
                <a:r>
                  <a:rPr lang="cs-CZ" sz="1800" i="1" dirty="0">
                    <a:latin typeface="Times New Roman" panose="02020603050405020304" pitchFamily="18" charset="0"/>
                  </a:rPr>
                  <a:t>l  </a:t>
                </a:r>
                <a:r>
                  <a:rPr lang="cs-CZ" sz="1800" i="1" dirty="0" err="1">
                    <a:latin typeface="Times New Roman" panose="02020603050405020304" pitchFamily="18" charset="0"/>
                  </a:rPr>
                  <a:t>dx</a:t>
                </a:r>
                <a:r>
                  <a:rPr lang="cs-CZ" sz="1800" i="1" dirty="0">
                    <a:latin typeface="Times New Roman" panose="02020603050405020304" pitchFamily="18" charset="0"/>
                  </a:rPr>
                  <a:t> </a:t>
                </a:r>
                <a:r>
                  <a:rPr lang="cs-CZ" sz="1800" dirty="0">
                    <a:solidFill>
                      <a:srgbClr val="000000"/>
                    </a:solidFill>
                  </a:rPr>
                  <a:t>,</a:t>
                </a:r>
              </a:p>
              <a:p>
                <a:pPr marL="0" indent="0">
                  <a:buNone/>
                </a:pPr>
                <a:r>
                  <a:rPr lang="cs-CZ" sz="1800" dirty="0">
                    <a:solidFill>
                      <a:srgbClr val="000000"/>
                    </a:solidFill>
                  </a:rPr>
                  <a:t>která je rovna přírůstku povrchové energie.</a:t>
                </a:r>
              </a:p>
              <a:p>
                <a:pPr marL="0" indent="0">
                  <a:buNone/>
                </a:pPr>
                <a:r>
                  <a:rPr lang="cs-CZ" sz="1800" dirty="0">
                    <a:solidFill>
                      <a:srgbClr val="000000"/>
                    </a:solidFill>
                  </a:rPr>
                  <a:t>Obsah plochy blány se zvětší o </a:t>
                </a:r>
                <a:r>
                  <a:rPr lang="cs-CZ" sz="1800" i="1" dirty="0" err="1">
                    <a:latin typeface="Times New Roman" panose="02020603050405020304" pitchFamily="18" charset="0"/>
                  </a:rPr>
                  <a:t>dS</a:t>
                </a:r>
                <a:r>
                  <a:rPr lang="cs-CZ" sz="1800" i="1" dirty="0">
                    <a:latin typeface="Times New Roman" panose="02020603050405020304" pitchFamily="18" charset="0"/>
                  </a:rPr>
                  <a:t> </a:t>
                </a:r>
                <a:r>
                  <a:rPr lang="cs-CZ" sz="1800" dirty="0">
                    <a:latin typeface="Symbol" panose="05050102010706020507" pitchFamily="18" charset="2"/>
                  </a:rPr>
                  <a:t>= </a:t>
                </a:r>
                <a:r>
                  <a:rPr lang="cs-CZ" sz="1800" dirty="0">
                    <a:latin typeface="Times New Roman" panose="02020603050405020304" pitchFamily="18" charset="0"/>
                  </a:rPr>
                  <a:t>2</a:t>
                </a:r>
                <a:r>
                  <a:rPr lang="cs-CZ" sz="1800" i="1" dirty="0">
                    <a:latin typeface="Times New Roman" panose="02020603050405020304" pitchFamily="18" charset="0"/>
                  </a:rPr>
                  <a:t>ldx</a:t>
                </a:r>
                <a:r>
                  <a:rPr lang="cs-CZ" sz="1800" dirty="0">
                    <a:solidFill>
                      <a:srgbClr val="000000"/>
                    </a:solidFill>
                  </a:rPr>
                  <a:t> .</a:t>
                </a:r>
              </a:p>
              <a:p>
                <a:pPr marL="0" indent="0">
                  <a:buNone/>
                </a:pPr>
                <a:r>
                  <a:rPr lang="cs-CZ" sz="1800" dirty="0">
                    <a:solidFill>
                      <a:srgbClr val="000000"/>
                    </a:solidFill>
                  </a:rPr>
                  <a:t>Energie připadající na jednotku obsahu plochy</a:t>
                </a:r>
              </a:p>
              <a:p>
                <a:pPr marL="0" indent="0">
                  <a:buNone/>
                </a:pPr>
                <a:r>
                  <a:rPr lang="cs-CZ" sz="1800" dirty="0">
                    <a:solidFill>
                      <a:srgbClr val="000000"/>
                    </a:solidFill>
                  </a:rPr>
                  <a:t>(plošná hustota povrchové energie) je</a:t>
                </a:r>
              </a:p>
              <a:p>
                <a:pPr marL="400050" lvl="1" indent="0">
                  <a:buNone/>
                </a:pPr>
                <a14:m>
                  <m:oMathPara xmlns:m="http://schemas.openxmlformats.org/officeDocument/2006/math">
                    <m:oMathParaPr>
                      <m:jc m:val="left"/>
                    </m:oMathParaPr>
                    <m:oMath xmlns:m="http://schemas.openxmlformats.org/officeDocument/2006/math">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𝒅𝑨</m:t>
                          </m:r>
                        </m:num>
                        <m:den>
                          <m:r>
                            <a:rPr lang="cs-CZ" sz="1800" b="1" i="1">
                              <a:solidFill>
                                <a:srgbClr val="00287D"/>
                              </a:solidFill>
                              <a:latin typeface="Cambria Math" panose="02040503050406030204" pitchFamily="18" charset="0"/>
                              <a:ea typeface="Cambria Math" panose="02040503050406030204" pitchFamily="18" charset="0"/>
                            </a:rPr>
                            <m:t>𝒅𝑺</m:t>
                          </m:r>
                        </m:den>
                      </m:f>
                      <m:r>
                        <a:rPr lang="cs-CZ" sz="1800" b="1" i="1">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m:rPr>
                              <m:nor/>
                            </m:rPr>
                            <a:rPr lang="cs-CZ" sz="1800" b="1" i="1" dirty="0">
                              <a:solidFill>
                                <a:srgbClr val="00287D"/>
                              </a:solidFill>
                              <a:latin typeface="Times New Roman" panose="02020603050405020304" pitchFamily="18" charset="0"/>
                            </a:rPr>
                            <m:t>2</m:t>
                          </m:r>
                          <m:r>
                            <m:rPr>
                              <m:nor/>
                            </m:rPr>
                            <a:rPr lang="cs-CZ" sz="1800" b="1" i="1" dirty="0">
                              <a:solidFill>
                                <a:srgbClr val="00287D"/>
                              </a:solidFill>
                              <a:latin typeface="Symbol" panose="05050102010706020507" pitchFamily="18" charset="2"/>
                            </a:rPr>
                            <m:t>s</m:t>
                          </m:r>
                          <m:r>
                            <m:rPr>
                              <m:nor/>
                            </m:rPr>
                            <a:rPr lang="cs-CZ" sz="1800" b="1" i="1" dirty="0">
                              <a:solidFill>
                                <a:srgbClr val="00287D"/>
                              </a:solidFill>
                              <a:latin typeface="Symbol" panose="05050102010706020507" pitchFamily="18" charset="2"/>
                            </a:rPr>
                            <m:t> </m:t>
                          </m:r>
                          <m:r>
                            <m:rPr>
                              <m:nor/>
                            </m:rPr>
                            <a:rPr lang="cs-CZ" sz="1800" b="1" i="1" dirty="0">
                              <a:solidFill>
                                <a:srgbClr val="00287D"/>
                              </a:solidFill>
                              <a:latin typeface="Times New Roman" panose="02020603050405020304" pitchFamily="18" charset="0"/>
                            </a:rPr>
                            <m:t>l</m:t>
                          </m:r>
                          <m:r>
                            <m:rPr>
                              <m:nor/>
                            </m:rPr>
                            <a:rPr lang="cs-CZ" sz="1800" b="1" i="1" dirty="0">
                              <a:solidFill>
                                <a:srgbClr val="00287D"/>
                              </a:solidFill>
                              <a:latin typeface="Times New Roman" panose="02020603050405020304" pitchFamily="18" charset="0"/>
                            </a:rPr>
                            <m:t>  </m:t>
                          </m:r>
                          <m:r>
                            <m:rPr>
                              <m:nor/>
                            </m:rPr>
                            <a:rPr lang="cs-CZ" sz="1800" b="1" i="1" dirty="0">
                              <a:solidFill>
                                <a:srgbClr val="00287D"/>
                              </a:solidFill>
                              <a:latin typeface="Times New Roman" panose="02020603050405020304" pitchFamily="18" charset="0"/>
                            </a:rPr>
                            <m:t>dx</m:t>
                          </m:r>
                        </m:num>
                        <m:den>
                          <m:r>
                            <m:rPr>
                              <m:nor/>
                            </m:rPr>
                            <a:rPr lang="cs-CZ" sz="1800" b="1" i="1" dirty="0">
                              <a:solidFill>
                                <a:srgbClr val="00287D"/>
                              </a:solidFill>
                              <a:latin typeface="Times New Roman" panose="02020603050405020304" pitchFamily="18" charset="0"/>
                            </a:rPr>
                            <m:t>2</m:t>
                          </m:r>
                          <m:r>
                            <m:rPr>
                              <m:nor/>
                            </m:rPr>
                            <a:rPr lang="cs-CZ" sz="1800" b="1" i="1" dirty="0">
                              <a:solidFill>
                                <a:srgbClr val="00287D"/>
                              </a:solidFill>
                              <a:latin typeface="Symbol" panose="05050102010706020507" pitchFamily="18" charset="2"/>
                            </a:rPr>
                            <m:t> </m:t>
                          </m:r>
                          <m:r>
                            <m:rPr>
                              <m:nor/>
                            </m:rPr>
                            <a:rPr lang="cs-CZ" sz="1800" b="1" i="1" dirty="0">
                              <a:solidFill>
                                <a:srgbClr val="00287D"/>
                              </a:solidFill>
                              <a:latin typeface="Times New Roman" panose="02020603050405020304" pitchFamily="18" charset="0"/>
                            </a:rPr>
                            <m:t>l</m:t>
                          </m:r>
                          <m:r>
                            <m:rPr>
                              <m:nor/>
                            </m:rPr>
                            <a:rPr lang="cs-CZ" sz="1800" b="1" i="1" dirty="0">
                              <a:solidFill>
                                <a:srgbClr val="00287D"/>
                              </a:solidFill>
                              <a:latin typeface="Times New Roman" panose="02020603050405020304" pitchFamily="18" charset="0"/>
                            </a:rPr>
                            <m:t>  </m:t>
                          </m:r>
                          <m:r>
                            <m:rPr>
                              <m:nor/>
                            </m:rPr>
                            <a:rPr lang="cs-CZ" sz="1800" b="1" i="1" dirty="0">
                              <a:solidFill>
                                <a:srgbClr val="00287D"/>
                              </a:solidFill>
                              <a:latin typeface="Times New Roman" panose="02020603050405020304" pitchFamily="18" charset="0"/>
                            </a:rPr>
                            <m:t>dx</m:t>
                          </m:r>
                        </m:den>
                      </m:f>
                      <m:r>
                        <a:rPr lang="cs-CZ" sz="1800" b="1" i="1">
                          <a:solidFill>
                            <a:srgbClr val="00287D"/>
                          </a:solidFill>
                          <a:latin typeface="Cambria Math" panose="02040503050406030204" pitchFamily="18" charset="0"/>
                          <a:ea typeface="Cambria Math" panose="02040503050406030204" pitchFamily="18" charset="0"/>
                        </a:rPr>
                        <m:t> =</m:t>
                      </m:r>
                      <m:r>
                        <a:rPr lang="cs-CZ" sz="1800" b="1" i="1">
                          <a:solidFill>
                            <a:srgbClr val="00287D"/>
                          </a:solidFill>
                          <a:latin typeface="Cambria Math" panose="02040503050406030204" pitchFamily="18" charset="0"/>
                          <a:ea typeface="Cambria Math" panose="02040503050406030204" pitchFamily="18" charset="0"/>
                        </a:rPr>
                        <m:t>𝝈</m:t>
                      </m:r>
                      <m:r>
                        <a:rPr lang="cs-CZ" sz="1800" b="1" i="1">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𝒅𝑬</m:t>
                          </m:r>
                          <m:r>
                            <a:rPr lang="cs-CZ" sz="1800" b="1" i="1" baseline="-25000">
                              <a:solidFill>
                                <a:srgbClr val="00287D"/>
                              </a:solidFill>
                              <a:latin typeface="Cambria Math" panose="02040503050406030204" pitchFamily="18" charset="0"/>
                              <a:ea typeface="Cambria Math" panose="02040503050406030204" pitchFamily="18" charset="0"/>
                            </a:rPr>
                            <m:t>𝒑𝒐𝒗</m:t>
                          </m:r>
                        </m:num>
                        <m:den>
                          <m:r>
                            <a:rPr lang="cs-CZ" sz="1800" b="1" i="1">
                              <a:solidFill>
                                <a:srgbClr val="00287D"/>
                              </a:solidFill>
                              <a:latin typeface="Cambria Math" panose="02040503050406030204" pitchFamily="18" charset="0"/>
                              <a:ea typeface="Cambria Math" panose="02040503050406030204" pitchFamily="18" charset="0"/>
                            </a:rPr>
                            <m:t>𝒅𝑺</m:t>
                          </m:r>
                        </m:den>
                      </m:f>
                    </m:oMath>
                  </m:oMathPara>
                </a14:m>
                <a:endParaRPr lang="cs-CZ" sz="1800" dirty="0">
                  <a:solidFill>
                    <a:srgbClr val="000000"/>
                  </a:solidFill>
                </a:endParaRPr>
              </a:p>
              <a:p>
                <a:pPr marL="0" indent="0">
                  <a:buNone/>
                </a:pPr>
                <a:r>
                  <a:rPr lang="cs-CZ" sz="1800" dirty="0">
                    <a:solidFill>
                      <a:srgbClr val="000000"/>
                    </a:solidFill>
                  </a:rPr>
                  <a:t>To znamená, že plošná hustota povrchové energie je číselně rovna povrchovému napětí.</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2017714"/>
                <a:ext cx="8082321" cy="1169462"/>
              </a:xfrm>
              <a:blipFill rotWithShape="0">
                <a:blip r:embed="rId3"/>
                <a:stretch>
                  <a:fillRect l="-1811" t="-6771" r="-151" b="-302083"/>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pic>
        <p:nvPicPr>
          <p:cNvPr id="8" name="Obrázek 7"/>
          <p:cNvPicPr>
            <a:picLocks noChangeAspect="1"/>
          </p:cNvPicPr>
          <p:nvPr/>
        </p:nvPicPr>
        <p:blipFill>
          <a:blip r:embed="rId4"/>
          <a:stretch>
            <a:fillRect/>
          </a:stretch>
        </p:blipFill>
        <p:spPr>
          <a:xfrm>
            <a:off x="5696883" y="82529"/>
            <a:ext cx="2895027" cy="1925193"/>
          </a:xfrm>
          <a:prstGeom prst="rect">
            <a:avLst/>
          </a:prstGeom>
        </p:spPr>
      </p:pic>
      <p:pic>
        <p:nvPicPr>
          <p:cNvPr id="7" name="Obrázek 6"/>
          <p:cNvPicPr>
            <a:picLocks noChangeAspect="1"/>
          </p:cNvPicPr>
          <p:nvPr/>
        </p:nvPicPr>
        <p:blipFill>
          <a:blip r:embed="rId5"/>
          <a:stretch>
            <a:fillRect/>
          </a:stretch>
        </p:blipFill>
        <p:spPr>
          <a:xfrm>
            <a:off x="5360680" y="3936691"/>
            <a:ext cx="3231230" cy="2077226"/>
          </a:xfrm>
          <a:prstGeom prst="rect">
            <a:avLst/>
          </a:prstGeom>
        </p:spPr>
      </p:pic>
    </p:spTree>
    <p:extLst>
      <p:ext uri="{BB962C8B-B14F-4D97-AF65-F5344CB8AC3E}">
        <p14:creationId xmlns:p14="http://schemas.microsoft.com/office/powerpoint/2010/main" val="424625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r>
              <a:rPr lang="cs-CZ" sz="1800" dirty="0">
                <a:solidFill>
                  <a:srgbClr val="000000"/>
                </a:solidFill>
              </a:rPr>
              <a:t>Povrchové napětí závisí na druhu kapaliny a prostředí nad volným povrchem kapaliny.</a:t>
            </a:r>
          </a:p>
          <a:p>
            <a:r>
              <a:rPr lang="cs-CZ" sz="1800" dirty="0">
                <a:solidFill>
                  <a:srgbClr val="000000"/>
                </a:solidFill>
              </a:rPr>
              <a:t>S rostoucí teplotou povrchové napětí kapaliny (vůči danému prostředí) klesá. </a:t>
            </a:r>
          </a:p>
          <a:p>
            <a:r>
              <a:rPr lang="cs-CZ" sz="1800" dirty="0">
                <a:solidFill>
                  <a:srgbClr val="000000"/>
                </a:solidFill>
              </a:rPr>
              <a:t>Povrchové napětí kapaliny z chemicky čisté látky značně ovlivňují příměsi v kapalině.</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pic>
        <p:nvPicPr>
          <p:cNvPr id="6" name="Obrázek 5"/>
          <p:cNvPicPr>
            <a:picLocks noChangeAspect="1"/>
          </p:cNvPicPr>
          <p:nvPr/>
        </p:nvPicPr>
        <p:blipFill>
          <a:blip r:embed="rId3"/>
          <a:stretch>
            <a:fillRect/>
          </a:stretch>
        </p:blipFill>
        <p:spPr>
          <a:xfrm>
            <a:off x="5032996" y="245756"/>
            <a:ext cx="3666744" cy="1515091"/>
          </a:xfrm>
          <a:prstGeom prst="rect">
            <a:avLst/>
          </a:prstGeom>
        </p:spPr>
      </p:pic>
    </p:spTree>
    <p:extLst>
      <p:ext uri="{BB962C8B-B14F-4D97-AF65-F5344CB8AC3E}">
        <p14:creationId xmlns:p14="http://schemas.microsoft.com/office/powerpoint/2010/main" val="3104452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r>
              <a:rPr lang="cs-CZ" sz="1800" dirty="0"/>
              <a:t>Důsledkem vlastností povrchové vrstvy kapaliny je, že volný povrch kapaliny se u stěn nádoby zakřiví. </a:t>
            </a:r>
          </a:p>
          <a:p>
            <a:r>
              <a:rPr lang="cs-CZ" sz="1800" dirty="0"/>
              <a:t>Nalijeme-li do skleněné nádoby vodu zjistíme, že u stěny je povrch vody dutý (Obr.2.1.-12). Podobně se chová líh ve skleněné nádobě nebo rtuť v měděné nádobě. Říkáme, že v těchto případech kapalina </a:t>
            </a:r>
            <a:r>
              <a:rPr lang="cs-CZ" sz="1800" b="1" dirty="0"/>
              <a:t>smáčí </a:t>
            </a:r>
            <a:r>
              <a:rPr lang="cs-CZ" sz="1800" dirty="0"/>
              <a:t>stěny nádoby. </a:t>
            </a:r>
          </a:p>
          <a:p>
            <a:r>
              <a:rPr lang="cs-CZ" sz="1800" dirty="0"/>
              <a:t>Nalijeme-li do skleněné nádoby rtuť, je u stěny povrch kapaliny vypuklý. V tomto případě kapalina stěny nádoby </a:t>
            </a:r>
            <a:r>
              <a:rPr lang="cs-CZ" sz="1800" b="1" dirty="0"/>
              <a:t>nesmáčí</a:t>
            </a:r>
            <a:r>
              <a:rPr lang="cs-CZ" sz="1800" dirty="0"/>
              <a:t>.</a:t>
            </a:r>
            <a:endParaRPr lang="cs-CZ" sz="1800" dirty="0">
              <a:solidFill>
                <a:srgbClr val="000000"/>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pic>
        <p:nvPicPr>
          <p:cNvPr id="6" name="Obrázek 5"/>
          <p:cNvPicPr>
            <a:picLocks noChangeAspect="1"/>
          </p:cNvPicPr>
          <p:nvPr/>
        </p:nvPicPr>
        <p:blipFill>
          <a:blip r:embed="rId3"/>
          <a:stretch>
            <a:fillRect/>
          </a:stretch>
        </p:blipFill>
        <p:spPr>
          <a:xfrm>
            <a:off x="5032996" y="245756"/>
            <a:ext cx="3666744" cy="1515091"/>
          </a:xfrm>
          <a:prstGeom prst="rect">
            <a:avLst/>
          </a:prstGeom>
        </p:spPr>
      </p:pic>
      <p:pic>
        <p:nvPicPr>
          <p:cNvPr id="12" name="Obrázek 11"/>
          <p:cNvPicPr>
            <a:picLocks noChangeAspect="1"/>
          </p:cNvPicPr>
          <p:nvPr/>
        </p:nvPicPr>
        <p:blipFill>
          <a:blip r:embed="rId4"/>
          <a:stretch>
            <a:fillRect/>
          </a:stretch>
        </p:blipFill>
        <p:spPr>
          <a:xfrm>
            <a:off x="1489092" y="4400415"/>
            <a:ext cx="5239512" cy="1777470"/>
          </a:xfrm>
          <a:prstGeom prst="rect">
            <a:avLst/>
          </a:prstGeom>
        </p:spPr>
      </p:pic>
    </p:spTree>
    <p:extLst>
      <p:ext uri="{BB962C8B-B14F-4D97-AF65-F5344CB8AC3E}">
        <p14:creationId xmlns:p14="http://schemas.microsoft.com/office/powerpoint/2010/main" val="2671956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endParaRPr lang="cs-CZ" sz="1800" dirty="0"/>
          </a:p>
          <a:p>
            <a:endParaRPr lang="cs-CZ" sz="1800" dirty="0"/>
          </a:p>
          <a:p>
            <a:endParaRPr lang="cs-CZ" sz="1800" dirty="0"/>
          </a:p>
          <a:p>
            <a:endParaRPr lang="cs-CZ" sz="1800" dirty="0"/>
          </a:p>
          <a:p>
            <a:endParaRPr lang="cs-CZ" sz="1800" dirty="0"/>
          </a:p>
          <a:p>
            <a:r>
              <a:rPr lang="cs-CZ" sz="1800" dirty="0"/>
              <a:t>Zakřivení volného povrchu kapaliny je způsobeno tím, že molekuly kapaliny, které jsou na jejím volném povrchu a současně v blízkosti stěny nádoby nebo jiného pevného tělesa, vzájemně působí nejen mezi sebou, ale také s částicemi pevného tělesa a plynu nad volným povrchem kapaliny.</a:t>
            </a:r>
            <a:endParaRPr lang="cs-CZ" sz="1800" dirty="0">
              <a:solidFill>
                <a:srgbClr val="000000"/>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pic>
        <p:nvPicPr>
          <p:cNvPr id="6" name="Obrázek 5"/>
          <p:cNvPicPr>
            <a:picLocks noChangeAspect="1"/>
          </p:cNvPicPr>
          <p:nvPr/>
        </p:nvPicPr>
        <p:blipFill>
          <a:blip r:embed="rId3"/>
          <a:stretch>
            <a:fillRect/>
          </a:stretch>
        </p:blipFill>
        <p:spPr>
          <a:xfrm>
            <a:off x="5032996" y="245756"/>
            <a:ext cx="3666744" cy="1515091"/>
          </a:xfrm>
          <a:prstGeom prst="rect">
            <a:avLst/>
          </a:prstGeom>
        </p:spPr>
      </p:pic>
      <p:pic>
        <p:nvPicPr>
          <p:cNvPr id="12" name="Obrázek 11"/>
          <p:cNvPicPr>
            <a:picLocks noChangeAspect="1"/>
          </p:cNvPicPr>
          <p:nvPr/>
        </p:nvPicPr>
        <p:blipFill>
          <a:blip r:embed="rId4"/>
          <a:stretch>
            <a:fillRect/>
          </a:stretch>
        </p:blipFill>
        <p:spPr>
          <a:xfrm>
            <a:off x="1489092" y="1813437"/>
            <a:ext cx="5239512" cy="1777470"/>
          </a:xfrm>
          <a:prstGeom prst="rect">
            <a:avLst/>
          </a:prstGeom>
        </p:spPr>
      </p:pic>
      <p:pic>
        <p:nvPicPr>
          <p:cNvPr id="7" name="Obrázek 6"/>
          <p:cNvPicPr>
            <a:picLocks noChangeAspect="1"/>
          </p:cNvPicPr>
          <p:nvPr/>
        </p:nvPicPr>
        <p:blipFill>
          <a:blip r:embed="rId5"/>
          <a:stretch>
            <a:fillRect/>
          </a:stretch>
        </p:blipFill>
        <p:spPr>
          <a:xfrm>
            <a:off x="1244188" y="4968242"/>
            <a:ext cx="5622180" cy="1810510"/>
          </a:xfrm>
          <a:prstGeom prst="rect">
            <a:avLst/>
          </a:prstGeom>
        </p:spPr>
      </p:pic>
    </p:spTree>
    <p:extLst>
      <p:ext uri="{BB962C8B-B14F-4D97-AF65-F5344CB8AC3E}">
        <p14:creationId xmlns:p14="http://schemas.microsoft.com/office/powerpoint/2010/main" val="90943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endParaRPr lang="cs-CZ" sz="1800" dirty="0"/>
          </a:p>
          <a:p>
            <a:endParaRPr lang="cs-CZ" sz="1800" dirty="0"/>
          </a:p>
          <a:p>
            <a:endParaRPr lang="cs-CZ" sz="1800" dirty="0"/>
          </a:p>
          <a:p>
            <a:endParaRPr lang="cs-CZ" sz="1800" dirty="0"/>
          </a:p>
          <a:p>
            <a:endParaRPr lang="cs-CZ" sz="1800" dirty="0"/>
          </a:p>
          <a:p>
            <a:r>
              <a:rPr lang="cs-CZ" sz="1800" dirty="0"/>
              <a:t>Kapalina se nachází v rovnovážném stavu, je-li výsledná síla kolmá k volnému povrchu kapaliny. Proto se u stěn nádoby vytváří zakřivený povrch.</a:t>
            </a:r>
          </a:p>
          <a:p>
            <a:r>
              <a:rPr lang="cs-CZ" sz="1800" dirty="0"/>
              <a:t>Jestliže síla směřuje ven z kapaliny, pak volný povrch kapaliny u stěn nádoby je dutý</a:t>
            </a:r>
            <a:r>
              <a:rPr lang="cs-CZ" sz="1800" i="1" dirty="0">
                <a:solidFill>
                  <a:srgbClr val="00287D"/>
                </a:solidFill>
              </a:rPr>
              <a:t> (kapilární elevace)</a:t>
            </a:r>
            <a:r>
              <a:rPr lang="cs-CZ" sz="1800" dirty="0"/>
              <a:t>.</a:t>
            </a:r>
          </a:p>
          <a:p>
            <a:r>
              <a:rPr lang="cs-CZ" sz="1800" dirty="0"/>
              <a:t>Jestliže síla směřuje dovnitř kapaliny, je volný povrch vypuklý (</a:t>
            </a:r>
            <a:r>
              <a:rPr lang="cs-CZ" sz="1800" i="1" dirty="0">
                <a:solidFill>
                  <a:srgbClr val="00287D"/>
                </a:solidFill>
              </a:rPr>
              <a:t>kapilární deprese</a:t>
            </a:r>
            <a:r>
              <a:rPr lang="cs-CZ" sz="1800" dirty="0"/>
              <a:t>).</a:t>
            </a:r>
            <a:endParaRPr lang="cs-CZ" sz="1800" dirty="0">
              <a:solidFill>
                <a:srgbClr val="000000"/>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pic>
        <p:nvPicPr>
          <p:cNvPr id="6" name="Obrázek 5"/>
          <p:cNvPicPr>
            <a:picLocks noChangeAspect="1"/>
          </p:cNvPicPr>
          <p:nvPr/>
        </p:nvPicPr>
        <p:blipFill>
          <a:blip r:embed="rId3"/>
          <a:stretch>
            <a:fillRect/>
          </a:stretch>
        </p:blipFill>
        <p:spPr>
          <a:xfrm>
            <a:off x="5032996" y="245756"/>
            <a:ext cx="3666744" cy="1515091"/>
          </a:xfrm>
          <a:prstGeom prst="rect">
            <a:avLst/>
          </a:prstGeom>
        </p:spPr>
      </p:pic>
      <p:pic>
        <p:nvPicPr>
          <p:cNvPr id="7" name="Obrázek 6"/>
          <p:cNvPicPr>
            <a:picLocks noChangeAspect="1"/>
          </p:cNvPicPr>
          <p:nvPr/>
        </p:nvPicPr>
        <p:blipFill>
          <a:blip r:embed="rId4"/>
          <a:stretch>
            <a:fillRect/>
          </a:stretch>
        </p:blipFill>
        <p:spPr>
          <a:xfrm>
            <a:off x="1509364" y="1773239"/>
            <a:ext cx="5622180" cy="1810510"/>
          </a:xfrm>
          <a:prstGeom prst="rect">
            <a:avLst/>
          </a:prstGeom>
        </p:spPr>
      </p:pic>
    </p:spTree>
    <p:extLst>
      <p:ext uri="{BB962C8B-B14F-4D97-AF65-F5344CB8AC3E}">
        <p14:creationId xmlns:p14="http://schemas.microsoft.com/office/powerpoint/2010/main" val="2219486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endParaRPr lang="cs-CZ" sz="1800" dirty="0"/>
          </a:p>
          <a:p>
            <a:endParaRPr lang="cs-CZ" sz="1800" dirty="0"/>
          </a:p>
          <a:p>
            <a:endParaRPr lang="cs-CZ" sz="1800" dirty="0"/>
          </a:p>
          <a:p>
            <a:endParaRPr lang="cs-CZ" sz="1800" dirty="0"/>
          </a:p>
          <a:p>
            <a:endParaRPr lang="cs-CZ" sz="1800" dirty="0"/>
          </a:p>
          <a:p>
            <a:r>
              <a:rPr lang="cs-CZ" sz="1800" dirty="0">
                <a:latin typeface="Times New Roman" panose="02020603050405020304" pitchFamily="18" charset="0"/>
              </a:rPr>
              <a:t>Úhel </a:t>
            </a:r>
            <a:r>
              <a:rPr lang="cs-CZ" sz="1800" dirty="0">
                <a:latin typeface="Symbol" panose="05050102010706020507" pitchFamily="18" charset="2"/>
              </a:rPr>
              <a:t>J </a:t>
            </a:r>
            <a:r>
              <a:rPr lang="cs-CZ" sz="1800" dirty="0">
                <a:latin typeface="Times New Roman" panose="02020603050405020304" pitchFamily="18" charset="0"/>
              </a:rPr>
              <a:t>, který svírá povrch kapaliny s povrchem st</a:t>
            </a:r>
            <a:r>
              <a:rPr lang="cs-CZ" sz="1800" dirty="0">
                <a:latin typeface="TimesNewRoman"/>
              </a:rPr>
              <a:t>ě</a:t>
            </a:r>
            <a:r>
              <a:rPr lang="cs-CZ" sz="1800" dirty="0">
                <a:latin typeface="Times New Roman" panose="02020603050405020304" pitchFamily="18" charset="0"/>
              </a:rPr>
              <a:t>ny, nazýváme </a:t>
            </a:r>
            <a:r>
              <a:rPr lang="cs-CZ" sz="1800" b="1" dirty="0">
                <a:latin typeface="Times New Roman" panose="02020603050405020304" pitchFamily="18" charset="0"/>
              </a:rPr>
              <a:t>stykový úhel</a:t>
            </a:r>
            <a:r>
              <a:rPr lang="cs-CZ" sz="1800" dirty="0">
                <a:latin typeface="Times New Roman" panose="02020603050405020304" pitchFamily="18" charset="0"/>
              </a:rPr>
              <a:t>. Je-li </a:t>
            </a:r>
            <a:r>
              <a:rPr lang="cs-CZ" sz="1800" dirty="0">
                <a:latin typeface="Symbol" panose="05050102010706020507" pitchFamily="18" charset="2"/>
              </a:rPr>
              <a:t>J = </a:t>
            </a:r>
            <a:r>
              <a:rPr lang="cs-CZ" sz="1800" dirty="0">
                <a:latin typeface="Times New Roman" panose="02020603050405020304" pitchFamily="18" charset="0"/>
              </a:rPr>
              <a:t>0, </a:t>
            </a:r>
            <a:r>
              <a:rPr lang="cs-CZ" sz="1800" b="1" dirty="0">
                <a:latin typeface="Times New Roman" panose="02020603050405020304" pitchFamily="18" charset="0"/>
              </a:rPr>
              <a:t>kapalina dokonale smáčí stěny</a:t>
            </a:r>
            <a:r>
              <a:rPr lang="cs-CZ" sz="1800" dirty="0">
                <a:latin typeface="Times New Roman" panose="02020603050405020304" pitchFamily="18" charset="0"/>
              </a:rPr>
              <a:t>, je-li </a:t>
            </a:r>
            <a:r>
              <a:rPr lang="cs-CZ" sz="1800" dirty="0">
                <a:latin typeface="Symbol" panose="05050102010706020507" pitchFamily="18" charset="2"/>
              </a:rPr>
              <a:t>J =p </a:t>
            </a:r>
            <a:r>
              <a:rPr lang="cs-CZ" sz="1800" dirty="0">
                <a:latin typeface="Times New Roman" panose="02020603050405020304" pitchFamily="18" charset="0"/>
              </a:rPr>
              <a:t>, </a:t>
            </a:r>
            <a:r>
              <a:rPr lang="cs-CZ" sz="1800" b="1" dirty="0">
                <a:latin typeface="Times New Roman" panose="02020603050405020304" pitchFamily="18" charset="0"/>
              </a:rPr>
              <a:t>kapalina dokonale nesmáčí stěny</a:t>
            </a:r>
            <a:r>
              <a:rPr lang="cs-CZ" sz="1800" dirty="0">
                <a:latin typeface="Times New Roman" panose="02020603050405020304" pitchFamily="18" charset="0"/>
              </a:rPr>
              <a:t>. </a:t>
            </a:r>
          </a:p>
          <a:p>
            <a:r>
              <a:rPr lang="cs-CZ" sz="1800" dirty="0">
                <a:latin typeface="Times New Roman" panose="02020603050405020304" pitchFamily="18" charset="0"/>
              </a:rPr>
              <a:t>Pro skute</a:t>
            </a:r>
            <a:r>
              <a:rPr lang="cs-CZ" sz="1800" dirty="0">
                <a:latin typeface="TimesNewRoman"/>
              </a:rPr>
              <a:t>č</a:t>
            </a:r>
            <a:r>
              <a:rPr lang="cs-CZ" sz="1800" dirty="0">
                <a:latin typeface="Times New Roman" panose="02020603050405020304" pitchFamily="18" charset="0"/>
              </a:rPr>
              <a:t>né kapaliny je	 0 </a:t>
            </a:r>
            <a:r>
              <a:rPr lang="cs-CZ" sz="1800" dirty="0">
                <a:latin typeface="Symbol" panose="05050102010706020507" pitchFamily="18" charset="2"/>
              </a:rPr>
              <a:t>&lt;J &lt; </a:t>
            </a:r>
            <a:r>
              <a:rPr lang="cs-CZ" sz="1800" dirty="0" smtClean="0">
                <a:latin typeface="Symbol" panose="05050102010706020507" pitchFamily="18" charset="2"/>
              </a:rPr>
              <a:t>p/2 </a:t>
            </a:r>
            <a:r>
              <a:rPr lang="cs-CZ" sz="1800" dirty="0">
                <a:latin typeface="Times New Roman" panose="02020603050405020304" pitchFamily="18" charset="0"/>
              </a:rPr>
              <a:t>pro kapaliny, které smáčí stěny nádoby </a:t>
            </a:r>
          </a:p>
          <a:p>
            <a:pPr lvl="2"/>
            <a:r>
              <a:rPr lang="cs-CZ" sz="1800" dirty="0">
                <a:latin typeface="Times New Roman" panose="02020603050405020304" pitchFamily="18" charset="0"/>
              </a:rPr>
              <a:t>		 </a:t>
            </a:r>
            <a:r>
              <a:rPr lang="cs-CZ" sz="1800" dirty="0" smtClean="0">
                <a:latin typeface="Symbol" panose="05050102010706020507" pitchFamily="18" charset="2"/>
              </a:rPr>
              <a:t>p/2 </a:t>
            </a:r>
            <a:r>
              <a:rPr lang="cs-CZ" sz="1800" dirty="0">
                <a:latin typeface="Symbol" panose="05050102010706020507" pitchFamily="18" charset="2"/>
              </a:rPr>
              <a:t>&lt;J &lt; p </a:t>
            </a:r>
            <a:r>
              <a:rPr lang="cs-CZ" sz="1800" dirty="0">
                <a:latin typeface="Times New Roman" panose="02020603050405020304" pitchFamily="18" charset="0"/>
              </a:rPr>
              <a:t>pro kapaliny, které nesmáčí stěny.</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pic>
        <p:nvPicPr>
          <p:cNvPr id="6" name="Obrázek 5"/>
          <p:cNvPicPr>
            <a:picLocks noChangeAspect="1"/>
          </p:cNvPicPr>
          <p:nvPr/>
        </p:nvPicPr>
        <p:blipFill>
          <a:blip r:embed="rId3"/>
          <a:stretch>
            <a:fillRect/>
          </a:stretch>
        </p:blipFill>
        <p:spPr>
          <a:xfrm>
            <a:off x="5032996" y="245756"/>
            <a:ext cx="3666744" cy="1515091"/>
          </a:xfrm>
          <a:prstGeom prst="rect">
            <a:avLst/>
          </a:prstGeom>
        </p:spPr>
      </p:pic>
      <p:pic>
        <p:nvPicPr>
          <p:cNvPr id="12" name="Obrázek 11"/>
          <p:cNvPicPr>
            <a:picLocks noChangeAspect="1"/>
          </p:cNvPicPr>
          <p:nvPr/>
        </p:nvPicPr>
        <p:blipFill>
          <a:blip r:embed="rId4"/>
          <a:stretch>
            <a:fillRect/>
          </a:stretch>
        </p:blipFill>
        <p:spPr>
          <a:xfrm>
            <a:off x="1489092" y="1813437"/>
            <a:ext cx="5239512" cy="1777470"/>
          </a:xfrm>
          <a:prstGeom prst="rect">
            <a:avLst/>
          </a:prstGeom>
        </p:spPr>
      </p:pic>
    </p:spTree>
    <p:extLst>
      <p:ext uri="{BB962C8B-B14F-4D97-AF65-F5344CB8AC3E}">
        <p14:creationId xmlns:p14="http://schemas.microsoft.com/office/powerpoint/2010/main" val="3783819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latin typeface="Times New Roman" panose="02020603050405020304" pitchFamily="18" charset="0"/>
                  </a:rPr>
                  <a:t>Zakřivení volného povrchu kapaliny způsobuje, že výslednicí povrchových sil je nenulová síla, která působí kolmo na volný povrch kapaliny. Taková situace je znázorněna na pro dutý a vypuklý povrch kapaliny v úzké trubici. </a:t>
                </a:r>
              </a:p>
              <a:p>
                <a:pPr marL="0" indent="0">
                  <a:buNone/>
                </a:pPr>
                <a:r>
                  <a:rPr lang="cs-CZ" sz="1800" dirty="0">
                    <a:latin typeface="Times New Roman" panose="02020603050405020304" pitchFamily="18" charset="0"/>
                  </a:rPr>
                  <a:t>Síla </a:t>
                </a:r>
                <a14:m>
                  <m:oMath xmlns:m="http://schemas.openxmlformats.org/officeDocument/2006/math">
                    <m:acc>
                      <m:accPr>
                        <m:chr m:val="⃗"/>
                        <m:ctrlPr>
                          <a:rPr lang="cs-CZ" sz="2000" b="1" i="1">
                            <a:solidFill>
                              <a:srgbClr val="00287D"/>
                            </a:solidFill>
                            <a:latin typeface="Cambria Math" panose="02040503050406030204" pitchFamily="18" charset="0"/>
                          </a:rPr>
                        </m:ctrlPr>
                      </m:accPr>
                      <m:e>
                        <m:r>
                          <a:rPr lang="cs-CZ" sz="2000" b="1" i="1">
                            <a:solidFill>
                              <a:srgbClr val="00287D"/>
                            </a:solidFill>
                            <a:latin typeface="Cambria Math" panose="02040503050406030204" pitchFamily="18" charset="0"/>
                          </a:rPr>
                          <m:t>𝑭</m:t>
                        </m:r>
                      </m:e>
                    </m:acc>
                  </m:oMath>
                </a14:m>
                <a:r>
                  <a:rPr lang="cs-CZ" sz="1800" b="1" i="1" baseline="-25000" dirty="0">
                    <a:solidFill>
                      <a:srgbClr val="00287D"/>
                    </a:solidFill>
                  </a:rPr>
                  <a:t>t </a:t>
                </a:r>
                <a:r>
                  <a:rPr lang="cs-CZ" sz="1800" dirty="0">
                    <a:latin typeface="Times New Roman" panose="02020603050405020304" pitchFamily="18" charset="0"/>
                  </a:rPr>
                  <a:t>vyvolává kapilární tlak </a:t>
                </a:r>
                <a:r>
                  <a:rPr lang="cs-CZ" sz="1800" b="1" i="1" dirty="0" err="1">
                    <a:solidFill>
                      <a:srgbClr val="00287D"/>
                    </a:solidFill>
                    <a:latin typeface="Times New Roman" panose="02020603050405020304" pitchFamily="18" charset="0"/>
                  </a:rPr>
                  <a:t>p</a:t>
                </a:r>
                <a:r>
                  <a:rPr lang="cs-CZ" sz="1800" b="1" i="1" baseline="-25000" dirty="0" err="1">
                    <a:solidFill>
                      <a:srgbClr val="00287D"/>
                    </a:solidFill>
                    <a:latin typeface="Times New Roman" panose="02020603050405020304" pitchFamily="18" charset="0"/>
                  </a:rPr>
                  <a:t>k</a:t>
                </a:r>
                <a:r>
                  <a:rPr lang="cs-CZ" sz="1800" dirty="0">
                    <a:latin typeface="Times New Roman" panose="02020603050405020304" pitchFamily="18" charset="0"/>
                  </a:rPr>
                  <a:t> . Pro kapilární tlak</a:t>
                </a:r>
              </a:p>
              <a:p>
                <a:pPr marL="0" indent="0">
                  <a:buNone/>
                </a:pPr>
                <a:r>
                  <a:rPr lang="cs-CZ" sz="1800" dirty="0">
                    <a:latin typeface="Times New Roman" panose="02020603050405020304" pitchFamily="18" charset="0"/>
                  </a:rPr>
                  <a:t>byl pro případ volného povrchu kulového tvaru</a:t>
                </a:r>
              </a:p>
              <a:p>
                <a:pPr marL="0" indent="0">
                  <a:buNone/>
                </a:pPr>
                <a:r>
                  <a:rPr lang="cs-CZ" sz="1800" dirty="0">
                    <a:latin typeface="Times New Roman" panose="02020603050405020304" pitchFamily="18" charset="0"/>
                  </a:rPr>
                  <a:t>odvozen vztah</a:t>
                </a:r>
                <a14:m>
                  <m:oMath xmlns:m="http://schemas.openxmlformats.org/officeDocument/2006/math">
                    <m:r>
                      <a:rPr lang="cs-CZ" sz="1800" b="0" i="0" smtClean="0">
                        <a:solidFill>
                          <a:srgbClr val="00287D"/>
                        </a:solidFill>
                        <a:latin typeface="Cambria Math" panose="02040503050406030204" pitchFamily="18" charset="0"/>
                      </a:rPr>
                      <m:t>   </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𝒌</m:t>
                        </m:r>
                      </m:sub>
                    </m:sSub>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ea typeface="Cambria Math" panose="02040503050406030204" pitchFamily="18" charset="0"/>
                          </a:rPr>
                          <m:t>𝝈</m:t>
                        </m:r>
                      </m:num>
                      <m:den>
                        <m:r>
                          <a:rPr lang="cs-CZ" sz="1800" b="1" i="1" smtClean="0">
                            <a:solidFill>
                              <a:srgbClr val="00287D"/>
                            </a:solidFill>
                            <a:latin typeface="Cambria Math" panose="02040503050406030204" pitchFamily="18" charset="0"/>
                          </a:rPr>
                          <m:t>𝑹</m:t>
                        </m:r>
                      </m:den>
                    </m:f>
                  </m:oMath>
                </a14:m>
                <a:endParaRPr lang="cs-CZ" sz="1800" b="1" dirty="0">
                  <a:latin typeface="Times New Roman" panose="02020603050405020304" pitchFamily="18" charset="0"/>
                </a:endParaRPr>
              </a:p>
              <a:p>
                <a:pPr marL="0" indent="0">
                  <a:buNone/>
                </a:pPr>
                <a:r>
                  <a:rPr lang="cs-CZ" sz="1800" dirty="0">
                    <a:latin typeface="Times New Roman" panose="02020603050405020304" pitchFamily="18" charset="0"/>
                  </a:rPr>
                  <a:t>kde </a:t>
                </a:r>
                <a:r>
                  <a:rPr lang="el-GR" sz="1800" dirty="0">
                    <a:latin typeface="Times New Roman" panose="02020603050405020304" pitchFamily="18" charset="0"/>
                  </a:rPr>
                  <a:t>σ</a:t>
                </a:r>
                <a:r>
                  <a:rPr lang="cs-CZ" sz="1800" dirty="0">
                    <a:latin typeface="Times New Roman" panose="02020603050405020304" pitchFamily="18" charset="0"/>
                  </a:rPr>
                  <a:t> je povrchové napětí a R je poloměr kulového</a:t>
                </a:r>
              </a:p>
              <a:p>
                <a:pPr marL="0" indent="0">
                  <a:buNone/>
                </a:pPr>
                <a:r>
                  <a:rPr lang="cs-CZ" sz="1800" dirty="0">
                    <a:latin typeface="Times New Roman" panose="02020603050405020304" pitchFamily="18" charset="0"/>
                  </a:rPr>
                  <a:t>povrchu. Kapilární tlak je tím větší, čím menší je </a:t>
                </a:r>
              </a:p>
              <a:p>
                <a:pPr marL="0" indent="0">
                  <a:buNone/>
                </a:pPr>
                <a:r>
                  <a:rPr lang="cs-CZ" sz="1800" dirty="0">
                    <a:latin typeface="Times New Roman" panose="02020603050405020304" pitchFamily="18" charset="0"/>
                  </a:rPr>
                  <a:t>poloměr kulového povrchu a čím větší je povrchové napětí.</a:t>
                </a:r>
              </a:p>
              <a:p>
                <a:pPr marL="0" indent="0">
                  <a:buNone/>
                </a:pPr>
                <a:endParaRPr lang="cs-CZ" sz="1800" dirty="0">
                  <a:latin typeface="Times New Roman" panose="02020603050405020304" pitchFamily="18" charset="0"/>
                </a:endParaRPr>
              </a:p>
              <a:p>
                <a:pPr marL="0" indent="0">
                  <a:buNone/>
                </a:pPr>
                <a:r>
                  <a:rPr lang="cs-CZ" sz="1800" dirty="0">
                    <a:latin typeface="Times New Roman" panose="02020603050405020304" pitchFamily="18" charset="0"/>
                  </a:rPr>
                  <a:t>Pro tenkou kulovou mýdlovou bublinu poloměru R (bublina má dva povrchy) je kapilární tlak uvnitř bubliny </a:t>
                </a:r>
                <a14:m>
                  <m:oMath xmlns:m="http://schemas.openxmlformats.org/officeDocument/2006/math">
                    <m:sSub>
                      <m:sSubPr>
                        <m:ctrlPr>
                          <a:rPr lang="cs-CZ" sz="1800" b="1" i="1">
                            <a:solidFill>
                              <a:srgbClr val="00287D"/>
                            </a:solidFill>
                            <a:latin typeface="Cambria Math" panose="02040503050406030204" pitchFamily="18" charset="0"/>
                          </a:rPr>
                        </m:ctrlPr>
                      </m:sSubPr>
                      <m:e>
                        <m:r>
                          <a:rPr lang="cs-CZ" sz="1800" b="1" i="1">
                            <a:solidFill>
                              <a:srgbClr val="00287D"/>
                            </a:solidFill>
                            <a:latin typeface="Cambria Math" panose="02040503050406030204" pitchFamily="18" charset="0"/>
                          </a:rPr>
                          <m:t>𝒑</m:t>
                        </m:r>
                      </m:e>
                      <m:sub>
                        <m:r>
                          <a:rPr lang="cs-CZ" sz="1800" b="1" i="1">
                            <a:solidFill>
                              <a:srgbClr val="00287D"/>
                            </a:solidFill>
                            <a:latin typeface="Cambria Math" panose="02040503050406030204" pitchFamily="18" charset="0"/>
                          </a:rPr>
                          <m:t>𝒌</m:t>
                        </m:r>
                      </m:sub>
                    </m:sSub>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𝟒</m:t>
                        </m:r>
                        <m:r>
                          <a:rPr lang="cs-CZ" sz="1800" b="1" i="1">
                            <a:solidFill>
                              <a:srgbClr val="00287D"/>
                            </a:solidFill>
                            <a:latin typeface="Cambria Math" panose="02040503050406030204" pitchFamily="18" charset="0"/>
                            <a:ea typeface="Cambria Math" panose="02040503050406030204" pitchFamily="18" charset="0"/>
                          </a:rPr>
                          <m:t>𝝈</m:t>
                        </m:r>
                      </m:num>
                      <m:den>
                        <m:r>
                          <a:rPr lang="cs-CZ" sz="1800" b="1" i="1">
                            <a:solidFill>
                              <a:srgbClr val="00287D"/>
                            </a:solidFill>
                            <a:latin typeface="Cambria Math" panose="02040503050406030204" pitchFamily="18" charset="0"/>
                          </a:rPr>
                          <m:t>𝑹</m:t>
                        </m:r>
                      </m:den>
                    </m:f>
                  </m:oMath>
                </a14:m>
                <a:endParaRPr lang="cs-CZ" sz="1800" dirty="0">
                  <a:latin typeface="Times New Roman" panose="02020603050405020304" pitchFamily="18" charset="0"/>
                </a:endParaRPr>
              </a:p>
              <a:p>
                <a:pPr marL="0" indent="0">
                  <a:buNone/>
                </a:pPr>
                <a:r>
                  <a:rPr lang="cs-CZ" sz="1800" dirty="0"/>
                  <a:t>, </a:t>
                </a:r>
                <a:r>
                  <a:rPr lang="cs-CZ" sz="1800" dirty="0">
                    <a:solidFill>
                      <a:srgbClr val="000000"/>
                    </a:solidFill>
                  </a:rPr>
                  <a:t>Jestliže síla směřuje ven z kapaliny, pak volný povrch kapaliny u stěn nádoby je dutý</a:t>
                </a:r>
                <a:r>
                  <a:rPr lang="cs-CZ" sz="1800" i="1" dirty="0">
                    <a:solidFill>
                      <a:srgbClr val="00287D"/>
                    </a:solidFill>
                  </a:rPr>
                  <a:t> (kapilární elevace)</a:t>
                </a:r>
                <a:r>
                  <a:rPr lang="cs-CZ" sz="1800" dirty="0">
                    <a:solidFill>
                      <a:srgbClr val="000000"/>
                    </a:solidFill>
                  </a:rPr>
                  <a:t>.</a:t>
                </a:r>
              </a:p>
              <a:p>
                <a:pPr lvl="0"/>
                <a:r>
                  <a:rPr lang="cs-CZ" sz="1800" dirty="0">
                    <a:solidFill>
                      <a:srgbClr val="000000"/>
                    </a:solidFill>
                  </a:rPr>
                  <a:t>Jestliže síla směřuje dovnitř kapaliny, je volný povrch vypuklý (</a:t>
                </a:r>
                <a:r>
                  <a:rPr lang="cs-CZ" sz="1800" i="1" dirty="0">
                    <a:solidFill>
                      <a:srgbClr val="00287D"/>
                    </a:solidFill>
                  </a:rPr>
                  <a:t>kapilární deprese</a:t>
                </a:r>
                <a:r>
                  <a:rPr lang="cs-CZ" sz="1800" dirty="0">
                    <a:solidFill>
                      <a:srgbClr val="000000"/>
                    </a:solidFill>
                  </a:rPr>
                  <a:t>).</a:t>
                </a:r>
              </a:p>
              <a:p>
                <a:r>
                  <a:rPr lang="cs-CZ" sz="1800" dirty="0"/>
                  <a:t>.</a:t>
                </a:r>
                <a:endParaRPr lang="cs-CZ" sz="1800" dirty="0">
                  <a:solidFill>
                    <a:srgbClr val="000000"/>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2017714"/>
                <a:ext cx="8082321" cy="1169462"/>
              </a:xfrm>
              <a:blipFill rotWithShape="0">
                <a:blip r:embed="rId3"/>
                <a:stretch>
                  <a:fillRect l="-1811" t="-6771" r="-830" b="-391667"/>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pic>
        <p:nvPicPr>
          <p:cNvPr id="6" name="Obrázek 5"/>
          <p:cNvPicPr>
            <a:picLocks noChangeAspect="1"/>
          </p:cNvPicPr>
          <p:nvPr/>
        </p:nvPicPr>
        <p:blipFill>
          <a:blip r:embed="rId4"/>
          <a:stretch>
            <a:fillRect/>
          </a:stretch>
        </p:blipFill>
        <p:spPr>
          <a:xfrm>
            <a:off x="5032996" y="245756"/>
            <a:ext cx="3666744" cy="1515091"/>
          </a:xfrm>
          <a:prstGeom prst="rect">
            <a:avLst/>
          </a:prstGeom>
        </p:spPr>
      </p:pic>
      <p:pic>
        <p:nvPicPr>
          <p:cNvPr id="7" name="Obrázek 6"/>
          <p:cNvPicPr>
            <a:picLocks noChangeAspect="1"/>
          </p:cNvPicPr>
          <p:nvPr/>
        </p:nvPicPr>
        <p:blipFill>
          <a:blip r:embed="rId5"/>
          <a:stretch>
            <a:fillRect/>
          </a:stretch>
        </p:blipFill>
        <p:spPr>
          <a:xfrm>
            <a:off x="5762421" y="3015500"/>
            <a:ext cx="2829489" cy="1818963"/>
          </a:xfrm>
          <a:prstGeom prst="rect">
            <a:avLst/>
          </a:prstGeom>
        </p:spPr>
      </p:pic>
    </p:spTree>
    <p:extLst>
      <p:ext uri="{BB962C8B-B14F-4D97-AF65-F5344CB8AC3E}">
        <p14:creationId xmlns:p14="http://schemas.microsoft.com/office/powerpoint/2010/main" val="2355449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pPr marL="0" indent="0">
              <a:buNone/>
            </a:pPr>
            <a:r>
              <a:rPr lang="cs-CZ" sz="1800" dirty="0"/>
              <a:t>Důsledkem kapilárního tlaku je v úzkých trubicích – kapilárách jev, který se nazývá </a:t>
            </a:r>
            <a:r>
              <a:rPr lang="cs-CZ" sz="1800" i="1" dirty="0">
                <a:solidFill>
                  <a:srgbClr val="00287D"/>
                </a:solidFill>
              </a:rPr>
              <a:t>kapilarita.</a:t>
            </a:r>
            <a:r>
              <a:rPr lang="cs-CZ" sz="1800" dirty="0"/>
              <a:t> Taková situace je znázorněna na pro dutý a vypuklý povrch kapaliny v úzké trubici. </a:t>
            </a:r>
          </a:p>
          <a:p>
            <a:pPr marL="0" indent="0">
              <a:buNone/>
            </a:pPr>
            <a:r>
              <a:rPr lang="cs-CZ" sz="1800" dirty="0"/>
              <a:t>U kapalin </a:t>
            </a:r>
            <a:r>
              <a:rPr lang="cs-CZ" sz="1800" i="1" dirty="0">
                <a:solidFill>
                  <a:srgbClr val="00287D"/>
                </a:solidFill>
              </a:rPr>
              <a:t>smáčejících </a:t>
            </a:r>
            <a:r>
              <a:rPr lang="cs-CZ" sz="1800" dirty="0"/>
              <a:t>stěny kapiláry se volná hladina kapaliny v kapiláře zvýší. Jev nazýváme </a:t>
            </a:r>
            <a:r>
              <a:rPr lang="cs-CZ" sz="1800" b="1" i="1" dirty="0">
                <a:solidFill>
                  <a:srgbClr val="00287D"/>
                </a:solidFill>
              </a:rPr>
              <a:t>kapilární elevace.</a:t>
            </a:r>
          </a:p>
          <a:p>
            <a:pPr marL="0" indent="0">
              <a:buNone/>
            </a:pPr>
            <a:r>
              <a:rPr lang="cs-CZ" sz="1800" dirty="0"/>
              <a:t>U kapalin </a:t>
            </a:r>
            <a:r>
              <a:rPr lang="cs-CZ" sz="1800" i="1" dirty="0">
                <a:solidFill>
                  <a:srgbClr val="00287D"/>
                </a:solidFill>
              </a:rPr>
              <a:t>nesmáčejících</a:t>
            </a:r>
            <a:r>
              <a:rPr lang="cs-CZ" sz="1800" dirty="0"/>
              <a:t> stěny kapiláry dochází ke snížení volné hladiny</a:t>
            </a:r>
          </a:p>
          <a:p>
            <a:pPr marL="0" indent="0">
              <a:buNone/>
            </a:pPr>
            <a:r>
              <a:rPr lang="cs-CZ" sz="1800" dirty="0"/>
              <a:t>v kapiláře – </a:t>
            </a:r>
            <a:r>
              <a:rPr lang="cs-CZ" sz="1800" b="1" i="1" dirty="0">
                <a:solidFill>
                  <a:srgbClr val="00287D"/>
                </a:solidFill>
              </a:rPr>
              <a:t>kapilární depresi</a:t>
            </a:r>
            <a:r>
              <a:rPr lang="cs-CZ" sz="1800" dirty="0"/>
              <a:t>.</a:t>
            </a:r>
          </a:p>
          <a:p>
            <a:pPr marL="0" indent="0">
              <a:buNone/>
            </a:pPr>
            <a:endParaRPr lang="cs-CZ" sz="1800" dirty="0"/>
          </a:p>
          <a:p>
            <a:pPr marL="0" indent="0">
              <a:buNone/>
            </a:pPr>
            <a:r>
              <a:rPr lang="cs-CZ" sz="1800" dirty="0"/>
              <a:t> </a:t>
            </a:r>
            <a:endParaRPr lang="cs-CZ" sz="1800" dirty="0">
              <a:solidFill>
                <a:srgbClr val="000000"/>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pic>
        <p:nvPicPr>
          <p:cNvPr id="7" name="Obrázek 6"/>
          <p:cNvPicPr>
            <a:picLocks noChangeAspect="1"/>
          </p:cNvPicPr>
          <p:nvPr/>
        </p:nvPicPr>
        <p:blipFill>
          <a:blip r:embed="rId3"/>
          <a:stretch>
            <a:fillRect/>
          </a:stretch>
        </p:blipFill>
        <p:spPr>
          <a:xfrm>
            <a:off x="5996715" y="227131"/>
            <a:ext cx="2595195" cy="1668345"/>
          </a:xfrm>
          <a:prstGeom prst="rect">
            <a:avLst/>
          </a:prstGeom>
        </p:spPr>
      </p:pic>
      <p:pic>
        <p:nvPicPr>
          <p:cNvPr id="8" name="Obrázek 7"/>
          <p:cNvPicPr>
            <a:picLocks noChangeAspect="1"/>
          </p:cNvPicPr>
          <p:nvPr/>
        </p:nvPicPr>
        <p:blipFill>
          <a:blip r:embed="rId4"/>
          <a:stretch>
            <a:fillRect/>
          </a:stretch>
        </p:blipFill>
        <p:spPr>
          <a:xfrm>
            <a:off x="1307592" y="4266295"/>
            <a:ext cx="4974336" cy="1863233"/>
          </a:xfrm>
          <a:prstGeom prst="rect">
            <a:avLst/>
          </a:prstGeom>
        </p:spPr>
      </p:pic>
    </p:spTree>
    <p:extLst>
      <p:ext uri="{BB962C8B-B14F-4D97-AF65-F5344CB8AC3E}">
        <p14:creationId xmlns:p14="http://schemas.microsoft.com/office/powerpoint/2010/main" val="3878508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Povrchové napětí, kapilarita</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09589" y="2017714"/>
            <a:ext cx="8082321" cy="1169462"/>
          </a:xfrm>
        </p:spPr>
        <p:txBody>
          <a:bodyPr/>
          <a:lstStyle/>
          <a:p>
            <a:pPr marL="0" indent="0">
              <a:buNone/>
            </a:pPr>
            <a:endParaRPr lang="cs-CZ" sz="1800" dirty="0"/>
          </a:p>
          <a:p>
            <a:pPr marL="0" indent="0">
              <a:buNone/>
            </a:pPr>
            <a:r>
              <a:rPr lang="cs-CZ" sz="1800" dirty="0"/>
              <a:t> </a:t>
            </a:r>
            <a:endParaRPr lang="cs-CZ" sz="1800" dirty="0">
              <a:solidFill>
                <a:srgbClr val="000000"/>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pic>
        <p:nvPicPr>
          <p:cNvPr id="8" name="Obrázek 7"/>
          <p:cNvPicPr>
            <a:picLocks noChangeAspect="1"/>
          </p:cNvPicPr>
          <p:nvPr/>
        </p:nvPicPr>
        <p:blipFill>
          <a:blip r:embed="rId3"/>
          <a:stretch>
            <a:fillRect/>
          </a:stretch>
        </p:blipFill>
        <p:spPr>
          <a:xfrm>
            <a:off x="4700016" y="156610"/>
            <a:ext cx="4315968" cy="1616629"/>
          </a:xfrm>
          <a:prstGeom prst="rect">
            <a:avLst/>
          </a:prstGeom>
        </p:spPr>
      </p:pic>
      <mc:AlternateContent xmlns:mc="http://schemas.openxmlformats.org/markup-compatibility/2006" xmlns:a14="http://schemas.microsoft.com/office/drawing/2010/main">
        <mc:Choice Requires="a14">
          <p:sp>
            <p:nvSpPr>
              <p:cNvPr id="6" name="Obdélník 5"/>
              <p:cNvSpPr/>
              <p:nvPr/>
            </p:nvSpPr>
            <p:spPr>
              <a:xfrm>
                <a:off x="509589" y="2286000"/>
                <a:ext cx="8190151" cy="3157211"/>
              </a:xfrm>
              <a:prstGeom prst="rect">
                <a:avLst/>
              </a:prstGeom>
            </p:spPr>
            <p:txBody>
              <a:bodyPr wrap="square">
                <a:spAutoFit/>
              </a:bodyPr>
              <a:lstStyle/>
              <a:p>
                <a:r>
                  <a:rPr lang="cs-CZ" sz="1800" dirty="0">
                    <a:latin typeface="+mn-lt"/>
                  </a:rPr>
                  <a:t>Provedeme výpočet výšky </a:t>
                </a:r>
                <a:r>
                  <a:rPr lang="cs-CZ" sz="1800" i="1" dirty="0">
                    <a:solidFill>
                      <a:srgbClr val="00287D"/>
                    </a:solidFill>
                    <a:latin typeface="+mn-lt"/>
                  </a:rPr>
                  <a:t>h</a:t>
                </a:r>
                <a:r>
                  <a:rPr lang="cs-CZ" sz="1800" i="1" dirty="0">
                    <a:latin typeface="+mn-lt"/>
                  </a:rPr>
                  <a:t> </a:t>
                </a:r>
                <a:r>
                  <a:rPr lang="cs-CZ" sz="1800" dirty="0">
                    <a:latin typeface="+mn-lt"/>
                  </a:rPr>
                  <a:t>výstupu hladiny v kapiláře pro kapilární elevaci. Pro jednoduchost budeme předpokládat, že kapalina dokonale smáčí kapiláru (</a:t>
                </a:r>
                <a:r>
                  <a:rPr lang="cs-CZ" sz="1800" kern="0" dirty="0">
                    <a:solidFill>
                      <a:srgbClr val="000000"/>
                    </a:solidFill>
                    <a:latin typeface="Symbol" panose="05050102010706020507" pitchFamily="18" charset="2"/>
                  </a:rPr>
                  <a:t>J</a:t>
                </a:r>
                <a:r>
                  <a:rPr lang="cs-CZ" sz="1800" dirty="0">
                    <a:latin typeface="+mn-lt"/>
                  </a:rPr>
                  <a:t> = 0 ). V kapiláře o poloměru </a:t>
                </a:r>
                <a:r>
                  <a:rPr lang="cs-CZ" sz="1800" i="1" dirty="0">
                    <a:solidFill>
                      <a:srgbClr val="00287D"/>
                    </a:solidFill>
                    <a:latin typeface="+mn-lt"/>
                  </a:rPr>
                  <a:t>R</a:t>
                </a:r>
                <a:r>
                  <a:rPr lang="cs-CZ" sz="1800" i="1" dirty="0">
                    <a:latin typeface="+mn-lt"/>
                  </a:rPr>
                  <a:t> </a:t>
                </a:r>
                <a:r>
                  <a:rPr lang="cs-CZ" sz="1800" dirty="0">
                    <a:latin typeface="+mn-lt"/>
                  </a:rPr>
                  <a:t>se po ponoření vytvoří dutý povrch, který má pro </a:t>
                </a:r>
                <a:r>
                  <a:rPr lang="cs-CZ" sz="1800" kern="0" dirty="0">
                    <a:solidFill>
                      <a:srgbClr val="000000"/>
                    </a:solidFill>
                    <a:latin typeface="Symbol" panose="05050102010706020507" pitchFamily="18" charset="2"/>
                  </a:rPr>
                  <a:t>J</a:t>
                </a:r>
                <a:r>
                  <a:rPr lang="cs-CZ" sz="1800" dirty="0">
                    <a:latin typeface="+mn-lt"/>
                  </a:rPr>
                  <a:t> = 0 tvar polokoule o poloměru </a:t>
                </a:r>
                <a:r>
                  <a:rPr lang="cs-CZ" sz="1800" i="1" dirty="0">
                    <a:latin typeface="+mn-lt"/>
                  </a:rPr>
                  <a:t>R. </a:t>
                </a:r>
                <a:r>
                  <a:rPr lang="cs-CZ" sz="1800" dirty="0">
                    <a:latin typeface="+mn-lt"/>
                  </a:rPr>
                  <a:t>Na kapalinu působí síla </a:t>
                </a:r>
                <a14:m>
                  <m:oMath xmlns:m="http://schemas.openxmlformats.org/officeDocument/2006/math">
                    <m:acc>
                      <m:accPr>
                        <m:chr m:val="⃗"/>
                        <m:ctrlPr>
                          <a:rPr lang="cs-CZ" sz="2000" b="1" i="1" kern="0">
                            <a:solidFill>
                              <a:srgbClr val="00287D"/>
                            </a:solidFill>
                            <a:latin typeface="Cambria Math" panose="02040503050406030204" pitchFamily="18" charset="0"/>
                          </a:rPr>
                        </m:ctrlPr>
                      </m:accPr>
                      <m:e>
                        <m:r>
                          <a:rPr lang="cs-CZ" sz="2000" b="1" i="1" kern="0">
                            <a:solidFill>
                              <a:srgbClr val="00287D"/>
                            </a:solidFill>
                            <a:latin typeface="Cambria Math" panose="02040503050406030204" pitchFamily="18" charset="0"/>
                          </a:rPr>
                          <m:t>𝑭</m:t>
                        </m:r>
                      </m:e>
                    </m:acc>
                  </m:oMath>
                </a14:m>
                <a:r>
                  <a:rPr lang="cs-CZ" sz="1800" b="1" i="1" kern="0" baseline="-25000" dirty="0">
                    <a:solidFill>
                      <a:srgbClr val="00287D"/>
                    </a:solidFill>
                    <a:latin typeface="Arial"/>
                  </a:rPr>
                  <a:t>t </a:t>
                </a:r>
                <a:r>
                  <a:rPr lang="cs-CZ" sz="1800" dirty="0">
                    <a:latin typeface="+mn-lt"/>
                  </a:rPr>
                  <a:t> ve směru ven z kapiláry, směrem dolů tíha sloupce </a:t>
                </a:r>
                <a14:m>
                  <m:oMath xmlns:m="http://schemas.openxmlformats.org/officeDocument/2006/math">
                    <m:acc>
                      <m:accPr>
                        <m:chr m:val="⃗"/>
                        <m:ctrlPr>
                          <a:rPr lang="cs-CZ" sz="2000" b="1" i="1" kern="0">
                            <a:solidFill>
                              <a:srgbClr val="00287D"/>
                            </a:solidFill>
                            <a:latin typeface="Cambria Math" panose="02040503050406030204" pitchFamily="18" charset="0"/>
                          </a:rPr>
                        </m:ctrlPr>
                      </m:accPr>
                      <m:e>
                        <m:r>
                          <a:rPr lang="cs-CZ" sz="2000" b="1" i="1" kern="0">
                            <a:solidFill>
                              <a:srgbClr val="00287D"/>
                            </a:solidFill>
                            <a:latin typeface="Cambria Math" panose="02040503050406030204" pitchFamily="18" charset="0"/>
                          </a:rPr>
                          <m:t>𝑭</m:t>
                        </m:r>
                      </m:e>
                    </m:acc>
                  </m:oMath>
                </a14:m>
                <a:r>
                  <a:rPr lang="cs-CZ" sz="1800" b="1" i="1" kern="0" baseline="-25000" dirty="0">
                    <a:solidFill>
                      <a:srgbClr val="00287D"/>
                    </a:solidFill>
                    <a:latin typeface="Arial"/>
                  </a:rPr>
                  <a:t>G </a:t>
                </a:r>
                <a:r>
                  <a:rPr lang="cs-CZ" sz="1800" dirty="0">
                    <a:latin typeface="+mn-lt"/>
                  </a:rPr>
                  <a:t>.</a:t>
                </a:r>
              </a:p>
              <a:p>
                <a:r>
                  <a:rPr lang="cs-CZ" sz="1800" dirty="0">
                    <a:latin typeface="+mn-lt"/>
                  </a:rPr>
                  <a:t> 	výstup kapaliny v kapiláře do takové </a:t>
                </a:r>
                <a:r>
                  <a:rPr lang="cs-CZ" sz="1800" i="1" dirty="0">
                    <a:solidFill>
                      <a:srgbClr val="00287D"/>
                    </a:solidFill>
                    <a:latin typeface="+mn-lt"/>
                  </a:rPr>
                  <a:t>výšky h</a:t>
                </a:r>
                <a:r>
                  <a:rPr lang="cs-CZ" sz="1800" dirty="0">
                    <a:latin typeface="+mn-lt"/>
                  </a:rPr>
                  <a:t>,  až hydrostatický tlak odpovídající výšce </a:t>
                </a:r>
                <a:r>
                  <a:rPr lang="cs-CZ" sz="1800" i="1" dirty="0">
                    <a:solidFill>
                      <a:srgbClr val="00287D"/>
                    </a:solidFill>
                    <a:latin typeface="+mn-lt"/>
                  </a:rPr>
                  <a:t>h</a:t>
                </a:r>
                <a:r>
                  <a:rPr lang="cs-CZ" sz="1800" i="1" dirty="0">
                    <a:latin typeface="+mn-lt"/>
                  </a:rPr>
                  <a:t> </a:t>
                </a:r>
                <a:r>
                  <a:rPr lang="cs-CZ" sz="1800" dirty="0">
                    <a:latin typeface="+mn-lt"/>
                  </a:rPr>
                  <a:t>je stejný jako kapilární tlak odpovídající zakřivení povrchu. Pro kapalinu </a:t>
                </a:r>
                <a:r>
                  <a:rPr lang="cs-CZ" sz="1800" i="1" dirty="0">
                    <a:solidFill>
                      <a:srgbClr val="00287D"/>
                    </a:solidFill>
                    <a:latin typeface="+mn-lt"/>
                  </a:rPr>
                  <a:t>hustoty </a:t>
                </a:r>
                <a:r>
                  <a:rPr lang="cs-CZ" sz="1800" i="1" dirty="0">
                    <a:solidFill>
                      <a:srgbClr val="00287D"/>
                    </a:solidFill>
                    <a:latin typeface="Symbol" panose="05050102010706020507" pitchFamily="18" charset="2"/>
                  </a:rPr>
                  <a:t>r</a:t>
                </a:r>
                <a:r>
                  <a:rPr lang="cs-CZ" sz="1800" i="1" dirty="0">
                    <a:solidFill>
                      <a:srgbClr val="00287D"/>
                    </a:solidFill>
                    <a:latin typeface="+mn-lt"/>
                  </a:rPr>
                  <a:t> </a:t>
                </a:r>
                <a:r>
                  <a:rPr lang="cs-CZ" sz="1800" dirty="0">
                    <a:latin typeface="+mn-lt"/>
                  </a:rPr>
                  <a:t>tak platí:</a:t>
                </a:r>
              </a:p>
              <a:p>
                <a:endParaRPr lang="cs-CZ" sz="1800" dirty="0">
                  <a:latin typeface="+mn-lt"/>
                </a:endParaRPr>
              </a:p>
              <a:p>
                <a:pPr lvl="1"/>
                <a14:m>
                  <m:oMath xmlns:m="http://schemas.openxmlformats.org/officeDocument/2006/math">
                    <m:r>
                      <a:rPr lang="cs-CZ" sz="1800" b="1" i="1" kern="0" smtClean="0">
                        <a:solidFill>
                          <a:srgbClr val="00287D"/>
                        </a:solidFill>
                        <a:latin typeface="Cambria Math" panose="02040503050406030204" pitchFamily="18" charset="0"/>
                      </a:rPr>
                      <m:t>𝒉</m:t>
                    </m:r>
                    <m:r>
                      <a:rPr lang="cs-CZ" sz="1800" b="1" i="1" kern="0" smtClean="0">
                        <a:solidFill>
                          <a:srgbClr val="00287D"/>
                        </a:solidFill>
                        <a:latin typeface="Cambria Math" panose="02040503050406030204" pitchFamily="18" charset="0"/>
                        <a:ea typeface="Cambria Math" panose="02040503050406030204" pitchFamily="18" charset="0"/>
                      </a:rPr>
                      <m:t>𝝆</m:t>
                    </m:r>
                    <m:r>
                      <a:rPr lang="cs-CZ" sz="1800" b="1" i="1" kern="0" smtClean="0">
                        <a:solidFill>
                          <a:srgbClr val="00287D"/>
                        </a:solidFill>
                        <a:latin typeface="Cambria Math" panose="02040503050406030204" pitchFamily="18" charset="0"/>
                        <a:ea typeface="Cambria Math" panose="02040503050406030204" pitchFamily="18" charset="0"/>
                      </a:rPr>
                      <m:t>𝒈</m:t>
                    </m:r>
                    <m:r>
                      <a:rPr lang="cs-CZ" sz="1800" b="1" i="1" kern="0">
                        <a:solidFill>
                          <a:srgbClr val="00287D"/>
                        </a:solidFill>
                        <a:latin typeface="Cambria Math" panose="02040503050406030204" pitchFamily="18" charset="0"/>
                      </a:rPr>
                      <m:t>=</m:t>
                    </m:r>
                    <m:f>
                      <m:fPr>
                        <m:ctrlPr>
                          <a:rPr lang="cs-CZ" sz="1800" b="1" i="1" kern="0">
                            <a:solidFill>
                              <a:srgbClr val="00287D"/>
                            </a:solidFill>
                            <a:latin typeface="Cambria Math" panose="02040503050406030204" pitchFamily="18" charset="0"/>
                          </a:rPr>
                        </m:ctrlPr>
                      </m:fPr>
                      <m:num>
                        <m:r>
                          <a:rPr lang="cs-CZ" sz="1800" b="1" i="1" kern="0">
                            <a:solidFill>
                              <a:srgbClr val="00287D"/>
                            </a:solidFill>
                            <a:latin typeface="Cambria Math" panose="02040503050406030204" pitchFamily="18" charset="0"/>
                          </a:rPr>
                          <m:t>𝟐</m:t>
                        </m:r>
                        <m:r>
                          <a:rPr lang="cs-CZ" sz="1800" b="1" i="1" kern="0">
                            <a:solidFill>
                              <a:srgbClr val="00287D"/>
                            </a:solidFill>
                            <a:latin typeface="Cambria Math" panose="02040503050406030204" pitchFamily="18" charset="0"/>
                            <a:ea typeface="Cambria Math" panose="02040503050406030204" pitchFamily="18" charset="0"/>
                          </a:rPr>
                          <m:t>𝝈</m:t>
                        </m:r>
                      </m:num>
                      <m:den>
                        <m:r>
                          <a:rPr lang="cs-CZ" sz="1800" b="1" i="1" kern="0">
                            <a:solidFill>
                              <a:srgbClr val="00287D"/>
                            </a:solidFill>
                            <a:latin typeface="Cambria Math" panose="02040503050406030204" pitchFamily="18" charset="0"/>
                          </a:rPr>
                          <m:t>𝑹</m:t>
                        </m:r>
                      </m:den>
                    </m:f>
                  </m:oMath>
                </a14:m>
                <a:r>
                  <a:rPr lang="cs-CZ" sz="1800" dirty="0">
                    <a:latin typeface="+mn-lt"/>
                  </a:rPr>
                  <a:t>		tedy  </a:t>
                </a:r>
                <a14:m>
                  <m:oMath xmlns:m="http://schemas.openxmlformats.org/officeDocument/2006/math">
                    <m:r>
                      <a:rPr lang="cs-CZ" sz="1800" b="1" i="1" kern="0" smtClean="0">
                        <a:solidFill>
                          <a:srgbClr val="00287D"/>
                        </a:solidFill>
                        <a:latin typeface="Cambria Math" panose="02040503050406030204" pitchFamily="18" charset="0"/>
                      </a:rPr>
                      <m:t>𝒉</m:t>
                    </m:r>
                    <m:r>
                      <a:rPr lang="cs-CZ" sz="1800" b="1" i="1" kern="0" smtClean="0">
                        <a:solidFill>
                          <a:srgbClr val="00287D"/>
                        </a:solidFill>
                        <a:latin typeface="Cambria Math" panose="02040503050406030204" pitchFamily="18" charset="0"/>
                      </a:rPr>
                      <m:t>=</m:t>
                    </m:r>
                    <m:f>
                      <m:fPr>
                        <m:ctrlPr>
                          <a:rPr lang="cs-CZ" sz="1800" b="1" i="1" kern="0">
                            <a:solidFill>
                              <a:srgbClr val="00287D"/>
                            </a:solidFill>
                            <a:latin typeface="Cambria Math" panose="02040503050406030204" pitchFamily="18" charset="0"/>
                          </a:rPr>
                        </m:ctrlPr>
                      </m:fPr>
                      <m:num>
                        <m:r>
                          <a:rPr lang="cs-CZ" sz="1800" b="1" i="1" kern="0">
                            <a:solidFill>
                              <a:srgbClr val="00287D"/>
                            </a:solidFill>
                            <a:latin typeface="Cambria Math" panose="02040503050406030204" pitchFamily="18" charset="0"/>
                          </a:rPr>
                          <m:t>𝟐</m:t>
                        </m:r>
                        <m:r>
                          <a:rPr lang="cs-CZ" sz="1800" b="1" i="1" kern="0">
                            <a:solidFill>
                              <a:srgbClr val="00287D"/>
                            </a:solidFill>
                            <a:latin typeface="Cambria Math" panose="02040503050406030204" pitchFamily="18" charset="0"/>
                            <a:ea typeface="Cambria Math" panose="02040503050406030204" pitchFamily="18" charset="0"/>
                          </a:rPr>
                          <m:t>𝝈</m:t>
                        </m:r>
                      </m:num>
                      <m:den>
                        <m:r>
                          <a:rPr lang="cs-CZ" sz="1800" b="1" i="1" kern="0" smtClean="0">
                            <a:solidFill>
                              <a:srgbClr val="00287D"/>
                            </a:solidFill>
                            <a:latin typeface="Cambria Math" panose="02040503050406030204" pitchFamily="18" charset="0"/>
                            <a:ea typeface="Cambria Math" panose="02040503050406030204" pitchFamily="18" charset="0"/>
                          </a:rPr>
                          <m:t>𝝆</m:t>
                        </m:r>
                        <m:r>
                          <a:rPr lang="cs-CZ" sz="1800" b="1" i="1" kern="0" smtClean="0">
                            <a:solidFill>
                              <a:srgbClr val="00287D"/>
                            </a:solidFill>
                            <a:latin typeface="Cambria Math" panose="02040503050406030204" pitchFamily="18" charset="0"/>
                            <a:ea typeface="Cambria Math" panose="02040503050406030204" pitchFamily="18" charset="0"/>
                          </a:rPr>
                          <m:t>𝒈𝑹</m:t>
                        </m:r>
                      </m:den>
                    </m:f>
                  </m:oMath>
                </a14:m>
                <a:endParaRPr lang="cs-CZ" sz="1800" dirty="0">
                  <a:latin typeface="+mn-lt"/>
                </a:endParaRPr>
              </a:p>
            </p:txBody>
          </p:sp>
        </mc:Choice>
        <mc:Fallback xmlns="">
          <p:sp>
            <p:nvSpPr>
              <p:cNvPr id="6" name="Obdélník 5"/>
              <p:cNvSpPr>
                <a:spLocks noRot="1" noChangeAspect="1" noMove="1" noResize="1" noEditPoints="1" noAdjustHandles="1" noChangeArrowheads="1" noChangeShapeType="1" noTextEdit="1"/>
              </p:cNvSpPr>
              <p:nvPr/>
            </p:nvSpPr>
            <p:spPr>
              <a:xfrm>
                <a:off x="509589" y="2286000"/>
                <a:ext cx="8190151" cy="3157211"/>
              </a:xfrm>
              <a:prstGeom prst="rect">
                <a:avLst/>
              </a:prstGeom>
              <a:blipFill rotWithShape="0">
                <a:blip r:embed="rId4"/>
                <a:stretch>
                  <a:fillRect l="-670" t="-965" r="-74"/>
                </a:stretch>
              </a:blipFill>
            </p:spPr>
            <p:txBody>
              <a:bodyPr/>
              <a:lstStyle/>
              <a:p>
                <a:r>
                  <a:rPr lang="cs-CZ">
                    <a:noFill/>
                  </a:rPr>
                  <a:t> </a:t>
                </a:r>
              </a:p>
            </p:txBody>
          </p:sp>
        </mc:Fallback>
      </mc:AlternateContent>
      <p:sp>
        <p:nvSpPr>
          <p:cNvPr id="9" name="Šipka doprava 8"/>
          <p:cNvSpPr/>
          <p:nvPr/>
        </p:nvSpPr>
        <p:spPr bwMode="auto">
          <a:xfrm>
            <a:off x="649224" y="3940622"/>
            <a:ext cx="548640" cy="14630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362445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solidFill>
                  <a:srgbClr val="00287D"/>
                </a:solidFill>
              </a:rPr>
              <a:t>Uspořádaný makroskopický pohyb částic tekutiny </a:t>
            </a:r>
            <a:r>
              <a:rPr lang="cs-CZ" sz="1800" dirty="0"/>
              <a:t>označujeme jako</a:t>
            </a:r>
          </a:p>
          <a:p>
            <a:pPr marL="0" indent="0">
              <a:buNone/>
            </a:pPr>
            <a:r>
              <a:rPr lang="cs-CZ" sz="1800" dirty="0">
                <a:solidFill>
                  <a:srgbClr val="00287D"/>
                </a:solidFill>
              </a:rPr>
              <a:t>proudění tekutiny</a:t>
            </a:r>
            <a:r>
              <a:rPr lang="cs-CZ" sz="1800" b="1" dirty="0">
                <a:solidFill>
                  <a:srgbClr val="00287D"/>
                </a:solidFill>
              </a:rPr>
              <a:t>.</a:t>
            </a:r>
            <a:endParaRPr lang="cs-CZ" b="1" dirty="0">
              <a:solidFill>
                <a:srgbClr val="00287D"/>
              </a:solidFill>
            </a:endParaRPr>
          </a:p>
          <a:p>
            <a:pPr marL="0" indent="0">
              <a:buNone/>
            </a:pPr>
            <a:r>
              <a:rPr lang="cs-CZ" sz="1800" dirty="0"/>
              <a:t>Popis pomocí rychlosti a tlaku v každém místě proudění.</a:t>
            </a:r>
          </a:p>
          <a:p>
            <a:pPr marL="0" indent="0">
              <a:buNone/>
            </a:pPr>
            <a:r>
              <a:rPr lang="cs-CZ" sz="1800" dirty="0"/>
              <a:t>Proudění </a:t>
            </a:r>
          </a:p>
          <a:p>
            <a:pPr lvl="1">
              <a:buFont typeface="Wingdings" panose="05000000000000000000" pitchFamily="2" charset="2"/>
              <a:buChar char="Ø"/>
            </a:pPr>
            <a:r>
              <a:rPr lang="cs-CZ" sz="1800" b="1" dirty="0">
                <a:solidFill>
                  <a:srgbClr val="00287D"/>
                </a:solidFill>
              </a:rPr>
              <a:t>ustálené (stacionární)  </a:t>
            </a:r>
            <a:r>
              <a:rPr lang="cs-CZ" sz="1400" dirty="0"/>
              <a:t>v libovolném místě rychlost a tlak </a:t>
            </a:r>
            <a:r>
              <a:rPr lang="cs-CZ" sz="1400" dirty="0">
                <a:solidFill>
                  <a:srgbClr val="00287D"/>
                </a:solidFill>
              </a:rPr>
              <a:t>nezávisí</a:t>
            </a:r>
            <a:r>
              <a:rPr lang="cs-CZ" sz="1400" dirty="0"/>
              <a:t> na čase.</a:t>
            </a:r>
          </a:p>
          <a:p>
            <a:pPr lvl="1">
              <a:buFont typeface="Wingdings" panose="05000000000000000000" pitchFamily="2" charset="2"/>
              <a:buChar char="Ø"/>
            </a:pPr>
            <a:r>
              <a:rPr lang="cs-CZ" sz="1800" b="1" dirty="0">
                <a:solidFill>
                  <a:srgbClr val="00287D"/>
                </a:solidFill>
              </a:rPr>
              <a:t>neustálené (nestacionární) </a:t>
            </a:r>
            <a:r>
              <a:rPr lang="cs-CZ" sz="1400" dirty="0">
                <a:solidFill>
                  <a:srgbClr val="000000"/>
                </a:solidFill>
              </a:rPr>
              <a:t>v libovolném místě rychlost a tlak </a:t>
            </a:r>
            <a:r>
              <a:rPr lang="cs-CZ" sz="1400" dirty="0">
                <a:solidFill>
                  <a:srgbClr val="00287D"/>
                </a:solidFill>
              </a:rPr>
              <a:t>závisí</a:t>
            </a:r>
            <a:r>
              <a:rPr lang="cs-CZ" sz="1400" dirty="0">
                <a:solidFill>
                  <a:srgbClr val="000000"/>
                </a:solidFill>
              </a:rPr>
              <a:t> na čase.</a:t>
            </a:r>
          </a:p>
          <a:p>
            <a:pPr marL="0" indent="0">
              <a:buNone/>
            </a:pPr>
            <a:endParaRPr lang="cs-CZ" sz="1800" dirty="0"/>
          </a:p>
          <a:p>
            <a:pPr marL="0" indent="0">
              <a:buNone/>
            </a:pPr>
            <a:endParaRPr lang="cs-CZ" sz="1800" dirty="0"/>
          </a:p>
          <a:p>
            <a:pPr marL="0" indent="0">
              <a:buNone/>
            </a:pPr>
            <a:r>
              <a:rPr lang="cs-CZ" sz="1800" dirty="0"/>
              <a:t>Ke grafickému znázornění proudění tekutiny</a:t>
            </a:r>
          </a:p>
          <a:p>
            <a:pPr marL="0" indent="0">
              <a:buNone/>
            </a:pPr>
            <a:r>
              <a:rPr lang="cs-CZ" sz="1800" dirty="0"/>
              <a:t>používáme </a:t>
            </a:r>
            <a:r>
              <a:rPr lang="cs-CZ" sz="1800" i="1" dirty="0">
                <a:solidFill>
                  <a:srgbClr val="00287D"/>
                </a:solidFill>
              </a:rPr>
              <a:t>proudnic</a:t>
            </a:r>
            <a:r>
              <a:rPr lang="cs-CZ" sz="1800" dirty="0"/>
              <a:t>.</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pic>
        <p:nvPicPr>
          <p:cNvPr id="7" name="Obrázek 6"/>
          <p:cNvPicPr>
            <a:picLocks noChangeAspect="1"/>
          </p:cNvPicPr>
          <p:nvPr/>
        </p:nvPicPr>
        <p:blipFill>
          <a:blip r:embed="rId2"/>
          <a:stretch>
            <a:fillRect/>
          </a:stretch>
        </p:blipFill>
        <p:spPr>
          <a:xfrm>
            <a:off x="5460590" y="4471416"/>
            <a:ext cx="2794820" cy="996696"/>
          </a:xfrm>
          <a:prstGeom prst="rect">
            <a:avLst/>
          </a:prstGeom>
        </p:spPr>
      </p:pic>
    </p:spTree>
    <p:extLst>
      <p:ext uri="{BB962C8B-B14F-4D97-AF65-F5344CB8AC3E}">
        <p14:creationId xmlns:p14="http://schemas.microsoft.com/office/powerpoint/2010/main" val="35315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Tekutiny</a:t>
            </a:r>
          </a:p>
        </p:txBody>
      </p:sp>
      <p:sp>
        <p:nvSpPr>
          <p:cNvPr id="3" name="Zástupný symbol pro obsah 2"/>
          <p:cNvSpPr>
            <a:spLocks noGrp="1"/>
          </p:cNvSpPr>
          <p:nvPr>
            <p:ph idx="1"/>
          </p:nvPr>
        </p:nvSpPr>
        <p:spPr/>
        <p:txBody>
          <a:bodyPr/>
          <a:lstStyle/>
          <a:p>
            <a:pPr marL="0" indent="0">
              <a:buNone/>
            </a:pPr>
            <a:r>
              <a:rPr lang="cs-CZ" sz="2000" dirty="0">
                <a:latin typeface="Times New Roman" panose="02020603050405020304" pitchFamily="18" charset="0"/>
              </a:rPr>
              <a:t>Základní vlastností tekutin je snadná vzájemná změna polohy jejich molekul.</a:t>
            </a:r>
          </a:p>
          <a:p>
            <a:pPr marL="0" indent="0">
              <a:buNone/>
            </a:pPr>
            <a:r>
              <a:rPr lang="cs-CZ" sz="2000" dirty="0">
                <a:latin typeface="Times New Roman" panose="02020603050405020304" pitchFamily="18" charset="0"/>
              </a:rPr>
              <a:t>V důsledku své molekulární struktury mají tekutiny tyto nejvýznamn</a:t>
            </a:r>
            <a:r>
              <a:rPr lang="cs-CZ" sz="2000" dirty="0">
                <a:latin typeface="TimesNewRoman"/>
              </a:rPr>
              <a:t>ě</a:t>
            </a:r>
            <a:r>
              <a:rPr lang="cs-CZ" sz="2000" dirty="0">
                <a:latin typeface="Times New Roman" panose="02020603050405020304" pitchFamily="18" charset="0"/>
              </a:rPr>
              <a:t>jší</a:t>
            </a:r>
          </a:p>
          <a:p>
            <a:pPr marL="0" indent="0">
              <a:buNone/>
            </a:pPr>
            <a:r>
              <a:rPr lang="cs-CZ" sz="2000" dirty="0">
                <a:latin typeface="Times New Roman" panose="02020603050405020304" pitchFamily="18" charset="0"/>
              </a:rPr>
              <a:t>vlastnosti :</a:t>
            </a:r>
          </a:p>
          <a:p>
            <a:pPr marL="457200" indent="-457200">
              <a:buFont typeface="+mj-lt"/>
              <a:buAutoNum type="alphaLcParenR"/>
            </a:pPr>
            <a:r>
              <a:rPr lang="cs-CZ" sz="2000" dirty="0">
                <a:latin typeface="Times New Roman" panose="02020603050405020304" pitchFamily="18" charset="0"/>
              </a:rPr>
              <a:t>Jsou </a:t>
            </a:r>
            <a:r>
              <a:rPr lang="cs-CZ" sz="2000" b="1" dirty="0">
                <a:latin typeface="Times New Roman" panose="02020603050405020304" pitchFamily="18" charset="0"/>
              </a:rPr>
              <a:t>tekuté</a:t>
            </a:r>
            <a:r>
              <a:rPr lang="cs-CZ" sz="2000" dirty="0">
                <a:latin typeface="Times New Roman" panose="02020603050405020304" pitchFamily="18" charset="0"/>
              </a:rPr>
              <a:t>, to znamená, že nemají pevný tvar. Zaujmou vždy tvar nádoby, do které byly umíst</a:t>
            </a:r>
            <a:r>
              <a:rPr lang="cs-CZ" sz="2000" dirty="0">
                <a:latin typeface="TimesNewRoman"/>
              </a:rPr>
              <a:t>ě</a:t>
            </a:r>
            <a:r>
              <a:rPr lang="cs-CZ" sz="2000" dirty="0">
                <a:latin typeface="Times New Roman" panose="02020603050405020304" pitchFamily="18" charset="0"/>
              </a:rPr>
              <a:t>ny. Jsou snadno dělitelné.</a:t>
            </a:r>
          </a:p>
          <a:p>
            <a:pPr marL="457200" indent="-457200">
              <a:buFont typeface="+mj-lt"/>
              <a:buAutoNum type="alphaLcParenR"/>
            </a:pPr>
            <a:r>
              <a:rPr lang="cs-CZ" sz="2000" dirty="0">
                <a:latin typeface="Times New Roman" panose="02020603050405020304" pitchFamily="18" charset="0"/>
              </a:rPr>
              <a:t>Příčinou rozdílné tekutosti r</a:t>
            </a:r>
            <a:r>
              <a:rPr lang="cs-CZ" sz="2000" dirty="0">
                <a:latin typeface="TimesNewRoman"/>
              </a:rPr>
              <a:t>ů</a:t>
            </a:r>
            <a:r>
              <a:rPr lang="cs-CZ" sz="2000" dirty="0">
                <a:latin typeface="Times New Roman" panose="02020603050405020304" pitchFamily="18" charset="0"/>
              </a:rPr>
              <a:t>zných kapalin a plyn</a:t>
            </a:r>
            <a:r>
              <a:rPr lang="cs-CZ" sz="2000" dirty="0">
                <a:latin typeface="TimesNewRoman"/>
              </a:rPr>
              <a:t>ů </a:t>
            </a:r>
            <a:r>
              <a:rPr lang="cs-CZ" sz="2000" dirty="0">
                <a:latin typeface="Times New Roman" panose="02020603050405020304" pitchFamily="18" charset="0"/>
              </a:rPr>
              <a:t>a odporu proti pohybu v nich je </a:t>
            </a:r>
            <a:r>
              <a:rPr lang="cs-CZ" sz="2000" b="1" dirty="0">
                <a:latin typeface="Times New Roman" panose="02020603050405020304" pitchFamily="18" charset="0"/>
              </a:rPr>
              <a:t>vnitřní tření (viskozita)</a:t>
            </a:r>
            <a:r>
              <a:rPr lang="cs-CZ" sz="2000" dirty="0">
                <a:latin typeface="Times New Roman" panose="02020603050405020304" pitchFamily="18" charset="0"/>
              </a:rPr>
              <a:t>. Je vyvoláno vznikem tečných sil p</a:t>
            </a:r>
            <a:r>
              <a:rPr lang="cs-CZ" sz="2000" dirty="0">
                <a:latin typeface="TimesNewRoman"/>
              </a:rPr>
              <a:t>ř</a:t>
            </a:r>
            <a:r>
              <a:rPr lang="cs-CZ" sz="2000" dirty="0">
                <a:latin typeface="Times New Roman" panose="02020603050405020304" pitchFamily="18" charset="0"/>
              </a:rPr>
              <a:t>i pohybu molekul tekutiny. V rovnovážném stavu tekutiny, kdy jednotlivé </a:t>
            </a:r>
            <a:r>
              <a:rPr lang="cs-CZ" sz="2000" dirty="0">
                <a:latin typeface="TimesNewRoman"/>
              </a:rPr>
              <a:t>č</a:t>
            </a:r>
            <a:r>
              <a:rPr lang="cs-CZ" sz="2000" dirty="0">
                <a:latin typeface="Times New Roman" panose="02020603050405020304" pitchFamily="18" charset="0"/>
              </a:rPr>
              <a:t>ásti tekutiny jsou navzájem v klidu, jsou tyto te</a:t>
            </a:r>
            <a:r>
              <a:rPr lang="cs-CZ" sz="2000" dirty="0">
                <a:latin typeface="TimesNewRoman"/>
              </a:rPr>
              <a:t>č</a:t>
            </a:r>
            <a:r>
              <a:rPr lang="cs-CZ" sz="2000" dirty="0">
                <a:latin typeface="Times New Roman" panose="02020603050405020304" pitchFamily="18" charset="0"/>
              </a:rPr>
              <a:t>né síly nulové.</a:t>
            </a:r>
          </a:p>
          <a:p>
            <a:pPr marL="457200" indent="-457200">
              <a:buFont typeface="+mj-lt"/>
              <a:buAutoNum type="alphaLcParenR"/>
            </a:pPr>
            <a:r>
              <a:rPr lang="cs-CZ" sz="2000" dirty="0">
                <a:latin typeface="Times New Roman" panose="02020603050405020304" pitchFamily="18" charset="0"/>
              </a:rPr>
              <a:t>Působením vnějších sil se zmenší objem tekutiny. Tuto vlastnost označujeme jako </a:t>
            </a:r>
            <a:r>
              <a:rPr lang="cs-CZ" sz="2000" b="1" dirty="0">
                <a:latin typeface="Times New Roman" panose="02020603050405020304" pitchFamily="18" charset="0"/>
              </a:rPr>
              <a:t>stlačitelnost</a:t>
            </a:r>
            <a:r>
              <a:rPr lang="cs-CZ" sz="2000" dirty="0">
                <a:latin typeface="Times New Roman" panose="02020603050405020304" pitchFamily="18" charset="0"/>
              </a:rPr>
              <a:t>. Kapaliny jsou velmi málo stlačitelné, plyny naproti tomu jsou hodně</a:t>
            </a:r>
            <a:r>
              <a:rPr lang="cs-CZ" sz="2000" dirty="0">
                <a:latin typeface="TimesNewRoman"/>
              </a:rPr>
              <a:t> </a:t>
            </a:r>
            <a:r>
              <a:rPr lang="cs-CZ" sz="2000" dirty="0">
                <a:latin typeface="Times New Roman" panose="02020603050405020304" pitchFamily="18" charset="0"/>
              </a:rPr>
              <a:t>stlačitelné.</a:t>
            </a:r>
            <a:endParaRPr lang="cs-CZ" sz="1800" i="1" dirty="0">
              <a:solidFill>
                <a:srgbClr val="00287D"/>
              </a:solidFill>
            </a:endParaRPr>
          </a:p>
          <a:p>
            <a:pPr algn="just"/>
            <a:endParaRPr lang="cs-CZ" sz="1800"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182303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b="1" dirty="0">
                <a:solidFill>
                  <a:srgbClr val="00287D"/>
                </a:solidFill>
              </a:rPr>
              <a:t>Proudnice </a:t>
            </a:r>
            <a:r>
              <a:rPr lang="cs-CZ" sz="1800" dirty="0"/>
              <a:t>– trajektorie pohybující se částice tekutiny. </a:t>
            </a:r>
          </a:p>
          <a:p>
            <a:pPr marL="0" indent="0">
              <a:buNone/>
            </a:pPr>
            <a:endParaRPr lang="cs-CZ" sz="1800" dirty="0"/>
          </a:p>
          <a:p>
            <a:pPr marL="0" indent="0">
              <a:buNone/>
            </a:pPr>
            <a:endParaRPr lang="cs-CZ" sz="1800" dirty="0"/>
          </a:p>
          <a:p>
            <a:pPr marL="0" indent="0">
              <a:buNone/>
            </a:pPr>
            <a:endParaRPr lang="cs-CZ" sz="1800" dirty="0"/>
          </a:p>
          <a:p>
            <a:r>
              <a:rPr lang="cs-CZ" sz="1800" dirty="0"/>
              <a:t>Každým bodem oblasti proudící tekutiny prochází právě jedna proudnice.</a:t>
            </a:r>
          </a:p>
          <a:p>
            <a:r>
              <a:rPr lang="pt-BR" sz="1800" dirty="0"/>
              <a:t>Proudnice se nemohou navzájem protínat.</a:t>
            </a:r>
            <a:endParaRPr lang="cs-CZ" sz="1800" dirty="0"/>
          </a:p>
          <a:p>
            <a:r>
              <a:rPr lang="cs-CZ" sz="1800" kern="1200" dirty="0">
                <a:ea typeface="+mn-ea"/>
                <a:cs typeface="+mn-cs"/>
              </a:rPr>
              <a:t>Rychlost pohybující se částice tekutiny má směr tečny k proudnici v libovolném v bodě. </a:t>
            </a:r>
          </a:p>
          <a:p>
            <a:endParaRPr lang="cs-CZ" sz="1800" kern="1200" dirty="0"/>
          </a:p>
          <a:p>
            <a:r>
              <a:rPr lang="cs-CZ" sz="1800" b="1" i="1" kern="1200" dirty="0">
                <a:solidFill>
                  <a:srgbClr val="00287D"/>
                </a:solidFill>
              </a:rPr>
              <a:t>proudová trubice</a:t>
            </a:r>
          </a:p>
          <a:p>
            <a:r>
              <a:rPr lang="cs-CZ" sz="1800" b="1" i="1" kern="1200" dirty="0">
                <a:solidFill>
                  <a:srgbClr val="00287D"/>
                </a:solidFill>
              </a:rPr>
              <a:t>proudové vlákno</a:t>
            </a:r>
            <a:endParaRPr lang="cs-CZ" sz="1800" kern="1200" dirty="0">
              <a:ea typeface="+mn-ea"/>
              <a:cs typeface="+mn-cs"/>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pic>
        <p:nvPicPr>
          <p:cNvPr id="7" name="Obrázek 6"/>
          <p:cNvPicPr>
            <a:picLocks noChangeAspect="1"/>
          </p:cNvPicPr>
          <p:nvPr/>
        </p:nvPicPr>
        <p:blipFill>
          <a:blip r:embed="rId2"/>
          <a:stretch>
            <a:fillRect/>
          </a:stretch>
        </p:blipFill>
        <p:spPr>
          <a:xfrm>
            <a:off x="2619433" y="2303147"/>
            <a:ext cx="2794820" cy="996696"/>
          </a:xfrm>
          <a:prstGeom prst="rect">
            <a:avLst/>
          </a:prstGeom>
        </p:spPr>
      </p:pic>
      <p:pic>
        <p:nvPicPr>
          <p:cNvPr id="9" name="Obrázek 8"/>
          <p:cNvPicPr>
            <a:picLocks noChangeAspect="1"/>
          </p:cNvPicPr>
          <p:nvPr/>
        </p:nvPicPr>
        <p:blipFill>
          <a:blip r:embed="rId3"/>
          <a:stretch>
            <a:fillRect/>
          </a:stretch>
        </p:blipFill>
        <p:spPr>
          <a:xfrm>
            <a:off x="2876471" y="4581973"/>
            <a:ext cx="2280745" cy="1480468"/>
          </a:xfrm>
          <a:prstGeom prst="rect">
            <a:avLst/>
          </a:prstGeom>
        </p:spPr>
      </p:pic>
    </p:spTree>
    <p:extLst>
      <p:ext uri="{BB962C8B-B14F-4D97-AF65-F5344CB8AC3E}">
        <p14:creationId xmlns:p14="http://schemas.microsoft.com/office/powerpoint/2010/main" val="3252587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b="1" dirty="0">
                <a:solidFill>
                  <a:srgbClr val="00287D"/>
                </a:solidFill>
              </a:rPr>
              <a:t>Proudnice </a:t>
            </a:r>
            <a:r>
              <a:rPr lang="cs-CZ" sz="1800" dirty="0"/>
              <a:t>– trajektorie pohybující se částice tekutiny. </a:t>
            </a:r>
          </a:p>
          <a:p>
            <a:pPr marL="0" indent="0">
              <a:buNone/>
            </a:pPr>
            <a:endParaRPr lang="cs-CZ" sz="1800" dirty="0"/>
          </a:p>
          <a:p>
            <a:pPr marL="0" indent="0">
              <a:buNone/>
            </a:pPr>
            <a:endParaRPr lang="cs-CZ" sz="1800" dirty="0"/>
          </a:p>
          <a:p>
            <a:pPr marL="0" indent="0">
              <a:buNone/>
            </a:pPr>
            <a:endParaRPr lang="cs-CZ" sz="1800" dirty="0"/>
          </a:p>
          <a:p>
            <a:r>
              <a:rPr lang="cs-CZ" sz="1800" dirty="0"/>
              <a:t>Každým bodem oblasti proudící tekutiny prochází právě jedna proudnice.</a:t>
            </a:r>
          </a:p>
          <a:p>
            <a:r>
              <a:rPr lang="pt-BR" sz="1800" dirty="0"/>
              <a:t>Proudnice se nemohou navzájem protínat.</a:t>
            </a:r>
            <a:endParaRPr lang="cs-CZ" sz="1800" dirty="0"/>
          </a:p>
          <a:p>
            <a:r>
              <a:rPr lang="cs-CZ" sz="1800" kern="1200" dirty="0">
                <a:ea typeface="+mn-ea"/>
                <a:cs typeface="+mn-cs"/>
              </a:rPr>
              <a:t>Rychlost pohybující se částice tekutiny má směr tečny k proudnici v libovolném v bodě. </a:t>
            </a:r>
          </a:p>
          <a:p>
            <a:endParaRPr lang="cs-CZ" sz="1800" kern="1200" dirty="0"/>
          </a:p>
          <a:p>
            <a:r>
              <a:rPr lang="cs-CZ" sz="1800" b="1" i="1" kern="1200" dirty="0">
                <a:solidFill>
                  <a:srgbClr val="00287D"/>
                </a:solidFill>
              </a:rPr>
              <a:t>proudová trubice</a:t>
            </a:r>
          </a:p>
          <a:p>
            <a:r>
              <a:rPr lang="cs-CZ" sz="1800" b="1" i="1" kern="1200" dirty="0">
                <a:solidFill>
                  <a:srgbClr val="00287D"/>
                </a:solidFill>
              </a:rPr>
              <a:t>proudové vlákno</a:t>
            </a:r>
            <a:endParaRPr lang="cs-CZ" sz="1800" kern="1200" dirty="0">
              <a:ea typeface="+mn-ea"/>
              <a:cs typeface="+mn-cs"/>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pic>
        <p:nvPicPr>
          <p:cNvPr id="7" name="Obrázek 6"/>
          <p:cNvPicPr>
            <a:picLocks noChangeAspect="1"/>
          </p:cNvPicPr>
          <p:nvPr/>
        </p:nvPicPr>
        <p:blipFill>
          <a:blip r:embed="rId2"/>
          <a:stretch>
            <a:fillRect/>
          </a:stretch>
        </p:blipFill>
        <p:spPr>
          <a:xfrm>
            <a:off x="2619433" y="2303147"/>
            <a:ext cx="2794820" cy="996696"/>
          </a:xfrm>
          <a:prstGeom prst="rect">
            <a:avLst/>
          </a:prstGeom>
        </p:spPr>
      </p:pic>
      <p:pic>
        <p:nvPicPr>
          <p:cNvPr id="9" name="Obrázek 8"/>
          <p:cNvPicPr>
            <a:picLocks noChangeAspect="1"/>
          </p:cNvPicPr>
          <p:nvPr/>
        </p:nvPicPr>
        <p:blipFill>
          <a:blip r:embed="rId3"/>
          <a:stretch>
            <a:fillRect/>
          </a:stretch>
        </p:blipFill>
        <p:spPr>
          <a:xfrm>
            <a:off x="2876471" y="4581973"/>
            <a:ext cx="2280745" cy="1480468"/>
          </a:xfrm>
          <a:prstGeom prst="rect">
            <a:avLst/>
          </a:prstGeom>
        </p:spPr>
      </p:pic>
      <p:sp>
        <p:nvSpPr>
          <p:cNvPr id="6" name="Obdélník 5"/>
          <p:cNvSpPr/>
          <p:nvPr/>
        </p:nvSpPr>
        <p:spPr>
          <a:xfrm>
            <a:off x="5414253" y="4722042"/>
            <a:ext cx="3285487" cy="1200329"/>
          </a:xfrm>
          <a:prstGeom prst="rect">
            <a:avLst/>
          </a:prstGeom>
        </p:spPr>
        <p:txBody>
          <a:bodyPr wrap="square">
            <a:spAutoFit/>
          </a:bodyPr>
          <a:lstStyle/>
          <a:p>
            <a:r>
              <a:rPr lang="cs-CZ" sz="1800" b="1" dirty="0">
                <a:latin typeface="+mn-lt"/>
              </a:rPr>
              <a:t>Při proudění ideální tekutiny je ve všech bodech průřezu proudové trubice, kolmého k její ose, rychlost stejná.</a:t>
            </a:r>
          </a:p>
        </p:txBody>
      </p:sp>
    </p:spTree>
    <p:extLst>
      <p:ext uri="{BB962C8B-B14F-4D97-AF65-F5344CB8AC3E}">
        <p14:creationId xmlns:p14="http://schemas.microsoft.com/office/powerpoint/2010/main" val="2621359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t>Průřezem</a:t>
            </a:r>
            <a:r>
              <a:rPr lang="cs-CZ" sz="1800" i="1" dirty="0">
                <a:solidFill>
                  <a:srgbClr val="00287D"/>
                </a:solidFill>
              </a:rPr>
              <a:t> S</a:t>
            </a:r>
            <a:r>
              <a:rPr lang="cs-CZ" sz="1800" dirty="0"/>
              <a:t> vybrané proudové trubice při velikosti rychlosti proudící kapaliny </a:t>
            </a:r>
            <a:r>
              <a:rPr lang="cs-CZ" sz="1800" i="1" dirty="0">
                <a:solidFill>
                  <a:srgbClr val="00287D"/>
                </a:solidFill>
              </a:rPr>
              <a:t>v</a:t>
            </a:r>
            <a:r>
              <a:rPr lang="cs-CZ" sz="1800" dirty="0"/>
              <a:t> proteče za 1 sekundu objem kapaliny </a:t>
            </a:r>
            <a:r>
              <a:rPr lang="cs-CZ" sz="1800" i="1" dirty="0" err="1">
                <a:solidFill>
                  <a:srgbClr val="00287D"/>
                </a:solidFill>
              </a:rPr>
              <a:t>S.v</a:t>
            </a:r>
            <a:r>
              <a:rPr lang="cs-CZ" sz="1800" dirty="0"/>
              <a:t>. Tato veličina se nazývá </a:t>
            </a:r>
            <a:r>
              <a:rPr lang="cs-CZ" sz="1800" b="1" i="1" dirty="0">
                <a:solidFill>
                  <a:srgbClr val="00287D"/>
                </a:solidFill>
              </a:rPr>
              <a:t>objemový průtok Q</a:t>
            </a:r>
            <a:r>
              <a:rPr lang="cs-CZ" sz="1800" b="1" i="1" baseline="-25000" dirty="0">
                <a:solidFill>
                  <a:srgbClr val="00287D"/>
                </a:solidFill>
              </a:rPr>
              <a:t>V</a:t>
            </a:r>
            <a:r>
              <a:rPr lang="cs-CZ" sz="1800" dirty="0">
                <a:solidFill>
                  <a:srgbClr val="00287D"/>
                </a:solidFill>
              </a:rPr>
              <a:t> . </a:t>
            </a:r>
          </a:p>
          <a:p>
            <a:pPr marL="0" indent="0">
              <a:buNone/>
            </a:pPr>
            <a:r>
              <a:rPr lang="cs-CZ" sz="1800" b="1" i="1" dirty="0">
                <a:solidFill>
                  <a:srgbClr val="00287D"/>
                </a:solidFill>
              </a:rPr>
              <a:t>	Q</a:t>
            </a:r>
            <a:r>
              <a:rPr lang="cs-CZ" sz="1800" b="1" i="1" baseline="-25000" dirty="0">
                <a:solidFill>
                  <a:srgbClr val="00287D"/>
                </a:solidFill>
              </a:rPr>
              <a:t>V</a:t>
            </a:r>
            <a:r>
              <a:rPr lang="cs-CZ" sz="1800" b="1" i="1" dirty="0">
                <a:solidFill>
                  <a:srgbClr val="00287D"/>
                </a:solidFill>
              </a:rPr>
              <a:t>= </a:t>
            </a:r>
            <a:r>
              <a:rPr lang="cs-CZ" sz="1800" b="1" i="1" dirty="0" err="1">
                <a:solidFill>
                  <a:srgbClr val="00287D"/>
                </a:solidFill>
              </a:rPr>
              <a:t>S.v</a:t>
            </a:r>
            <a:endParaRPr lang="cs-CZ" b="1" dirty="0">
              <a:solidFill>
                <a:srgbClr val="00287D"/>
              </a:solidFill>
            </a:endParaRPr>
          </a:p>
          <a:p>
            <a:pPr marL="0" indent="0">
              <a:buNone/>
            </a:pPr>
            <a:endParaRPr lang="cs-CZ" sz="1800" dirty="0"/>
          </a:p>
          <a:p>
            <a:pPr marL="0" indent="0">
              <a:buNone/>
            </a:pPr>
            <a:r>
              <a:rPr lang="cs-CZ" sz="1800" dirty="0"/>
              <a:t>Je-li hustota kapaliny </a:t>
            </a:r>
            <a:r>
              <a:rPr lang="el-GR" sz="1800" i="1" dirty="0">
                <a:solidFill>
                  <a:srgbClr val="00287D"/>
                </a:solidFill>
              </a:rPr>
              <a:t>ρ</a:t>
            </a:r>
            <a:r>
              <a:rPr lang="cs-CZ" sz="1800" dirty="0"/>
              <a:t> v místě průřezu </a:t>
            </a:r>
            <a:r>
              <a:rPr lang="cs-CZ" sz="1800" i="1" dirty="0">
                <a:solidFill>
                  <a:srgbClr val="00287D"/>
                </a:solidFill>
              </a:rPr>
              <a:t>S</a:t>
            </a:r>
            <a:r>
              <a:rPr lang="cs-CZ" sz="1800" i="1" dirty="0"/>
              <a:t> </a:t>
            </a:r>
            <a:r>
              <a:rPr lang="cs-CZ" sz="1800" dirty="0"/>
              <a:t>stejná, je </a:t>
            </a:r>
            <a:r>
              <a:rPr lang="cs-CZ" sz="1800" b="1" i="1" dirty="0">
                <a:solidFill>
                  <a:srgbClr val="00287D"/>
                </a:solidFill>
              </a:rPr>
              <a:t>hmotnostní průtok </a:t>
            </a:r>
            <a:r>
              <a:rPr lang="cs-CZ" sz="1800" b="1" i="1" dirty="0" err="1">
                <a:solidFill>
                  <a:srgbClr val="00287D"/>
                </a:solidFill>
              </a:rPr>
              <a:t>Q</a:t>
            </a:r>
            <a:r>
              <a:rPr lang="cs-CZ" sz="1800" b="1" i="1" baseline="-25000" dirty="0" err="1">
                <a:solidFill>
                  <a:srgbClr val="00287D"/>
                </a:solidFill>
              </a:rPr>
              <a:t>m</a:t>
            </a:r>
            <a:r>
              <a:rPr lang="cs-CZ" sz="1800" dirty="0"/>
              <a:t>, což je hmotnost kapaliny proteklé průřezem </a:t>
            </a:r>
            <a:r>
              <a:rPr lang="cs-CZ" sz="1800" i="1" dirty="0">
                <a:solidFill>
                  <a:srgbClr val="00287D"/>
                </a:solidFill>
              </a:rPr>
              <a:t>S</a:t>
            </a:r>
            <a:r>
              <a:rPr lang="cs-CZ" sz="1800" i="1" dirty="0"/>
              <a:t> </a:t>
            </a:r>
            <a:r>
              <a:rPr lang="cs-CZ" sz="1800" dirty="0"/>
              <a:t>proudové trubice za 1 sekundu, dán vztahem</a:t>
            </a:r>
          </a:p>
          <a:p>
            <a:pPr marL="0" indent="0">
              <a:buNone/>
            </a:pPr>
            <a:r>
              <a:rPr lang="cs-CZ" sz="1800" b="1" i="1" dirty="0">
                <a:solidFill>
                  <a:srgbClr val="00287D"/>
                </a:solidFill>
              </a:rPr>
              <a:t>	</a:t>
            </a:r>
            <a:r>
              <a:rPr lang="fr-FR" sz="1800" b="1" i="1" dirty="0">
                <a:solidFill>
                  <a:srgbClr val="00287D"/>
                </a:solidFill>
              </a:rPr>
              <a:t>Q</a:t>
            </a:r>
            <a:r>
              <a:rPr lang="cs-CZ" sz="1800" b="1" i="1" baseline="-25000" dirty="0">
                <a:solidFill>
                  <a:srgbClr val="00287D"/>
                </a:solidFill>
              </a:rPr>
              <a:t>m</a:t>
            </a:r>
            <a:r>
              <a:rPr lang="cs-CZ" sz="1800" b="1" i="1" dirty="0">
                <a:solidFill>
                  <a:srgbClr val="00287D"/>
                </a:solidFill>
              </a:rPr>
              <a:t> =</a:t>
            </a:r>
            <a:r>
              <a:rPr lang="fr-FR" sz="1800" b="1" i="1" dirty="0">
                <a:solidFill>
                  <a:srgbClr val="00287D"/>
                </a:solidFill>
              </a:rPr>
              <a:t> S</a:t>
            </a:r>
            <a:r>
              <a:rPr lang="cs-CZ" sz="1800" b="1" i="1" dirty="0">
                <a:solidFill>
                  <a:srgbClr val="00287D"/>
                </a:solidFill>
              </a:rPr>
              <a:t>.</a:t>
            </a:r>
            <a:r>
              <a:rPr lang="fr-FR" sz="1800" b="1" i="1" dirty="0">
                <a:solidFill>
                  <a:srgbClr val="00287D"/>
                </a:solidFill>
              </a:rPr>
              <a:t>v</a:t>
            </a:r>
            <a:r>
              <a:rPr lang="cs-CZ" sz="1800" b="1" i="1" dirty="0">
                <a:solidFill>
                  <a:srgbClr val="00287D"/>
                </a:solidFill>
              </a:rPr>
              <a:t>.</a:t>
            </a:r>
            <a:r>
              <a:rPr lang="el-GR" sz="1800" b="1" i="1" dirty="0">
                <a:solidFill>
                  <a:srgbClr val="00287D"/>
                </a:solidFill>
              </a:rPr>
              <a:t> ρ</a:t>
            </a:r>
            <a:r>
              <a:rPr lang="cs-CZ" sz="1800" b="1" i="1" dirty="0">
                <a:solidFill>
                  <a:srgbClr val="00287D"/>
                </a:solidFill>
              </a:rPr>
              <a:t>		</a:t>
            </a:r>
            <a:r>
              <a:rPr lang="cs-CZ" sz="1800" dirty="0"/>
              <a:t>Jednotkou je 1 kg.s</a:t>
            </a:r>
            <a:r>
              <a:rPr lang="cs-CZ" sz="1800" baseline="30000" dirty="0"/>
              <a:t>-1 </a:t>
            </a:r>
            <a:r>
              <a:rPr lang="cs-CZ" sz="1800" dirty="0"/>
              <a:t>.</a:t>
            </a:r>
          </a:p>
          <a:p>
            <a:pPr marL="0" indent="0">
              <a:buNone/>
            </a:pPr>
            <a:r>
              <a:rPr lang="cs-CZ" sz="1800" dirty="0"/>
              <a:t>Popis pomocí rychlosti a tlaku v každém místě proudění.</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415711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t>Kapalina nemůže stěnami trubice ani vytéci, ani přitéci	musí být hmotnostní průtok pro libovolný průřez proudové trubice stálý:</a:t>
            </a:r>
          </a:p>
          <a:p>
            <a:pPr marL="0" indent="0">
              <a:buNone/>
            </a:pPr>
            <a:r>
              <a:rPr lang="cs-CZ" sz="1800" dirty="0"/>
              <a:t>	</a:t>
            </a:r>
            <a:r>
              <a:rPr lang="fr-FR" sz="1800" dirty="0"/>
              <a:t>Q</a:t>
            </a:r>
            <a:r>
              <a:rPr lang="cs-CZ" sz="1800" baseline="-25000" dirty="0"/>
              <a:t>m</a:t>
            </a:r>
            <a:r>
              <a:rPr lang="cs-CZ" sz="1800" dirty="0"/>
              <a:t> =</a:t>
            </a:r>
            <a:r>
              <a:rPr lang="fr-FR" sz="1800" dirty="0"/>
              <a:t> </a:t>
            </a:r>
            <a:r>
              <a:rPr lang="cs-CZ" sz="1800" dirty="0"/>
              <a:t>	</a:t>
            </a:r>
            <a:r>
              <a:rPr lang="fr-FR" sz="1800" b="1" i="1" dirty="0">
                <a:solidFill>
                  <a:srgbClr val="00287D"/>
                </a:solidFill>
              </a:rPr>
              <a:t>S</a:t>
            </a:r>
            <a:r>
              <a:rPr lang="cs-CZ" sz="1800" b="1" i="1" dirty="0">
                <a:solidFill>
                  <a:srgbClr val="00287D"/>
                </a:solidFill>
              </a:rPr>
              <a:t>.</a:t>
            </a:r>
            <a:r>
              <a:rPr lang="fr-FR" sz="1800" b="1" i="1" dirty="0">
                <a:solidFill>
                  <a:srgbClr val="00287D"/>
                </a:solidFill>
              </a:rPr>
              <a:t>v</a:t>
            </a:r>
            <a:r>
              <a:rPr lang="cs-CZ" sz="1800" b="1" i="1" dirty="0">
                <a:solidFill>
                  <a:srgbClr val="00287D"/>
                </a:solidFill>
              </a:rPr>
              <a:t>.</a:t>
            </a:r>
            <a:r>
              <a:rPr lang="el-GR" sz="1800" b="1" i="1" dirty="0">
                <a:solidFill>
                  <a:srgbClr val="00287D"/>
                </a:solidFill>
              </a:rPr>
              <a:t> ρ</a:t>
            </a:r>
            <a:r>
              <a:rPr lang="cs-CZ" sz="1800" b="1" i="1" dirty="0">
                <a:solidFill>
                  <a:srgbClr val="00287D"/>
                </a:solidFill>
              </a:rPr>
              <a:t> = </a:t>
            </a:r>
            <a:r>
              <a:rPr lang="cs-CZ" sz="1800" b="1" i="1" dirty="0" err="1">
                <a:solidFill>
                  <a:srgbClr val="00287D"/>
                </a:solidFill>
              </a:rPr>
              <a:t>konst</a:t>
            </a:r>
            <a:r>
              <a:rPr lang="cs-CZ" sz="1800" b="1" i="1" dirty="0">
                <a:solidFill>
                  <a:srgbClr val="00287D"/>
                </a:solidFill>
              </a:rPr>
              <a:t>	</a:t>
            </a:r>
            <a:endParaRPr lang="cs-CZ" sz="1800" dirty="0"/>
          </a:p>
          <a:p>
            <a:pPr marL="0" indent="0">
              <a:buNone/>
            </a:pPr>
            <a:endParaRPr lang="cs-CZ" sz="1800" dirty="0"/>
          </a:p>
          <a:p>
            <a:pPr marL="0" indent="0">
              <a:buNone/>
            </a:pPr>
            <a:r>
              <a:rPr lang="cs-CZ" sz="1800" dirty="0"/>
              <a:t>Tato rovnice se nazývá </a:t>
            </a:r>
            <a:r>
              <a:rPr lang="cs-CZ" sz="1800" b="1" i="1" dirty="0">
                <a:solidFill>
                  <a:srgbClr val="00287D"/>
                </a:solidFill>
              </a:rPr>
              <a:t>rovnice spojitosti </a:t>
            </a:r>
            <a:r>
              <a:rPr lang="cs-CZ" sz="1800" dirty="0"/>
              <a:t>neboli </a:t>
            </a:r>
            <a:r>
              <a:rPr lang="cs-CZ" sz="1800" b="1" i="1" dirty="0">
                <a:solidFill>
                  <a:srgbClr val="00287D"/>
                </a:solidFill>
              </a:rPr>
              <a:t>kontinuity</a:t>
            </a:r>
            <a:r>
              <a:rPr lang="cs-CZ" sz="1800" dirty="0"/>
              <a:t> a je vyjádřením </a:t>
            </a:r>
            <a:r>
              <a:rPr lang="cs-CZ" sz="1800" dirty="0">
                <a:solidFill>
                  <a:schemeClr val="accent6">
                    <a:lumMod val="50000"/>
                  </a:schemeClr>
                </a:solidFill>
              </a:rPr>
              <a:t>zákona zachování hmotnosti </a:t>
            </a:r>
            <a:r>
              <a:rPr lang="cs-CZ" sz="1800" dirty="0"/>
              <a:t>pro ustálené proudění kapaliny.</a:t>
            </a:r>
          </a:p>
          <a:p>
            <a:pPr marL="0" indent="0">
              <a:buNone/>
            </a:pPr>
            <a:endParaRPr lang="cs-CZ" sz="1800" dirty="0"/>
          </a:p>
          <a:p>
            <a:pPr marL="0" indent="0">
              <a:buNone/>
            </a:pPr>
            <a:r>
              <a:rPr lang="cs-CZ" sz="1800" dirty="0"/>
              <a:t>V případě ideální kapaliny, která je dokonale nestlačitelná, je při stálé teplotě    </a:t>
            </a:r>
            <a:r>
              <a:rPr lang="el-GR" sz="1800" i="1" dirty="0">
                <a:solidFill>
                  <a:schemeClr val="accent6">
                    <a:lumMod val="50000"/>
                  </a:schemeClr>
                </a:solidFill>
              </a:rPr>
              <a:t>ρ = </a:t>
            </a:r>
            <a:r>
              <a:rPr lang="cs-CZ" sz="1800" i="1" dirty="0" err="1">
                <a:solidFill>
                  <a:schemeClr val="accent6">
                    <a:lumMod val="50000"/>
                  </a:schemeClr>
                </a:solidFill>
              </a:rPr>
              <a:t>konst</a:t>
            </a:r>
            <a:r>
              <a:rPr lang="cs-CZ" sz="1800" i="1" dirty="0">
                <a:solidFill>
                  <a:schemeClr val="accent6">
                    <a:lumMod val="50000"/>
                  </a:schemeClr>
                </a:solidFill>
              </a:rPr>
              <a:t>   </a:t>
            </a:r>
            <a:r>
              <a:rPr lang="cs-CZ" sz="1800" dirty="0"/>
              <a:t>pak pro </a:t>
            </a:r>
            <a:r>
              <a:rPr lang="cs-CZ" sz="1800" i="1" dirty="0">
                <a:solidFill>
                  <a:schemeClr val="accent6">
                    <a:lumMod val="50000"/>
                  </a:schemeClr>
                </a:solidFill>
              </a:rPr>
              <a:t>ideální kapalinu </a:t>
            </a:r>
            <a:r>
              <a:rPr lang="cs-CZ" sz="1800" dirty="0"/>
              <a:t>můžeme rovnici kontinuity psát ve tvaru</a:t>
            </a:r>
          </a:p>
          <a:p>
            <a:pPr marL="0" indent="0">
              <a:buNone/>
            </a:pPr>
            <a:endParaRPr lang="cs-CZ" sz="1800" dirty="0"/>
          </a:p>
          <a:p>
            <a:pPr marL="0" indent="0">
              <a:buNone/>
            </a:pPr>
            <a:r>
              <a:rPr lang="cs-CZ" sz="1800" b="1" i="1" dirty="0">
                <a:solidFill>
                  <a:srgbClr val="00287D"/>
                </a:solidFill>
              </a:rPr>
              <a:t>	</a:t>
            </a:r>
            <a:r>
              <a:rPr lang="cs-CZ" sz="1800" b="1" i="1" dirty="0" err="1">
                <a:solidFill>
                  <a:srgbClr val="00287D"/>
                </a:solidFill>
              </a:rPr>
              <a:t>S.v</a:t>
            </a:r>
            <a:r>
              <a:rPr lang="cs-CZ" sz="1800" b="1" i="1" dirty="0">
                <a:solidFill>
                  <a:srgbClr val="00287D"/>
                </a:solidFill>
              </a:rPr>
              <a:t> = </a:t>
            </a:r>
            <a:r>
              <a:rPr lang="cs-CZ" sz="1800" b="1" i="1" dirty="0" err="1">
                <a:solidFill>
                  <a:srgbClr val="00287D"/>
                </a:solidFill>
              </a:rPr>
              <a:t>konst</a:t>
            </a:r>
            <a:r>
              <a:rPr lang="cs-CZ" sz="1800" b="1" i="1" dirty="0">
                <a:solidFill>
                  <a:srgbClr val="00287D"/>
                </a:solidFill>
              </a:rPr>
              <a:t>   </a:t>
            </a:r>
            <a:r>
              <a:rPr lang="cs-CZ" sz="1800" dirty="0"/>
              <a:t> nebo    </a:t>
            </a:r>
            <a:r>
              <a:rPr lang="cs-CZ" sz="1800" b="1" i="1" dirty="0">
                <a:solidFill>
                  <a:srgbClr val="00287D"/>
                </a:solidFill>
              </a:rPr>
              <a:t>S</a:t>
            </a:r>
            <a:r>
              <a:rPr lang="cs-CZ" sz="1800" b="1" i="1" baseline="-25000" dirty="0">
                <a:solidFill>
                  <a:srgbClr val="00287D"/>
                </a:solidFill>
              </a:rPr>
              <a:t>1</a:t>
            </a:r>
            <a:r>
              <a:rPr lang="cs-CZ" sz="1800" b="1" i="1" dirty="0">
                <a:solidFill>
                  <a:srgbClr val="00287D"/>
                </a:solidFill>
              </a:rPr>
              <a:t>v</a:t>
            </a:r>
            <a:r>
              <a:rPr lang="cs-CZ" sz="1800" b="1" i="1" baseline="-25000" dirty="0">
                <a:solidFill>
                  <a:srgbClr val="00287D"/>
                </a:solidFill>
              </a:rPr>
              <a:t>1</a:t>
            </a:r>
            <a:r>
              <a:rPr lang="cs-CZ" sz="1800" b="1" i="1" dirty="0">
                <a:solidFill>
                  <a:srgbClr val="00287D"/>
                </a:solidFill>
              </a:rPr>
              <a:t> = S</a:t>
            </a:r>
            <a:r>
              <a:rPr lang="cs-CZ" sz="1800" b="1" i="1" baseline="-25000" dirty="0">
                <a:solidFill>
                  <a:srgbClr val="00287D"/>
                </a:solidFill>
              </a:rPr>
              <a:t>2</a:t>
            </a:r>
            <a:r>
              <a:rPr lang="cs-CZ" sz="1800" b="1" i="1" dirty="0">
                <a:solidFill>
                  <a:srgbClr val="00287D"/>
                </a:solidFill>
              </a:rPr>
              <a:t>v</a:t>
            </a:r>
            <a:r>
              <a:rPr lang="cs-CZ" sz="1800" b="1" i="1" baseline="-25000" dirty="0">
                <a:solidFill>
                  <a:srgbClr val="00287D"/>
                </a:solidFill>
              </a:rPr>
              <a:t>2</a:t>
            </a:r>
            <a:r>
              <a:rPr lang="cs-CZ" sz="1800" dirty="0"/>
              <a:t> </a:t>
            </a:r>
            <a:endParaRPr lang="cs-CZ" sz="1800" kern="1200" dirty="0">
              <a:ea typeface="+mn-ea"/>
              <a:cs typeface="+mn-cs"/>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6" name="Šipka doprava 5"/>
          <p:cNvSpPr/>
          <p:nvPr/>
        </p:nvSpPr>
        <p:spPr bwMode="auto">
          <a:xfrm>
            <a:off x="6144768" y="2045114"/>
            <a:ext cx="647844" cy="20116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7" name="Obrázek 6"/>
          <p:cNvPicPr>
            <a:picLocks noChangeAspect="1"/>
          </p:cNvPicPr>
          <p:nvPr/>
        </p:nvPicPr>
        <p:blipFill>
          <a:blip r:embed="rId2"/>
          <a:stretch>
            <a:fillRect/>
          </a:stretch>
        </p:blipFill>
        <p:spPr>
          <a:xfrm>
            <a:off x="5080175" y="4768118"/>
            <a:ext cx="2948257" cy="1480282"/>
          </a:xfrm>
          <a:prstGeom prst="rect">
            <a:avLst/>
          </a:prstGeom>
        </p:spPr>
      </p:pic>
    </p:spTree>
    <p:extLst>
      <p:ext uri="{BB962C8B-B14F-4D97-AF65-F5344CB8AC3E}">
        <p14:creationId xmlns:p14="http://schemas.microsoft.com/office/powerpoint/2010/main" val="3172690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dirty="0"/>
              <a:t>Kapalina pod tlakem může konat práci. Má tedy </a:t>
            </a:r>
            <a:r>
              <a:rPr lang="cs-CZ" sz="1800" b="1" i="1" dirty="0">
                <a:solidFill>
                  <a:srgbClr val="00287D"/>
                </a:solidFill>
              </a:rPr>
              <a:t>potenciální energie tlaková.</a:t>
            </a:r>
            <a:endParaRPr lang="cs-CZ" sz="1800" dirty="0"/>
          </a:p>
          <a:p>
            <a:pPr marL="0" indent="0">
              <a:buNone/>
            </a:pPr>
            <a:endParaRPr lang="cs-CZ" sz="1800" dirty="0"/>
          </a:p>
          <a:p>
            <a:pPr marL="0" indent="0">
              <a:buNone/>
            </a:pPr>
            <a:r>
              <a:rPr lang="cs-CZ" sz="1800" dirty="0"/>
              <a:t>Velká nádoba s kapalinou, ze které vychází</a:t>
            </a:r>
          </a:p>
          <a:p>
            <a:pPr marL="0" indent="0">
              <a:buNone/>
            </a:pPr>
            <a:r>
              <a:rPr lang="cs-CZ" sz="1800" dirty="0"/>
              <a:t>tenká trubice s pístem o plošném obsahu </a:t>
            </a:r>
            <a:r>
              <a:rPr lang="cs-CZ" sz="1800" i="1" dirty="0">
                <a:solidFill>
                  <a:srgbClr val="00287D"/>
                </a:solidFill>
              </a:rPr>
              <a:t>S</a:t>
            </a:r>
            <a:r>
              <a:rPr lang="cs-CZ" sz="1800" dirty="0"/>
              <a:t>.</a:t>
            </a:r>
          </a:p>
          <a:p>
            <a:pPr marL="0" indent="0">
              <a:buNone/>
            </a:pPr>
            <a:r>
              <a:rPr lang="cs-CZ" sz="1800" dirty="0"/>
              <a:t>Tlak kapaliny lze v místech pístu považovat</a:t>
            </a:r>
          </a:p>
          <a:p>
            <a:pPr marL="0" indent="0">
              <a:buNone/>
            </a:pPr>
            <a:r>
              <a:rPr lang="cs-CZ" sz="1800" i="1" dirty="0">
                <a:solidFill>
                  <a:srgbClr val="00287D"/>
                </a:solidFill>
              </a:rPr>
              <a:t>za stejný</a:t>
            </a:r>
            <a:r>
              <a:rPr lang="cs-CZ" sz="1800" dirty="0"/>
              <a:t>. </a:t>
            </a:r>
          </a:p>
          <a:p>
            <a:pPr marL="0" indent="0">
              <a:buNone/>
            </a:pPr>
            <a:r>
              <a:rPr lang="cs-CZ" sz="1800" dirty="0"/>
              <a:t>Při posunutí </a:t>
            </a:r>
            <a:r>
              <a:rPr lang="cs-CZ" sz="1800" i="1" dirty="0" err="1">
                <a:solidFill>
                  <a:srgbClr val="00287D"/>
                </a:solidFill>
              </a:rPr>
              <a:t>ds</a:t>
            </a:r>
            <a:r>
              <a:rPr lang="cs-CZ" sz="1800" dirty="0"/>
              <a:t>  vykoná síla </a:t>
            </a:r>
            <a:r>
              <a:rPr lang="cs-CZ" sz="1800" i="1" dirty="0">
                <a:solidFill>
                  <a:srgbClr val="00287D"/>
                </a:solidFill>
              </a:rPr>
              <a:t>F= </a:t>
            </a:r>
            <a:r>
              <a:rPr lang="cs-CZ" sz="1800" i="1" dirty="0" err="1">
                <a:solidFill>
                  <a:srgbClr val="00287D"/>
                </a:solidFill>
              </a:rPr>
              <a:t>p.S</a:t>
            </a:r>
            <a:r>
              <a:rPr lang="cs-CZ" sz="1800" dirty="0"/>
              <a:t> práci</a:t>
            </a:r>
          </a:p>
          <a:p>
            <a:pPr marL="0" indent="0">
              <a:buNone/>
            </a:pPr>
            <a:r>
              <a:rPr lang="cs-CZ" sz="1800" i="1" dirty="0">
                <a:solidFill>
                  <a:srgbClr val="00287D"/>
                </a:solidFill>
              </a:rPr>
              <a:t>	</a:t>
            </a:r>
          </a:p>
          <a:p>
            <a:pPr marL="0" indent="0">
              <a:buNone/>
            </a:pPr>
            <a:r>
              <a:rPr lang="cs-CZ" sz="1800" i="1" dirty="0">
                <a:solidFill>
                  <a:srgbClr val="00287D"/>
                </a:solidFill>
              </a:rPr>
              <a:t>	</a:t>
            </a:r>
            <a:r>
              <a:rPr lang="cs-CZ" sz="1800" i="1" dirty="0" err="1">
                <a:solidFill>
                  <a:srgbClr val="00287D"/>
                </a:solidFill>
              </a:rPr>
              <a:t>dA</a:t>
            </a:r>
            <a:r>
              <a:rPr lang="cs-CZ" sz="1800" i="1" dirty="0">
                <a:solidFill>
                  <a:srgbClr val="00287D"/>
                </a:solidFill>
              </a:rPr>
              <a:t> = </a:t>
            </a:r>
            <a:r>
              <a:rPr lang="cs-CZ" sz="1800" i="1" dirty="0" err="1">
                <a:solidFill>
                  <a:srgbClr val="00287D"/>
                </a:solidFill>
              </a:rPr>
              <a:t>Fds</a:t>
            </a:r>
            <a:r>
              <a:rPr lang="cs-CZ" sz="1800" i="1" dirty="0">
                <a:solidFill>
                  <a:srgbClr val="00287D"/>
                </a:solidFill>
              </a:rPr>
              <a:t> = </a:t>
            </a:r>
            <a:r>
              <a:rPr lang="cs-CZ" sz="1800" i="1" dirty="0" err="1">
                <a:solidFill>
                  <a:srgbClr val="00287D"/>
                </a:solidFill>
              </a:rPr>
              <a:t>pSds</a:t>
            </a:r>
            <a:r>
              <a:rPr lang="cs-CZ" sz="1800" i="1" dirty="0">
                <a:solidFill>
                  <a:srgbClr val="00287D"/>
                </a:solidFill>
              </a:rPr>
              <a:t> = </a:t>
            </a:r>
            <a:r>
              <a:rPr lang="cs-CZ" sz="1800" i="1" dirty="0" err="1">
                <a:solidFill>
                  <a:srgbClr val="00287D"/>
                </a:solidFill>
              </a:rPr>
              <a:t>pdV</a:t>
            </a:r>
            <a:r>
              <a:rPr lang="cs-CZ" sz="1800" i="1" dirty="0">
                <a:solidFill>
                  <a:srgbClr val="00287D"/>
                </a:solidFill>
              </a:rPr>
              <a:t> </a:t>
            </a:r>
            <a:endParaRPr lang="cs-CZ" sz="1800" dirty="0"/>
          </a:p>
          <a:p>
            <a:pPr marL="0" indent="0">
              <a:buNone/>
            </a:pPr>
            <a:endParaRPr lang="cs-CZ" sz="1800" dirty="0"/>
          </a:p>
          <a:p>
            <a:pPr marL="0" indent="0">
              <a:buNone/>
            </a:pPr>
            <a:r>
              <a:rPr lang="cs-CZ" sz="1800" dirty="0"/>
              <a:t>Tato práce je číselně rovna úbytku </a:t>
            </a:r>
            <a:r>
              <a:rPr lang="cs-CZ" sz="1800" i="1" dirty="0">
                <a:solidFill>
                  <a:srgbClr val="00287D"/>
                </a:solidFill>
              </a:rPr>
              <a:t>potenciální energie tlakové </a:t>
            </a:r>
            <a:r>
              <a:rPr lang="cs-CZ" sz="1800" i="1" dirty="0" err="1">
                <a:solidFill>
                  <a:srgbClr val="00287D"/>
                </a:solidFill>
              </a:rPr>
              <a:t>dW</a:t>
            </a:r>
            <a:r>
              <a:rPr lang="cs-CZ" sz="1800" i="1" baseline="-25000" dirty="0" err="1">
                <a:solidFill>
                  <a:srgbClr val="00287D"/>
                </a:solidFill>
              </a:rPr>
              <a:t>tl</a:t>
            </a:r>
            <a:r>
              <a:rPr lang="cs-CZ" sz="1800" dirty="0"/>
              <a:t>.</a:t>
            </a:r>
            <a:r>
              <a:rPr lang="cs-CZ" sz="1800" b="1" i="1" dirty="0">
                <a:solidFill>
                  <a:srgbClr val="00287D"/>
                </a:solidFill>
              </a:rPr>
              <a:t>	</a:t>
            </a:r>
            <a:endParaRPr lang="cs-CZ" sz="1800" dirty="0"/>
          </a:p>
          <a:p>
            <a:pPr marL="0" indent="0">
              <a:buNone/>
            </a:pPr>
            <a:endParaRPr lang="cs-CZ" sz="1800" dirty="0"/>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pic>
        <p:nvPicPr>
          <p:cNvPr id="8" name="Obrázek 7"/>
          <p:cNvPicPr>
            <a:picLocks noChangeAspect="1"/>
          </p:cNvPicPr>
          <p:nvPr/>
        </p:nvPicPr>
        <p:blipFill>
          <a:blip r:embed="rId2"/>
          <a:stretch>
            <a:fillRect/>
          </a:stretch>
        </p:blipFill>
        <p:spPr>
          <a:xfrm>
            <a:off x="4980697" y="2404871"/>
            <a:ext cx="3495814" cy="2373079"/>
          </a:xfrm>
          <a:prstGeom prst="rect">
            <a:avLst/>
          </a:prstGeom>
        </p:spPr>
      </p:pic>
    </p:spTree>
    <p:extLst>
      <p:ext uri="{BB962C8B-B14F-4D97-AF65-F5344CB8AC3E}">
        <p14:creationId xmlns:p14="http://schemas.microsoft.com/office/powerpoint/2010/main" val="3563014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b="1" i="1" dirty="0">
                <a:solidFill>
                  <a:srgbClr val="00287D"/>
                </a:solidFill>
              </a:rPr>
              <a:t>Kinetická energie </a:t>
            </a:r>
            <a:r>
              <a:rPr lang="cs-CZ" sz="1800" dirty="0"/>
              <a:t>proudící kapaliny objemu </a:t>
            </a:r>
            <a:r>
              <a:rPr lang="cs-CZ" sz="1800" i="1" dirty="0" err="1">
                <a:solidFill>
                  <a:srgbClr val="00287D"/>
                </a:solidFill>
              </a:rPr>
              <a:t>dV</a:t>
            </a:r>
            <a:r>
              <a:rPr lang="cs-CZ" sz="1800" dirty="0"/>
              <a:t>  s hustotou </a:t>
            </a:r>
            <a:r>
              <a:rPr lang="el-GR" sz="1800" b="1" i="1" dirty="0">
                <a:solidFill>
                  <a:srgbClr val="00287D"/>
                </a:solidFill>
              </a:rPr>
              <a:t>ρ</a:t>
            </a:r>
            <a:r>
              <a:rPr lang="cs-CZ" sz="1800" dirty="0"/>
              <a:t>: </a:t>
            </a:r>
          </a:p>
          <a:p>
            <a:pPr marL="0" indent="0">
              <a:buNone/>
            </a:pPr>
            <a:r>
              <a:rPr lang="cs-CZ" sz="1800" b="1" i="1" dirty="0">
                <a:solidFill>
                  <a:srgbClr val="00287D"/>
                </a:solidFill>
                <a:latin typeface="Times New Roman" panose="02020603050405020304" pitchFamily="18" charset="0"/>
              </a:rPr>
              <a:t>	</a:t>
            </a:r>
            <a:endParaRPr lang="cs-CZ" sz="1000" b="1" i="1" dirty="0">
              <a:solidFill>
                <a:srgbClr val="00287D"/>
              </a:solidFill>
              <a:latin typeface="Times New Roman" panose="02020603050405020304" pitchFamily="18" charset="0"/>
            </a:endParaRP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k</a:t>
            </a:r>
            <a:r>
              <a:rPr lang="cs-CZ" sz="1800" b="1" i="1" dirty="0">
                <a:solidFill>
                  <a:srgbClr val="00287D"/>
                </a:solidFill>
                <a:latin typeface="Times New Roman" panose="02020603050405020304" pitchFamily="18" charset="0"/>
              </a:rPr>
              <a:t>= ½ v</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dm = ½ v</a:t>
            </a:r>
            <a:r>
              <a:rPr lang="cs-CZ" sz="1800" b="1" i="1" baseline="30000" dirty="0">
                <a:solidFill>
                  <a:srgbClr val="00287D"/>
                </a:solidFill>
                <a:latin typeface="Times New Roman" panose="02020603050405020304" pitchFamily="18" charset="0"/>
              </a:rPr>
              <a:t>2</a:t>
            </a:r>
            <a:r>
              <a:rPr lang="el-GR" sz="1800" b="1" i="1" dirty="0">
                <a:solidFill>
                  <a:srgbClr val="00287D"/>
                </a:solidFill>
                <a:latin typeface="Times New Roman" panose="02020603050405020304" pitchFamily="18" charset="0"/>
              </a:rPr>
              <a:t>ρ</a:t>
            </a:r>
            <a:r>
              <a:rPr lang="cs-CZ" sz="1800" b="1" i="1" dirty="0" err="1">
                <a:solidFill>
                  <a:srgbClr val="00287D"/>
                </a:solidFill>
                <a:latin typeface="Times New Roman" panose="02020603050405020304" pitchFamily="18" charset="0"/>
              </a:rPr>
              <a:t>dV</a:t>
            </a:r>
            <a:endParaRPr lang="cs-CZ" sz="1800" b="1" i="1" dirty="0">
              <a:solidFill>
                <a:srgbClr val="00287D"/>
              </a:solidFill>
            </a:endParaRPr>
          </a:p>
          <a:p>
            <a:pPr marL="0" indent="0">
              <a:buNone/>
            </a:pPr>
            <a:endParaRPr lang="cs-CZ" sz="1000" dirty="0"/>
          </a:p>
          <a:p>
            <a:pPr marL="0" indent="0">
              <a:buNone/>
            </a:pPr>
            <a:r>
              <a:rPr lang="cs-CZ" sz="1800" b="1" i="1" dirty="0">
                <a:solidFill>
                  <a:srgbClr val="00287D"/>
                </a:solidFill>
              </a:rPr>
              <a:t>Potenciální energie tíhová </a:t>
            </a:r>
            <a:r>
              <a:rPr lang="cs-CZ" sz="1800" dirty="0">
                <a:solidFill>
                  <a:srgbClr val="000000"/>
                </a:solidFill>
              </a:rPr>
              <a:t>proudící kapaliny objemu </a:t>
            </a:r>
            <a:r>
              <a:rPr lang="cs-CZ" sz="1800" i="1" dirty="0" err="1">
                <a:solidFill>
                  <a:srgbClr val="00287D"/>
                </a:solidFill>
              </a:rPr>
              <a:t>dV</a:t>
            </a:r>
            <a:r>
              <a:rPr lang="cs-CZ" sz="1800" dirty="0">
                <a:solidFill>
                  <a:srgbClr val="000000"/>
                </a:solidFill>
              </a:rPr>
              <a:t>  s hustotou </a:t>
            </a:r>
            <a:r>
              <a:rPr lang="el-GR" sz="1800" b="1" i="1" dirty="0">
                <a:solidFill>
                  <a:srgbClr val="00287D"/>
                </a:solidFill>
              </a:rPr>
              <a:t>ρ</a:t>
            </a:r>
            <a:endParaRPr lang="cs-CZ" sz="1800" dirty="0"/>
          </a:p>
          <a:p>
            <a:pPr marL="0" indent="0">
              <a:buNone/>
            </a:pPr>
            <a:endParaRPr lang="cs-CZ" sz="1000" dirty="0"/>
          </a:p>
          <a:p>
            <a:pPr marL="0" indent="0">
              <a:buNone/>
            </a:pPr>
            <a:r>
              <a:rPr lang="cs-CZ" sz="1800" i="1" dirty="0">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p</a:t>
            </a:r>
            <a:r>
              <a:rPr lang="cs-CZ" sz="1800" b="1" i="1" dirty="0">
                <a:solidFill>
                  <a:srgbClr val="00287D"/>
                </a:solidFill>
                <a:latin typeface="Times New Roman" panose="02020603050405020304" pitchFamily="18" charset="0"/>
              </a:rPr>
              <a:t> = g h dm = h g </a:t>
            </a:r>
            <a:r>
              <a:rPr lang="el-GR" sz="1800" b="1" i="1" dirty="0">
                <a:solidFill>
                  <a:srgbClr val="00287D"/>
                </a:solidFill>
                <a:latin typeface="Times New Roman" panose="02020603050405020304" pitchFamily="18" charset="0"/>
              </a:rPr>
              <a:t>ρ</a:t>
            </a:r>
            <a:r>
              <a:rPr lang="cs-CZ" sz="1800" b="1" i="1" dirty="0" err="1">
                <a:solidFill>
                  <a:srgbClr val="00287D"/>
                </a:solidFill>
                <a:latin typeface="Times New Roman" panose="02020603050405020304" pitchFamily="18" charset="0"/>
              </a:rPr>
              <a:t>dV</a:t>
            </a:r>
            <a:r>
              <a:rPr lang="cs-CZ" sz="1800" b="1" i="1" dirty="0">
                <a:solidFill>
                  <a:srgbClr val="00287D"/>
                </a:solidFill>
                <a:latin typeface="Times New Roman" panose="02020603050405020304" pitchFamily="18" charset="0"/>
              </a:rPr>
              <a:t>		</a:t>
            </a:r>
            <a:r>
              <a:rPr lang="cs-CZ" sz="1800" i="1" dirty="0">
                <a:solidFill>
                  <a:srgbClr val="00287D"/>
                </a:solidFill>
                <a:latin typeface="Times New Roman" panose="02020603050405020304" pitchFamily="18" charset="0"/>
              </a:rPr>
              <a:t>(pozor na volbu nulové hodnoty </a:t>
            </a:r>
            <a:r>
              <a:rPr lang="cs-CZ" sz="1800" i="1" dirty="0" err="1">
                <a:solidFill>
                  <a:srgbClr val="00287D"/>
                </a:solidFill>
                <a:latin typeface="Times New Roman" panose="02020603050405020304" pitchFamily="18" charset="0"/>
              </a:rPr>
              <a:t>dW</a:t>
            </a:r>
            <a:r>
              <a:rPr lang="cs-CZ" sz="1800" i="1" baseline="-25000" dirty="0" err="1">
                <a:solidFill>
                  <a:srgbClr val="00287D"/>
                </a:solidFill>
                <a:latin typeface="Times New Roman" panose="02020603050405020304" pitchFamily="18" charset="0"/>
              </a:rPr>
              <a:t>p</a:t>
            </a:r>
            <a:r>
              <a:rPr lang="cs-CZ" sz="1800" i="1" dirty="0">
                <a:solidFill>
                  <a:srgbClr val="00287D"/>
                </a:solidFill>
                <a:latin typeface="Times New Roman" panose="02020603050405020304" pitchFamily="18" charset="0"/>
              </a:rPr>
              <a:t>)</a:t>
            </a:r>
          </a:p>
          <a:p>
            <a:pPr marL="0" lvl="0" indent="0">
              <a:buNone/>
            </a:pPr>
            <a:endParaRPr lang="cs-CZ" sz="1000" dirty="0">
              <a:solidFill>
                <a:srgbClr val="000000"/>
              </a:solidFill>
            </a:endParaRPr>
          </a:p>
          <a:p>
            <a:pPr marL="0" lvl="0" indent="0">
              <a:buNone/>
            </a:pPr>
            <a:r>
              <a:rPr lang="cs-CZ" sz="1800" dirty="0">
                <a:solidFill>
                  <a:srgbClr val="000000"/>
                </a:solidFill>
              </a:rPr>
              <a:t>Navíc je zde </a:t>
            </a:r>
            <a:r>
              <a:rPr lang="cs-CZ" sz="1800" b="1" i="1" dirty="0">
                <a:solidFill>
                  <a:srgbClr val="00287D"/>
                </a:solidFill>
              </a:rPr>
              <a:t>potenciální energie tlaková </a:t>
            </a:r>
          </a:p>
          <a:p>
            <a:pPr marL="0" lvl="0" indent="0">
              <a:buNone/>
            </a:pPr>
            <a:r>
              <a:rPr lang="cs-CZ" sz="1000" b="1" i="1" dirty="0">
                <a:solidFill>
                  <a:srgbClr val="00287D"/>
                </a:solidFill>
              </a:rPr>
              <a:t>	</a:t>
            </a:r>
            <a:endParaRPr lang="cs-CZ" sz="1800" i="1" dirty="0">
              <a:solidFill>
                <a:srgbClr val="00287D"/>
              </a:solidFill>
            </a:endParaRPr>
          </a:p>
          <a:p>
            <a:pPr marL="0" lvl="0" indent="0">
              <a:buNone/>
            </a:pPr>
            <a:r>
              <a:rPr lang="cs-CZ" sz="1800" i="1" dirty="0">
                <a:solidFill>
                  <a:srgbClr val="00287D"/>
                </a:solidFill>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tl</a:t>
            </a:r>
            <a:r>
              <a:rPr lang="cs-CZ" sz="1800" b="1" i="1" dirty="0">
                <a:solidFill>
                  <a:srgbClr val="00287D"/>
                </a:solidFill>
                <a:latin typeface="Times New Roman" panose="02020603050405020304" pitchFamily="18" charset="0"/>
              </a:rPr>
              <a:t> = p </a:t>
            </a:r>
            <a:r>
              <a:rPr lang="cs-CZ" sz="1800" b="1" i="1" dirty="0" err="1">
                <a:solidFill>
                  <a:srgbClr val="00287D"/>
                </a:solidFill>
                <a:latin typeface="Times New Roman" panose="02020603050405020304" pitchFamily="18" charset="0"/>
              </a:rPr>
              <a:t>dV</a:t>
            </a:r>
            <a:endParaRPr lang="cs-CZ" sz="1800" b="1" i="1" dirty="0">
              <a:solidFill>
                <a:srgbClr val="00287D"/>
              </a:solidFill>
              <a:latin typeface="Times New Roman" panose="02020603050405020304" pitchFamily="18" charset="0"/>
            </a:endParaRPr>
          </a:p>
          <a:p>
            <a:pPr marL="0" indent="0">
              <a:buNone/>
            </a:pPr>
            <a:endParaRPr lang="cs-CZ" sz="1000" dirty="0"/>
          </a:p>
          <a:p>
            <a:pPr marL="0" indent="0">
              <a:buNone/>
            </a:pPr>
            <a:r>
              <a:rPr lang="cs-CZ" sz="1800" dirty="0"/>
              <a:t>Celková mechanická energie proudící kapaliny je pak:</a:t>
            </a:r>
          </a:p>
          <a:p>
            <a:pPr marL="0" indent="0">
              <a:buNone/>
            </a:pPr>
            <a:r>
              <a:rPr lang="cs-CZ" sz="1800" dirty="0"/>
              <a:t>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k</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p</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tl</a:t>
            </a:r>
            <a:endParaRPr lang="cs-CZ" sz="1800" b="1" i="1" baseline="-25000" dirty="0">
              <a:solidFill>
                <a:srgbClr val="00287D"/>
              </a:solidFill>
              <a:latin typeface="Times New Roman" panose="02020603050405020304" pitchFamily="18" charset="0"/>
              <a:cs typeface="Times New Roman" panose="02020603050405020304" pitchFamily="18" charset="0"/>
            </a:endParaRP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2492902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bwMode="auto">
          <a:xfrm>
            <a:off x="1298448" y="4919472"/>
            <a:ext cx="2825496" cy="466344"/>
          </a:xfrm>
          <a:prstGeom prst="rect">
            <a:avLst/>
          </a:prstGeom>
          <a:solidFill>
            <a:srgbClr val="FFC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buNone/>
            </a:pPr>
            <a:r>
              <a:rPr lang="cs-CZ" sz="1800" i="1" dirty="0">
                <a:solidFill>
                  <a:srgbClr val="00287D"/>
                </a:solidFill>
              </a:rPr>
              <a:t>Hustota energie </a:t>
            </a:r>
            <a:r>
              <a:rPr lang="cs-CZ" sz="1800" dirty="0">
                <a:solidFill>
                  <a:srgbClr val="000000"/>
                </a:solidFill>
              </a:rPr>
              <a:t>je energie připadající na jednotkový objem kapaliny, tedy</a:t>
            </a:r>
            <a:r>
              <a:rPr lang="cs-CZ" sz="1800" dirty="0"/>
              <a:t>: </a:t>
            </a:r>
          </a:p>
          <a:p>
            <a:pPr marL="0" indent="0">
              <a:buNone/>
            </a:pPr>
            <a:r>
              <a:rPr lang="cs-CZ" sz="1800" b="1" i="1" dirty="0">
                <a:solidFill>
                  <a:srgbClr val="00287D"/>
                </a:solidFill>
                <a:latin typeface="Times New Roman" panose="02020603050405020304" pitchFamily="18" charset="0"/>
              </a:rPr>
              <a:t>	</a:t>
            </a:r>
            <a:endParaRPr lang="cs-CZ" sz="1000" b="1" i="1" dirty="0">
              <a:solidFill>
                <a:srgbClr val="00287D"/>
              </a:solidFill>
              <a:latin typeface="Times New Roman" panose="02020603050405020304" pitchFamily="18" charset="0"/>
            </a:endParaRP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k</a:t>
            </a:r>
            <a:r>
              <a:rPr lang="cs-CZ" sz="1800" b="1" i="1" dirty="0">
                <a:solidFill>
                  <a:srgbClr val="00287D"/>
                </a:solidFill>
                <a:latin typeface="Times New Roman" panose="02020603050405020304" pitchFamily="18" charset="0"/>
              </a:rPr>
              <a:t>=  ½ v</a:t>
            </a:r>
            <a:r>
              <a:rPr lang="cs-CZ" sz="1800" b="1" i="1" baseline="30000" dirty="0">
                <a:solidFill>
                  <a:srgbClr val="00287D"/>
                </a:solidFill>
                <a:latin typeface="Times New Roman" panose="02020603050405020304" pitchFamily="18" charset="0"/>
              </a:rPr>
              <a:t>2</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i="1" dirty="0">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p</a:t>
            </a:r>
            <a:r>
              <a:rPr lang="cs-CZ" sz="1800" b="1" i="1" dirty="0">
                <a:solidFill>
                  <a:srgbClr val="00287D"/>
                </a:solidFill>
                <a:latin typeface="Times New Roman" panose="02020603050405020304" pitchFamily="18" charset="0"/>
              </a:rPr>
              <a:t> =  h g </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tl</a:t>
            </a:r>
            <a:r>
              <a:rPr lang="cs-CZ" sz="1800" b="1" i="1" dirty="0">
                <a:solidFill>
                  <a:srgbClr val="00287D"/>
                </a:solidFill>
                <a:latin typeface="Times New Roman" panose="02020603050405020304" pitchFamily="18" charset="0"/>
              </a:rPr>
              <a:t> = p</a:t>
            </a:r>
          </a:p>
          <a:p>
            <a:pPr marL="0" indent="0">
              <a:buNone/>
            </a:pPr>
            <a:endParaRPr lang="cs-CZ" sz="1000" dirty="0"/>
          </a:p>
          <a:p>
            <a:pPr marL="0" indent="0">
              <a:buNone/>
            </a:pPr>
            <a:r>
              <a:rPr lang="cs-CZ" sz="1800" dirty="0"/>
              <a:t>Protože v ideální kapalině se nemůže mechanická energie proudící kapaliny měnit v jiné formy energie, bude hustota celkové mechanické energie (tj. celková mechanická energie jednotkového objemu) proudící ideální kapaliny stálá:</a:t>
            </a:r>
          </a:p>
          <a:p>
            <a:pPr marL="0" indent="0">
              <a:buNone/>
            </a:pPr>
            <a:r>
              <a:rPr lang="cs-CZ" sz="1800" dirty="0"/>
              <a:t>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p</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tl</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dw</a:t>
            </a:r>
            <a:r>
              <a:rPr lang="cs-CZ" sz="1800" b="1" i="1" baseline="-25000" dirty="0" err="1">
                <a:solidFill>
                  <a:srgbClr val="00287D"/>
                </a:solidFill>
                <a:latin typeface="Times New Roman" panose="02020603050405020304" pitchFamily="18" charset="0"/>
                <a:cs typeface="Times New Roman" panose="02020603050405020304" pitchFamily="18" charset="0"/>
              </a:rPr>
              <a:t>k</a:t>
            </a:r>
            <a:r>
              <a:rPr lang="cs-CZ" sz="1800" b="1" i="1" dirty="0">
                <a:solidFill>
                  <a:srgbClr val="00287D"/>
                </a:solidFill>
                <a:latin typeface="Times New Roman" panose="02020603050405020304" pitchFamily="18" charset="0"/>
                <a:cs typeface="Times New Roman" panose="02020603050405020304" pitchFamily="18" charset="0"/>
              </a:rPr>
              <a:t> = </a:t>
            </a:r>
            <a:r>
              <a:rPr lang="cs-CZ" sz="1800" b="1" i="1" dirty="0" err="1">
                <a:solidFill>
                  <a:srgbClr val="00287D"/>
                </a:solidFill>
                <a:latin typeface="Times New Roman" panose="02020603050405020304" pitchFamily="18" charset="0"/>
                <a:cs typeface="Times New Roman" panose="02020603050405020304" pitchFamily="18" charset="0"/>
              </a:rPr>
              <a:t>konst</a:t>
            </a:r>
            <a:endParaRPr lang="cs-CZ" sz="1800" b="1" i="1" dirty="0">
              <a:solidFill>
                <a:srgbClr val="00287D"/>
              </a:solidFill>
              <a:latin typeface="Times New Roman" panose="02020603050405020304" pitchFamily="18" charset="0"/>
              <a:cs typeface="Times New Roman" panose="02020603050405020304" pitchFamily="18" charset="0"/>
            </a:endParaRPr>
          </a:p>
          <a:p>
            <a:pPr marL="0" indent="0">
              <a:buNone/>
            </a:pPr>
            <a:r>
              <a:rPr lang="cs-CZ" sz="1800" dirty="0"/>
              <a:t>tj.:</a:t>
            </a:r>
          </a:p>
          <a:p>
            <a:pPr marL="0" indent="0">
              <a:buNone/>
            </a:pPr>
            <a:r>
              <a:rPr lang="cs-CZ" sz="1800" dirty="0"/>
              <a:t>	</a:t>
            </a:r>
            <a:r>
              <a:rPr lang="cs-CZ" sz="1800" b="1" i="1" dirty="0">
                <a:solidFill>
                  <a:srgbClr val="00287D"/>
                </a:solidFill>
                <a:latin typeface="Times New Roman" panose="02020603050405020304" pitchFamily="18" charset="0"/>
              </a:rPr>
              <a:t>p + h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konst</a:t>
            </a:r>
            <a:endParaRPr lang="cs-CZ" sz="1800" b="1" i="1" dirty="0">
              <a:solidFill>
                <a:srgbClr val="00287D"/>
              </a:solidFill>
              <a:latin typeface="Times New Roman" panose="02020603050405020304" pitchFamily="18" charset="0"/>
            </a:endParaRPr>
          </a:p>
          <a:p>
            <a:pPr marL="0" indent="0">
              <a:buNone/>
            </a:pPr>
            <a:endParaRPr lang="cs-CZ" sz="1800" dirty="0"/>
          </a:p>
          <a:p>
            <a:pPr marL="0" indent="0">
              <a:buNone/>
            </a:pPr>
            <a:r>
              <a:rPr lang="cs-CZ" sz="1800" dirty="0"/>
              <a:t>Označovaná jako </a:t>
            </a:r>
            <a:r>
              <a:rPr lang="cs-CZ" sz="1800" b="1" i="1" dirty="0" err="1">
                <a:solidFill>
                  <a:srgbClr val="00287D"/>
                </a:solidFill>
              </a:rPr>
              <a:t>Bernoulliova</a:t>
            </a:r>
            <a:r>
              <a:rPr lang="cs-CZ" sz="1800" b="1" i="1" dirty="0">
                <a:solidFill>
                  <a:srgbClr val="00287D"/>
                </a:solidFill>
              </a:rPr>
              <a:t> rovnice</a:t>
            </a:r>
            <a:r>
              <a:rPr lang="cs-CZ" sz="1800" dirty="0"/>
              <a:t>.</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1395255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Event.   </a:t>
            </a:r>
            <a:r>
              <a:rPr lang="cs-CZ" sz="1800" b="1" i="1" dirty="0">
                <a:solidFill>
                  <a:srgbClr val="00287D"/>
                </a:solidFill>
                <a:latin typeface="Times New Roman" panose="02020603050405020304" pitchFamily="18" charset="0"/>
              </a:rPr>
              <a:t>p</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 h</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1</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p</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h</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2</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konst</a:t>
            </a:r>
            <a:endParaRPr lang="cs-CZ" sz="1800" b="1" i="1" dirty="0">
              <a:solidFill>
                <a:srgbClr val="00287D"/>
              </a:solidFill>
              <a:latin typeface="Times New Roman" panose="02020603050405020304" pitchFamily="18" charset="0"/>
            </a:endParaRPr>
          </a:p>
          <a:p>
            <a:pPr marL="0" indent="0">
              <a:buNone/>
            </a:pPr>
            <a:r>
              <a:rPr lang="cs-CZ" sz="1800" i="1" dirty="0">
                <a:solidFill>
                  <a:srgbClr val="00287D"/>
                </a:solidFill>
              </a:rPr>
              <a:t>  </a:t>
            </a:r>
          </a:p>
          <a:p>
            <a:pPr marL="0" indent="0">
              <a:buNone/>
            </a:pPr>
            <a:r>
              <a:rPr lang="cs-CZ" sz="1800" i="1" dirty="0">
                <a:solidFill>
                  <a:srgbClr val="00287D"/>
                </a:solidFill>
              </a:rPr>
              <a:t>Pro vodorovnou trubici </a:t>
            </a:r>
            <a:r>
              <a:rPr lang="cs-CZ" sz="1800" dirty="0">
                <a:solidFill>
                  <a:srgbClr val="000000"/>
                </a:solidFill>
              </a:rPr>
              <a:t>(h</a:t>
            </a:r>
            <a:r>
              <a:rPr lang="cs-CZ" sz="1800" baseline="-25000" dirty="0">
                <a:solidFill>
                  <a:srgbClr val="000000"/>
                </a:solidFill>
              </a:rPr>
              <a:t>1</a:t>
            </a:r>
            <a:r>
              <a:rPr lang="cs-CZ" sz="1800" dirty="0">
                <a:solidFill>
                  <a:srgbClr val="000000"/>
                </a:solidFill>
              </a:rPr>
              <a:t>=h</a:t>
            </a:r>
            <a:r>
              <a:rPr lang="cs-CZ" sz="1800" baseline="-25000" dirty="0">
                <a:solidFill>
                  <a:srgbClr val="000000"/>
                </a:solidFill>
              </a:rPr>
              <a:t>2</a:t>
            </a:r>
            <a:r>
              <a:rPr lang="cs-CZ" sz="1800" dirty="0">
                <a:solidFill>
                  <a:srgbClr val="000000"/>
                </a:solidFill>
              </a:rPr>
              <a:t>)  pak</a:t>
            </a:r>
          </a:p>
          <a:p>
            <a:pPr marL="0" indent="0">
              <a:buNone/>
            </a:pPr>
            <a:r>
              <a:rPr lang="cs-CZ" sz="1800" b="1" i="1" dirty="0">
                <a:solidFill>
                  <a:srgbClr val="00287D"/>
                </a:solidFill>
                <a:latin typeface="Times New Roman" panose="02020603050405020304" pitchFamily="18" charset="0"/>
              </a:rPr>
              <a:t>	p</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1</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p</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2</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a:t>
            </a:r>
            <a:r>
              <a:rPr lang="cs-CZ" sz="1800" b="1" i="1" dirty="0" err="1">
                <a:solidFill>
                  <a:srgbClr val="00287D"/>
                </a:solidFill>
                <a:latin typeface="Times New Roman" panose="02020603050405020304" pitchFamily="18" charset="0"/>
              </a:rPr>
              <a:t>konst</a:t>
            </a:r>
            <a:endParaRPr lang="cs-CZ" sz="1800" dirty="0">
              <a:solidFill>
                <a:srgbClr val="000000"/>
              </a:solidFill>
            </a:endParaRPr>
          </a:p>
          <a:p>
            <a:pPr marL="0" indent="0">
              <a:buNone/>
            </a:pPr>
            <a:r>
              <a:rPr lang="cs-CZ" sz="1800" dirty="0" err="1">
                <a:solidFill>
                  <a:srgbClr val="000000"/>
                </a:solidFill>
              </a:rPr>
              <a:t>nergie</a:t>
            </a:r>
            <a:r>
              <a:rPr lang="cs-CZ" sz="1800" dirty="0">
                <a:solidFill>
                  <a:srgbClr val="000000"/>
                </a:solidFill>
              </a:rPr>
              <a:t> připadající na jednotkový objem kapaliny, tedy</a:t>
            </a:r>
            <a:r>
              <a:rPr lang="cs-CZ" sz="1800" dirty="0"/>
              <a:t>: </a:t>
            </a:r>
          </a:p>
          <a:p>
            <a:pPr marL="0" indent="0">
              <a:buNone/>
            </a:pPr>
            <a:r>
              <a:rPr lang="cs-CZ" sz="1800" b="1" i="1" dirty="0">
                <a:solidFill>
                  <a:srgbClr val="00287D"/>
                </a:solidFill>
                <a:latin typeface="Times New Roman" panose="02020603050405020304" pitchFamily="18" charset="0"/>
              </a:rPr>
              <a:t>	</a:t>
            </a:r>
            <a:endParaRPr lang="cs-CZ" sz="1000" b="1" i="1" dirty="0">
              <a:solidFill>
                <a:srgbClr val="00287D"/>
              </a:solidFill>
              <a:latin typeface="Times New Roman" panose="02020603050405020304" pitchFamily="18" charset="0"/>
            </a:endParaRP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k</a:t>
            </a:r>
            <a:r>
              <a:rPr lang="cs-CZ" sz="1800" b="1" i="1" dirty="0">
                <a:solidFill>
                  <a:srgbClr val="00287D"/>
                </a:solidFill>
                <a:latin typeface="Times New Roman" panose="02020603050405020304" pitchFamily="18" charset="0"/>
              </a:rPr>
              <a:t>=  ½ v</a:t>
            </a:r>
            <a:r>
              <a:rPr lang="cs-CZ" sz="1800" b="1" i="1" baseline="30000" dirty="0">
                <a:solidFill>
                  <a:srgbClr val="00287D"/>
                </a:solidFill>
                <a:latin typeface="Times New Roman" panose="02020603050405020304" pitchFamily="18" charset="0"/>
              </a:rPr>
              <a:t>2</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i="1" dirty="0">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p</a:t>
            </a:r>
            <a:r>
              <a:rPr lang="cs-CZ" sz="1800" b="1" i="1" dirty="0">
                <a:solidFill>
                  <a:srgbClr val="00287D"/>
                </a:solidFill>
                <a:latin typeface="Times New Roman" panose="02020603050405020304" pitchFamily="18" charset="0"/>
              </a:rPr>
              <a:t> =  h g </a:t>
            </a:r>
            <a:r>
              <a:rPr lang="el-GR" sz="1800" b="1" i="1" dirty="0">
                <a:solidFill>
                  <a:srgbClr val="00287D"/>
                </a:solidFill>
                <a:latin typeface="Times New Roman" panose="02020603050405020304" pitchFamily="18" charset="0"/>
              </a:rPr>
              <a:t>ρ</a:t>
            </a: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dw</a:t>
            </a:r>
            <a:r>
              <a:rPr lang="cs-CZ" sz="1800" b="1" i="1" baseline="-25000" dirty="0" err="1">
                <a:solidFill>
                  <a:srgbClr val="00287D"/>
                </a:solidFill>
                <a:latin typeface="Times New Roman" panose="02020603050405020304" pitchFamily="18" charset="0"/>
              </a:rPr>
              <a:t>tl</a:t>
            </a:r>
            <a:r>
              <a:rPr lang="cs-CZ" sz="1800" b="1" i="1" dirty="0">
                <a:solidFill>
                  <a:srgbClr val="00287D"/>
                </a:solidFill>
                <a:latin typeface="Times New Roman" panose="02020603050405020304" pitchFamily="18" charset="0"/>
              </a:rPr>
              <a:t> = p</a:t>
            </a:r>
          </a:p>
          <a:p>
            <a:pPr marL="0" indent="0">
              <a:buNone/>
            </a:pPr>
            <a:endParaRPr lang="cs-CZ" sz="1000" dirty="0"/>
          </a:p>
          <a:p>
            <a:pPr marL="0" indent="0">
              <a:buNone/>
            </a:pPr>
            <a:r>
              <a:rPr lang="cs-CZ" sz="1800" dirty="0"/>
              <a:t>Zúžení trubice, kterou proudí kapalina, vyvolá zmenšení tlaku kapaliny, byl</a:t>
            </a:r>
          </a:p>
          <a:p>
            <a:pPr marL="0" indent="0">
              <a:buNone/>
            </a:pPr>
            <a:r>
              <a:rPr lang="cs-CZ" sz="1800" dirty="0"/>
              <a:t>nazván </a:t>
            </a:r>
            <a:r>
              <a:rPr lang="cs-CZ" sz="1800" i="1" dirty="0">
                <a:solidFill>
                  <a:srgbClr val="00287D"/>
                </a:solidFill>
              </a:rPr>
              <a:t>hydrodynamický paradox</a:t>
            </a:r>
            <a:r>
              <a:rPr lang="cs-CZ" sz="1800" dirty="0"/>
              <a:t>.</a:t>
            </a:r>
          </a:p>
          <a:p>
            <a:pPr marL="0" indent="0">
              <a:buNone/>
            </a:pPr>
            <a:endParaRPr lang="cs-CZ" sz="1000" dirty="0"/>
          </a:p>
          <a:p>
            <a:pPr marL="0" indent="0">
              <a:buNone/>
            </a:pPr>
            <a:r>
              <a:rPr lang="cs-CZ" sz="1400" dirty="0"/>
              <a:t>Pro reálné kapaliny lze </a:t>
            </a:r>
            <a:r>
              <a:rPr lang="cs-CZ" sz="1400" dirty="0" err="1"/>
              <a:t>Bernoulliovu</a:t>
            </a:r>
            <a:r>
              <a:rPr lang="cs-CZ" sz="1400" dirty="0"/>
              <a:t> rovnici použít jen přibližně.</a:t>
            </a:r>
          </a:p>
          <a:p>
            <a:pPr marL="0" indent="0">
              <a:buNone/>
            </a:pPr>
            <a:r>
              <a:rPr lang="cs-CZ" sz="1400" dirty="0"/>
              <a:t>Pro plyny, kde se změnou tlaku se mění i jejich hustota, jsou rovnice proudění plynu složitější. Všeobecně však i pro proudící plyny ve vodorovné trubici platí, že v užších průřezech trubice vzrůstá jejich rychlost a klesá tlak.</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pic>
        <p:nvPicPr>
          <p:cNvPr id="7" name="Obrázek 6"/>
          <p:cNvPicPr>
            <a:picLocks noChangeAspect="1"/>
          </p:cNvPicPr>
          <p:nvPr/>
        </p:nvPicPr>
        <p:blipFill>
          <a:blip r:embed="rId2"/>
          <a:stretch>
            <a:fillRect/>
          </a:stretch>
        </p:blipFill>
        <p:spPr>
          <a:xfrm>
            <a:off x="6260160" y="230658"/>
            <a:ext cx="2883840" cy="1939607"/>
          </a:xfrm>
          <a:prstGeom prst="rect">
            <a:avLst/>
          </a:prstGeom>
        </p:spPr>
      </p:pic>
    </p:spTree>
    <p:extLst>
      <p:ext uri="{BB962C8B-B14F-4D97-AF65-F5344CB8AC3E}">
        <p14:creationId xmlns:p14="http://schemas.microsoft.com/office/powerpoint/2010/main" val="498656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Pomocí </a:t>
                </a:r>
                <a:r>
                  <a:rPr lang="cs-CZ" sz="1800" dirty="0" err="1"/>
                  <a:t>Bernoulliovy</a:t>
                </a:r>
                <a:r>
                  <a:rPr lang="cs-CZ" sz="1800" dirty="0"/>
                  <a:t> rovnice lze navrhnout měření rychlosti proudící</a:t>
                </a:r>
              </a:p>
              <a:p>
                <a:pPr marL="0" indent="0">
                  <a:buNone/>
                </a:pPr>
                <a:r>
                  <a:rPr lang="cs-CZ" sz="1800" dirty="0"/>
                  <a:t>ideální kapaliny. Ve vodorovné trubici, ve které proudí</a:t>
                </a:r>
              </a:p>
              <a:p>
                <a:pPr marL="0" indent="0">
                  <a:buNone/>
                </a:pPr>
                <a:r>
                  <a:rPr lang="cs-CZ" sz="1800" dirty="0"/>
                  <a:t>Kapalina rychlostí </a:t>
                </a:r>
                <a:r>
                  <a:rPr lang="cs-CZ" sz="1800" i="1" dirty="0">
                    <a:solidFill>
                      <a:srgbClr val="00287D"/>
                    </a:solidFill>
                  </a:rPr>
                  <a:t>v</a:t>
                </a:r>
                <a:r>
                  <a:rPr lang="cs-CZ" sz="1800" i="1" baseline="-25000" dirty="0">
                    <a:solidFill>
                      <a:srgbClr val="00287D"/>
                    </a:solidFill>
                  </a:rPr>
                  <a:t>1</a:t>
                </a:r>
                <a:r>
                  <a:rPr lang="cs-CZ" sz="1800" dirty="0"/>
                  <a:t>  jsou dvě manometrické trubice – </a:t>
                </a:r>
              </a:p>
              <a:p>
                <a:pPr marL="0" indent="0">
                  <a:buNone/>
                </a:pPr>
                <a:r>
                  <a:rPr lang="cs-CZ" sz="1800" dirty="0"/>
                  <a:t>jedna přímá, jedna zahnutá. První manometrická</a:t>
                </a:r>
              </a:p>
              <a:p>
                <a:pPr marL="0" indent="0">
                  <a:buNone/>
                </a:pPr>
                <a:r>
                  <a:rPr lang="cs-CZ" sz="1800" dirty="0"/>
                  <a:t>trubice registruje hodnotu tlaku </a:t>
                </a:r>
                <a:r>
                  <a:rPr lang="cs-CZ" sz="1800" i="1" dirty="0">
                    <a:solidFill>
                      <a:srgbClr val="00287D"/>
                    </a:solidFill>
                  </a:rPr>
                  <a:t>p</a:t>
                </a:r>
                <a:r>
                  <a:rPr lang="cs-CZ" sz="1800" i="1" baseline="-25000" dirty="0">
                    <a:solidFill>
                      <a:srgbClr val="00287D"/>
                    </a:solidFill>
                  </a:rPr>
                  <a:t>1  </a:t>
                </a:r>
                <a:r>
                  <a:rPr lang="cs-CZ" sz="1800" dirty="0"/>
                  <a:t>v proudící kapalině.</a:t>
                </a:r>
              </a:p>
              <a:p>
                <a:pPr marL="0" indent="0">
                  <a:buNone/>
                </a:pPr>
                <a:r>
                  <a:rPr lang="cs-CZ" sz="1800" dirty="0"/>
                  <a:t>V druhé manometrické trubici, která má otvor obrácený</a:t>
                </a:r>
              </a:p>
              <a:p>
                <a:pPr marL="0" indent="0">
                  <a:buNone/>
                </a:pPr>
                <a:r>
                  <a:rPr lang="cs-CZ" sz="1800" dirty="0"/>
                  <a:t>proti proudu kapaliny, klesne rychlost proudění  </a:t>
                </a:r>
                <a:r>
                  <a:rPr lang="cs-CZ" sz="1800" i="1" dirty="0">
                    <a:solidFill>
                      <a:srgbClr val="00287D"/>
                    </a:solidFill>
                  </a:rPr>
                  <a:t>v</a:t>
                </a:r>
                <a:r>
                  <a:rPr lang="cs-CZ" sz="1800" i="1" baseline="-25000" dirty="0">
                    <a:solidFill>
                      <a:srgbClr val="00287D"/>
                    </a:solidFill>
                  </a:rPr>
                  <a:t>2</a:t>
                </a:r>
                <a:r>
                  <a:rPr lang="cs-CZ" sz="1800" dirty="0"/>
                  <a:t> na</a:t>
                </a:r>
              </a:p>
              <a:p>
                <a:pPr marL="0" indent="0">
                  <a:buNone/>
                </a:pPr>
                <a:r>
                  <a:rPr lang="cs-CZ" sz="1800" dirty="0"/>
                  <a:t>nulu, a proto měřený tlak </a:t>
                </a:r>
                <a:r>
                  <a:rPr lang="cs-CZ" sz="1800" i="1" dirty="0">
                    <a:solidFill>
                      <a:srgbClr val="00287D"/>
                    </a:solidFill>
                  </a:rPr>
                  <a:t>p</a:t>
                </a:r>
                <a:r>
                  <a:rPr lang="cs-CZ" sz="1800" i="1" baseline="-25000" dirty="0">
                    <a:solidFill>
                      <a:srgbClr val="00287D"/>
                    </a:solidFill>
                  </a:rPr>
                  <a:t>2</a:t>
                </a:r>
                <a:r>
                  <a:rPr lang="cs-CZ" sz="1800" baseline="-25000" dirty="0"/>
                  <a:t>  </a:t>
                </a:r>
                <a:r>
                  <a:rPr lang="cs-CZ" sz="1800" dirty="0"/>
                  <a:t>určuje celkovou</a:t>
                </a:r>
              </a:p>
              <a:p>
                <a:pPr marL="0" indent="0">
                  <a:buNone/>
                </a:pPr>
                <a:r>
                  <a:rPr lang="cs-CZ" sz="1800" dirty="0"/>
                  <a:t>mechanickou energii jednotkového objemu kapaliny. </a:t>
                </a:r>
              </a:p>
              <a:p>
                <a:pPr marL="0" indent="0">
                  <a:buNone/>
                </a:pPr>
                <a:r>
                  <a:rPr lang="cs-CZ" sz="1800" dirty="0"/>
                  <a:t>Je tedy p</a:t>
                </a:r>
                <a:r>
                  <a:rPr lang="cs-CZ" sz="1800" baseline="-25000" dirty="0"/>
                  <a:t>2</a:t>
                </a:r>
                <a:r>
                  <a:rPr lang="cs-CZ" sz="1800" dirty="0"/>
                  <a:t> ˃ p</a:t>
                </a:r>
                <a:r>
                  <a:rPr lang="cs-CZ" sz="1800" baseline="-25000" dirty="0"/>
                  <a:t>1</a:t>
                </a:r>
                <a:r>
                  <a:rPr lang="cs-CZ" sz="1800" dirty="0"/>
                  <a:t> .</a:t>
                </a:r>
              </a:p>
              <a:p>
                <a:pPr marL="0" indent="0">
                  <a:buNone/>
                </a:pPr>
                <a:r>
                  <a:rPr lang="cs-CZ" sz="1800" dirty="0" err="1"/>
                  <a:t>Bernoulliova</a:t>
                </a:r>
                <a:r>
                  <a:rPr lang="cs-CZ" sz="1800" dirty="0"/>
                  <a:t> rovnice pak má tvar   </a:t>
                </a:r>
                <a:r>
                  <a:rPr lang="cs-CZ" sz="1800" b="1" i="1" dirty="0">
                    <a:solidFill>
                      <a:srgbClr val="00287D"/>
                    </a:solidFill>
                    <a:latin typeface="Times New Roman" panose="02020603050405020304" pitchFamily="18" charset="0"/>
                  </a:rPr>
                  <a:t>p</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25000" dirty="0">
                    <a:solidFill>
                      <a:srgbClr val="00287D"/>
                    </a:solidFill>
                    <a:latin typeface="Times New Roman" panose="02020603050405020304" pitchFamily="18" charset="0"/>
                  </a:rPr>
                  <a:t>1</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 p</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a:t>
                </a:r>
              </a:p>
              <a:p>
                <a:pPr marL="0" indent="0">
                  <a:buNone/>
                </a:pPr>
                <a:r>
                  <a:rPr lang="cs-CZ" sz="1800" dirty="0"/>
                  <a:t>Pro rychlost proudění pak </a:t>
                </a:r>
                <a14:m>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𝒗</m:t>
                        </m:r>
                      </m:e>
                      <m:sub>
                        <m:r>
                          <a:rPr lang="cs-CZ" sz="1800" b="1" i="1" smtClean="0">
                            <a:solidFill>
                              <a:srgbClr val="00287D"/>
                            </a:solidFill>
                            <a:latin typeface="Cambria Math" panose="02040503050406030204" pitchFamily="18" charset="0"/>
                          </a:rPr>
                          <m:t>𝟏</m:t>
                        </m:r>
                      </m:sub>
                    </m:sSub>
                    <m:r>
                      <a:rPr lang="cs-CZ" sz="1800" b="1" i="1" smtClean="0">
                        <a:solidFill>
                          <a:srgbClr val="00287D"/>
                        </a:solidFill>
                        <a:latin typeface="Cambria Math" panose="02040503050406030204" pitchFamily="18" charset="0"/>
                      </a:rPr>
                      <m:t>=</m:t>
                    </m:r>
                    <m:rad>
                      <m:radPr>
                        <m:degHide m:val="on"/>
                        <m:ctrlPr>
                          <a:rPr lang="cs-CZ" sz="1800" b="1" i="1" smtClean="0">
                            <a:solidFill>
                              <a:srgbClr val="00287D"/>
                            </a:solidFill>
                            <a:latin typeface="Cambria Math" panose="02040503050406030204" pitchFamily="18" charset="0"/>
                          </a:rPr>
                        </m:ctrlPr>
                      </m:radPr>
                      <m:deg/>
                      <m:e>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𝟐</m:t>
                                </m:r>
                              </m:sub>
                            </m:sSub>
                            <m:r>
                              <a:rPr lang="cs-CZ" sz="1800" b="1" i="1" smtClean="0">
                                <a:solidFill>
                                  <a:srgbClr val="00287D"/>
                                </a:solidFill>
                                <a:latin typeface="Cambria Math" panose="02040503050406030204" pitchFamily="18" charset="0"/>
                              </a:rPr>
                              <m:t>−</m:t>
                            </m:r>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rPr>
                                  <m:t>𝒑</m:t>
                                </m:r>
                              </m:e>
                              <m:sub>
                                <m:r>
                                  <a:rPr lang="cs-CZ" sz="1800" b="1" i="1" smtClean="0">
                                    <a:solidFill>
                                      <a:srgbClr val="00287D"/>
                                    </a:solidFill>
                                    <a:latin typeface="Cambria Math" panose="02040503050406030204" pitchFamily="18" charset="0"/>
                                  </a:rPr>
                                  <m:t>𝟏</m:t>
                                </m:r>
                              </m:sub>
                            </m:sSub>
                            <m:r>
                              <a:rPr lang="cs-CZ" sz="1800" b="1" i="1" smtClean="0">
                                <a:solidFill>
                                  <a:srgbClr val="00287D"/>
                                </a:solidFill>
                                <a:latin typeface="Cambria Math" panose="02040503050406030204" pitchFamily="18" charset="0"/>
                              </a:rPr>
                              <m:t>)</m:t>
                            </m:r>
                          </m:num>
                          <m:den>
                            <m:r>
                              <a:rPr lang="cs-CZ" sz="1800" b="1" i="1" smtClean="0">
                                <a:solidFill>
                                  <a:srgbClr val="00287D"/>
                                </a:solidFill>
                                <a:latin typeface="Cambria Math" panose="02040503050406030204" pitchFamily="18" charset="0"/>
                                <a:ea typeface="Cambria Math" panose="02040503050406030204" pitchFamily="18" charset="0"/>
                              </a:rPr>
                              <m:t>𝝆</m:t>
                            </m:r>
                          </m:den>
                        </m:f>
                      </m:e>
                    </m:rad>
                  </m:oMath>
                </a14:m>
                <a:r>
                  <a:rPr lang="cs-CZ" sz="1800" b="1" i="1" dirty="0">
                    <a:solidFill>
                      <a:srgbClr val="00287D"/>
                    </a:solidFill>
                  </a:rPr>
                  <a:t>  		   </a:t>
                </a:r>
                <a:r>
                  <a:rPr lang="cs-CZ" sz="1800" i="1" dirty="0" err="1">
                    <a:solidFill>
                      <a:srgbClr val="00287D"/>
                    </a:solidFill>
                  </a:rPr>
                  <a:t>Pitotova</a:t>
                </a:r>
                <a:r>
                  <a:rPr lang="cs-CZ" sz="1800" i="1" dirty="0">
                    <a:solidFill>
                      <a:srgbClr val="00287D"/>
                    </a:solidFill>
                  </a:rPr>
                  <a:t> trubice</a:t>
                </a:r>
                <a:endParaRPr lang="cs-CZ" sz="1400" i="1" dirty="0">
                  <a:solidFill>
                    <a:srgbClr val="00287D"/>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rotWithShape="0">
                <a:blip r:embed="rId2"/>
                <a:stretch>
                  <a:fillRect l="-1735" t="-1926" b="-3259"/>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pic>
        <p:nvPicPr>
          <p:cNvPr id="6" name="Obrázek 5"/>
          <p:cNvPicPr>
            <a:picLocks noChangeAspect="1"/>
          </p:cNvPicPr>
          <p:nvPr/>
        </p:nvPicPr>
        <p:blipFill>
          <a:blip r:embed="rId3"/>
          <a:stretch>
            <a:fillRect/>
          </a:stretch>
        </p:blipFill>
        <p:spPr>
          <a:xfrm>
            <a:off x="6007772" y="2450592"/>
            <a:ext cx="2691968" cy="2391621"/>
          </a:xfrm>
          <a:prstGeom prst="rect">
            <a:avLst/>
          </a:prstGeom>
        </p:spPr>
      </p:pic>
    </p:spTree>
    <p:extLst>
      <p:ext uri="{BB962C8B-B14F-4D97-AF65-F5344CB8AC3E}">
        <p14:creationId xmlns:p14="http://schemas.microsoft.com/office/powerpoint/2010/main" val="638035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effectLst>
                  <a:outerShdw blurRad="38100" dist="38100" dir="2700000" algn="tl">
                    <a:srgbClr val="000000">
                      <a:alpha val="43137"/>
                    </a:srgbClr>
                  </a:outerShdw>
                </a:effectLst>
              </a:rPr>
              <a:t>Proudění ideální kapaliny</a:t>
            </a:r>
            <a:endParaRPr lang="cs-CZ"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Výtok malým otvorem ve stěně nádoby</a:t>
                </a:r>
              </a:p>
              <a:p>
                <a:pPr marL="0" indent="0">
                  <a:buNone/>
                </a:pPr>
                <a:r>
                  <a:rPr lang="cs-CZ" sz="1800" dirty="0"/>
                  <a:t>Otvor je ve stálé hloubce </a:t>
                </a:r>
                <a:r>
                  <a:rPr lang="cs-CZ" sz="1800" i="1" dirty="0">
                    <a:solidFill>
                      <a:srgbClr val="00287D"/>
                    </a:solidFill>
                  </a:rPr>
                  <a:t>h</a:t>
                </a:r>
                <a:r>
                  <a:rPr lang="cs-CZ" sz="1800" dirty="0"/>
                  <a:t> pod volným povrchem</a:t>
                </a:r>
              </a:p>
              <a:p>
                <a:pPr marL="0" indent="0">
                  <a:buNone/>
                </a:pPr>
                <a:r>
                  <a:rPr lang="cs-CZ" sz="1800" dirty="0"/>
                  <a:t>kapaliny (hladinu kapaliny v nádobě udržujeme ve</a:t>
                </a:r>
              </a:p>
              <a:p>
                <a:pPr marL="0" indent="0">
                  <a:buNone/>
                </a:pPr>
                <a:r>
                  <a:rPr lang="cs-CZ" sz="1800" dirty="0"/>
                  <a:t>stálé výšce </a:t>
                </a:r>
                <a:r>
                  <a:rPr lang="cs-CZ" sz="1800" i="1" dirty="0">
                    <a:solidFill>
                      <a:srgbClr val="00287D"/>
                    </a:solidFill>
                  </a:rPr>
                  <a:t>h</a:t>
                </a:r>
                <a:r>
                  <a:rPr lang="cs-CZ" sz="1800" i="1" baseline="-25000" dirty="0">
                    <a:solidFill>
                      <a:srgbClr val="00287D"/>
                    </a:solidFill>
                  </a:rPr>
                  <a:t>1</a:t>
                </a:r>
                <a:r>
                  <a:rPr lang="cs-CZ" sz="1800" dirty="0"/>
                  <a:t>), kde </a:t>
                </a:r>
                <a:r>
                  <a:rPr lang="cs-CZ" sz="1800" i="1" dirty="0">
                    <a:solidFill>
                      <a:srgbClr val="00287D"/>
                    </a:solidFill>
                  </a:rPr>
                  <a:t>h = h</a:t>
                </a:r>
                <a:r>
                  <a:rPr lang="cs-CZ" sz="1800" i="1" baseline="-25000" dirty="0">
                    <a:solidFill>
                      <a:srgbClr val="00287D"/>
                    </a:solidFill>
                  </a:rPr>
                  <a:t>2</a:t>
                </a:r>
                <a:r>
                  <a:rPr lang="cs-CZ" sz="1800" i="1" dirty="0">
                    <a:solidFill>
                      <a:srgbClr val="00287D"/>
                    </a:solidFill>
                  </a:rPr>
                  <a:t> – h</a:t>
                </a:r>
                <a:r>
                  <a:rPr lang="cs-CZ" sz="1800" i="1" baseline="-25000" dirty="0">
                    <a:solidFill>
                      <a:srgbClr val="00287D"/>
                    </a:solidFill>
                  </a:rPr>
                  <a:t>1</a:t>
                </a:r>
                <a:r>
                  <a:rPr lang="cs-CZ" sz="1800" i="1" dirty="0">
                    <a:solidFill>
                      <a:srgbClr val="00287D"/>
                    </a:solidFill>
                  </a:rPr>
                  <a:t> </a:t>
                </a:r>
                <a:r>
                  <a:rPr lang="cs-CZ" sz="1800" dirty="0"/>
                  <a:t>.</a:t>
                </a:r>
              </a:p>
              <a:p>
                <a:pPr marL="0" indent="0">
                  <a:buNone/>
                </a:pPr>
                <a:r>
                  <a:rPr lang="cs-CZ" sz="1800" dirty="0"/>
                  <a:t>Atmosférický tlak je </a:t>
                </a:r>
                <a:r>
                  <a:rPr lang="cs-CZ" sz="1800" i="1" dirty="0" err="1">
                    <a:solidFill>
                      <a:srgbClr val="00287D"/>
                    </a:solidFill>
                  </a:rPr>
                  <a:t>p</a:t>
                </a:r>
                <a:r>
                  <a:rPr lang="cs-CZ" sz="1800" i="1" baseline="-25000" dirty="0" err="1">
                    <a:solidFill>
                      <a:srgbClr val="00287D"/>
                    </a:solidFill>
                  </a:rPr>
                  <a:t>a</a:t>
                </a:r>
                <a:r>
                  <a:rPr lang="cs-CZ" sz="1800" dirty="0"/>
                  <a:t> . Porovnáme celkové</a:t>
                </a:r>
              </a:p>
              <a:p>
                <a:pPr marL="0" indent="0">
                  <a:buNone/>
                </a:pPr>
                <a:r>
                  <a:rPr lang="cs-CZ" sz="1800" dirty="0"/>
                  <a:t>mechanické energie jednotkových objemů kapaliny</a:t>
                </a:r>
              </a:p>
              <a:p>
                <a:pPr marL="0" indent="0">
                  <a:buNone/>
                </a:pPr>
                <a:r>
                  <a:rPr lang="cs-CZ" sz="1800" dirty="0"/>
                  <a:t>na volné hladině (ve výšce h</a:t>
                </a:r>
                <a:r>
                  <a:rPr lang="cs-CZ" sz="1800" baseline="-25000" dirty="0"/>
                  <a:t>1</a:t>
                </a:r>
                <a:r>
                  <a:rPr lang="cs-CZ" sz="1800" dirty="0"/>
                  <a:t>) a v hloubce h pod hladinou (ve výšce h</a:t>
                </a:r>
                <a:r>
                  <a:rPr lang="cs-CZ" sz="1800" baseline="-25000" dirty="0"/>
                  <a:t>2</a:t>
                </a:r>
                <a:r>
                  <a:rPr lang="cs-CZ" sz="1800" dirty="0"/>
                  <a:t> nad povrchem Země):</a:t>
                </a:r>
              </a:p>
              <a:p>
                <a:pPr marL="0" indent="0">
                  <a:buNone/>
                </a:pPr>
                <a:r>
                  <a:rPr lang="cs-CZ" sz="1800" b="1" i="1" dirty="0">
                    <a:solidFill>
                      <a:srgbClr val="00287D"/>
                    </a:solidFill>
                    <a:latin typeface="Times New Roman" panose="02020603050405020304" pitchFamily="18" charset="0"/>
                  </a:rPr>
                  <a:t>	</a:t>
                </a:r>
                <a:r>
                  <a:rPr lang="cs-CZ" sz="1800" b="1" i="1" dirty="0" err="1">
                    <a:solidFill>
                      <a:srgbClr val="00287D"/>
                    </a:solidFill>
                    <a:latin typeface="Times New Roman" panose="02020603050405020304" pitchFamily="18" charset="0"/>
                  </a:rPr>
                  <a:t>p</a:t>
                </a:r>
                <a:r>
                  <a:rPr lang="cs-CZ" sz="1800" b="1" i="1" baseline="-25000" dirty="0" err="1">
                    <a:solidFill>
                      <a:srgbClr val="00287D"/>
                    </a:solidFill>
                    <a:latin typeface="Times New Roman" panose="02020603050405020304" pitchFamily="18" charset="0"/>
                  </a:rPr>
                  <a:t>a</a:t>
                </a:r>
                <a:r>
                  <a:rPr lang="cs-CZ" sz="1800" b="1" i="1" dirty="0">
                    <a:solidFill>
                      <a:srgbClr val="00287D"/>
                    </a:solidFill>
                    <a:latin typeface="Times New Roman" panose="02020603050405020304" pitchFamily="18" charset="0"/>
                  </a:rPr>
                  <a:t> + h</a:t>
                </a:r>
                <a:r>
                  <a:rPr lang="cs-CZ" sz="1800" b="1" i="1" baseline="-25000" dirty="0">
                    <a:solidFill>
                      <a:srgbClr val="00287D"/>
                    </a:solidFill>
                    <a:latin typeface="Times New Roman" panose="02020603050405020304" pitchFamily="18" charset="0"/>
                  </a:rPr>
                  <a:t>1</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a:t>
                </a:r>
                <a:r>
                  <a:rPr lang="cs-CZ" sz="1800" b="1" i="1" dirty="0" err="1" smtClean="0">
                    <a:solidFill>
                      <a:srgbClr val="00287D"/>
                    </a:solidFill>
                    <a:latin typeface="Times New Roman" panose="02020603050405020304" pitchFamily="18" charset="0"/>
                  </a:rPr>
                  <a:t>p</a:t>
                </a:r>
                <a:r>
                  <a:rPr lang="cs-CZ" sz="1800" b="1" i="1" baseline="-25000" dirty="0" err="1" smtClean="0">
                    <a:solidFill>
                      <a:srgbClr val="00287D"/>
                    </a:solidFill>
                    <a:latin typeface="Times New Roman" panose="02020603050405020304" pitchFamily="18" charset="0"/>
                  </a:rPr>
                  <a:t>a</a:t>
                </a:r>
                <a:r>
                  <a:rPr lang="cs-CZ" sz="1800" b="1" i="1" dirty="0" smtClean="0">
                    <a:solidFill>
                      <a:srgbClr val="00287D"/>
                    </a:solidFill>
                    <a:latin typeface="Times New Roman" panose="02020603050405020304" pitchFamily="18" charset="0"/>
                  </a:rPr>
                  <a:t> </a:t>
                </a:r>
                <a:r>
                  <a:rPr lang="cs-CZ" sz="1800" b="1" i="1" dirty="0">
                    <a:solidFill>
                      <a:srgbClr val="00287D"/>
                    </a:solidFill>
                    <a:latin typeface="Times New Roman" panose="02020603050405020304" pitchFamily="18" charset="0"/>
                  </a:rPr>
                  <a:t>+ h</a:t>
                </a:r>
                <a:r>
                  <a:rPr lang="cs-CZ" sz="1800" b="1" i="1" baseline="-25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g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  ½ </a:t>
                </a:r>
                <a:r>
                  <a:rPr lang="el-GR" sz="1800" b="1" i="1" dirty="0">
                    <a:solidFill>
                      <a:srgbClr val="00287D"/>
                    </a:solidFill>
                    <a:latin typeface="Times New Roman" panose="02020603050405020304" pitchFamily="18" charset="0"/>
                  </a:rPr>
                  <a:t>ρ </a:t>
                </a:r>
                <a:r>
                  <a:rPr lang="cs-CZ" sz="1800" b="1" i="1" dirty="0">
                    <a:solidFill>
                      <a:srgbClr val="00287D"/>
                    </a:solidFill>
                    <a:latin typeface="Times New Roman" panose="02020603050405020304" pitchFamily="18" charset="0"/>
                  </a:rPr>
                  <a:t>v</a:t>
                </a:r>
                <a:r>
                  <a:rPr lang="cs-CZ" sz="1800" b="1" i="1" baseline="30000" dirty="0">
                    <a:solidFill>
                      <a:srgbClr val="00287D"/>
                    </a:solidFill>
                    <a:latin typeface="Times New Roman" panose="02020603050405020304" pitchFamily="18" charset="0"/>
                  </a:rPr>
                  <a:t>2</a:t>
                </a:r>
                <a:r>
                  <a:rPr lang="cs-CZ" sz="1800" b="1" i="1" dirty="0">
                    <a:solidFill>
                      <a:srgbClr val="00287D"/>
                    </a:solidFill>
                    <a:latin typeface="Times New Roman" panose="02020603050405020304" pitchFamily="18" charset="0"/>
                  </a:rPr>
                  <a:t> </a:t>
                </a:r>
                <a:endParaRPr lang="cs-CZ" sz="1800" dirty="0"/>
              </a:p>
              <a:p>
                <a:pPr marL="0" indent="0">
                  <a:buNone/>
                </a:pPr>
                <a:r>
                  <a:rPr lang="cs-CZ" sz="1800" dirty="0"/>
                  <a:t>Pro velikost výtokové rychlosti pak </a:t>
                </a:r>
              </a:p>
              <a:p>
                <a:pPr marL="0" indent="0">
                  <a:buNone/>
                </a:pPr>
                <a:r>
                  <a:rPr lang="cs-CZ" sz="1800" b="1" dirty="0">
                    <a:solidFill>
                      <a:srgbClr val="00287D"/>
                    </a:solidFill>
                  </a:rPr>
                  <a:t>	</a:t>
                </a:r>
                <a14:m>
                  <m:oMath xmlns:m="http://schemas.openxmlformats.org/officeDocument/2006/math">
                    <m:r>
                      <a:rPr lang="cs-CZ" sz="1800" b="1" i="1" smtClean="0">
                        <a:solidFill>
                          <a:srgbClr val="00287D"/>
                        </a:solidFill>
                        <a:latin typeface="Cambria Math" panose="02040503050406030204" pitchFamily="18" charset="0"/>
                      </a:rPr>
                      <m:t>𝒗</m:t>
                    </m:r>
                    <m:r>
                      <a:rPr lang="cs-CZ" sz="1800" b="1" i="1" smtClean="0">
                        <a:solidFill>
                          <a:srgbClr val="00287D"/>
                        </a:solidFill>
                        <a:latin typeface="Cambria Math" panose="02040503050406030204" pitchFamily="18" charset="0"/>
                      </a:rPr>
                      <m:t>=</m:t>
                    </m:r>
                    <m:rad>
                      <m:radPr>
                        <m:degHide m:val="on"/>
                        <m:ctrlPr>
                          <a:rPr lang="cs-CZ" sz="1800" b="1" i="1" smtClean="0">
                            <a:solidFill>
                              <a:srgbClr val="00287D"/>
                            </a:solidFill>
                            <a:latin typeface="Cambria Math" panose="02040503050406030204" pitchFamily="18" charset="0"/>
                          </a:rPr>
                        </m:ctrlPr>
                      </m:radPr>
                      <m:deg/>
                      <m:e>
                        <m:r>
                          <a:rPr lang="cs-CZ" sz="1800" b="1" i="1"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𝒈𝒉</m:t>
                        </m:r>
                      </m:e>
                    </m:rad>
                  </m:oMath>
                </a14:m>
                <a:r>
                  <a:rPr lang="cs-CZ" sz="1800" b="1" i="1" dirty="0">
                    <a:solidFill>
                      <a:srgbClr val="00287D"/>
                    </a:solidFill>
                  </a:rPr>
                  <a:t>  		</a:t>
                </a:r>
              </a:p>
              <a:p>
                <a:pPr marL="0" indent="0">
                  <a:buNone/>
                </a:pPr>
                <a:r>
                  <a:rPr lang="cs-CZ" sz="1800" dirty="0"/>
                  <a:t>(stejně jako u volného pádu, trajektorií je parabola jako u vodorovného vrhu)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rotWithShape="0">
                <a:blip r:embed="rId2"/>
                <a:stretch>
                  <a:fillRect l="-1735" t="-1926"/>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pic>
        <p:nvPicPr>
          <p:cNvPr id="7" name="Obrázek 6"/>
          <p:cNvPicPr>
            <a:picLocks noChangeAspect="1"/>
          </p:cNvPicPr>
          <p:nvPr/>
        </p:nvPicPr>
        <p:blipFill>
          <a:blip r:embed="rId3"/>
          <a:stretch>
            <a:fillRect/>
          </a:stretch>
        </p:blipFill>
        <p:spPr>
          <a:xfrm>
            <a:off x="5776419" y="1883315"/>
            <a:ext cx="2819805" cy="1971518"/>
          </a:xfrm>
          <a:prstGeom prst="rect">
            <a:avLst/>
          </a:prstGeom>
        </p:spPr>
      </p:pic>
    </p:spTree>
    <p:extLst>
      <p:ext uri="{BB962C8B-B14F-4D97-AF65-F5344CB8AC3E}">
        <p14:creationId xmlns:p14="http://schemas.microsoft.com/office/powerpoint/2010/main" val="403672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Kapaliny</a:t>
            </a:r>
          </a:p>
        </p:txBody>
      </p:sp>
      <p:sp>
        <p:nvSpPr>
          <p:cNvPr id="3" name="Zástupný symbol pro obsah 2"/>
          <p:cNvSpPr>
            <a:spLocks noGrp="1"/>
          </p:cNvSpPr>
          <p:nvPr>
            <p:ph idx="1"/>
          </p:nvPr>
        </p:nvSpPr>
        <p:spPr/>
        <p:txBody>
          <a:bodyPr/>
          <a:lstStyle/>
          <a:p>
            <a:pPr marL="0" lvl="0" indent="0" algn="just">
              <a:buNone/>
            </a:pPr>
            <a:r>
              <a:rPr lang="cs-CZ" sz="1800" dirty="0"/>
              <a:t>Dalšími specifickými vlastnostmi kapalin jsou:</a:t>
            </a:r>
          </a:p>
          <a:p>
            <a:pPr>
              <a:buFont typeface="+mj-lt"/>
              <a:buAutoNum type="alphaLcParenR" startAt="4"/>
            </a:pPr>
            <a:r>
              <a:rPr lang="cs-CZ" sz="1800" dirty="0">
                <a:latin typeface="Times New Roman" panose="02020603050405020304" pitchFamily="18" charset="0"/>
              </a:rPr>
              <a:t>Na volném povrchu kapaliny v nádob</a:t>
            </a:r>
            <a:r>
              <a:rPr lang="cs-CZ" sz="1800" dirty="0">
                <a:latin typeface="TimesNewRoman"/>
              </a:rPr>
              <a:t>ě </a:t>
            </a:r>
            <a:r>
              <a:rPr lang="cs-CZ" sz="1800" dirty="0">
                <a:latin typeface="Times New Roman" panose="02020603050405020304" pitchFamily="18" charset="0"/>
              </a:rPr>
              <a:t>vytvá</a:t>
            </a:r>
            <a:r>
              <a:rPr lang="cs-CZ" sz="1800" dirty="0">
                <a:latin typeface="TimesNewRoman"/>
              </a:rPr>
              <a:t>ř</a:t>
            </a:r>
            <a:r>
              <a:rPr lang="cs-CZ" sz="1800" dirty="0">
                <a:latin typeface="Times New Roman" panose="02020603050405020304" pitchFamily="18" charset="0"/>
              </a:rPr>
              <a:t>ejí </a:t>
            </a:r>
            <a:r>
              <a:rPr lang="cs-CZ" sz="1800" b="1" dirty="0">
                <a:latin typeface="Times New Roman" panose="02020603050405020304" pitchFamily="18" charset="0"/>
              </a:rPr>
              <a:t>volnou hladinu</a:t>
            </a:r>
            <a:r>
              <a:rPr lang="cs-CZ" sz="1800" dirty="0">
                <a:latin typeface="Times New Roman" panose="02020603050405020304" pitchFamily="18" charset="0"/>
              </a:rPr>
              <a:t>. U kapaliny v klidu je volná hladina kolmá k tíhové síle. P</a:t>
            </a:r>
            <a:r>
              <a:rPr lang="cs-CZ" sz="1800" dirty="0">
                <a:latin typeface="TimesNewRoman"/>
              </a:rPr>
              <a:t>ř</a:t>
            </a:r>
            <a:r>
              <a:rPr lang="cs-CZ" sz="1800" dirty="0">
                <a:latin typeface="Times New Roman" panose="02020603050405020304" pitchFamily="18" charset="0"/>
              </a:rPr>
              <a:t>i pohybu nádoby s kapalinou volný povrch nabývá takového tvaru, že výslednice vn</a:t>
            </a:r>
            <a:r>
              <a:rPr lang="cs-CZ" sz="1800" dirty="0">
                <a:latin typeface="TimesNewRoman"/>
              </a:rPr>
              <a:t>ě</a:t>
            </a:r>
            <a:r>
              <a:rPr lang="cs-CZ" sz="1800" dirty="0">
                <a:latin typeface="Times New Roman" panose="02020603050405020304" pitchFamily="18" charset="0"/>
              </a:rPr>
              <a:t>jších sil a tíhové síly je v každém míst</a:t>
            </a:r>
            <a:r>
              <a:rPr lang="cs-CZ" sz="1800" dirty="0">
                <a:latin typeface="TimesNewRoman"/>
              </a:rPr>
              <a:t>ě </a:t>
            </a:r>
            <a:r>
              <a:rPr lang="cs-CZ" sz="1800" dirty="0">
                <a:latin typeface="Times New Roman" panose="02020603050405020304" pitchFamily="18" charset="0"/>
              </a:rPr>
              <a:t>povrchu kolmá k volnému povrchu.</a:t>
            </a: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r>
              <a:rPr lang="cs-CZ" sz="1800" dirty="0">
                <a:latin typeface="Times New Roman" panose="02020603050405020304" pitchFamily="18" charset="0"/>
              </a:rPr>
              <a:t>U kapalin se setkáváme s </a:t>
            </a:r>
            <a:r>
              <a:rPr lang="cs-CZ" sz="1800" b="1" dirty="0">
                <a:latin typeface="Times New Roman" panose="02020603050405020304" pitchFamily="18" charset="0"/>
              </a:rPr>
              <a:t>kapilárními jevy.</a:t>
            </a:r>
          </a:p>
          <a:p>
            <a:pPr>
              <a:buFont typeface="+mj-lt"/>
              <a:buAutoNum type="alphaLcParenR" startAt="4"/>
            </a:pPr>
            <a:endParaRPr lang="cs-CZ" sz="1800" dirty="0"/>
          </a:p>
          <a:p>
            <a:pPr marL="400050" lvl="1" indent="0">
              <a:buNone/>
            </a:pPr>
            <a:endParaRPr lang="cs-CZ" sz="1400" dirty="0">
              <a:solidFill>
                <a:srgbClr val="00287D"/>
              </a:solidFill>
            </a:endParaRPr>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pPr algn="just"/>
            <a:endParaRPr lang="cs-CZ" sz="1800"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pic>
        <p:nvPicPr>
          <p:cNvPr id="7" name="Obrázek 6">
            <a:extLst>
              <a:ext uri="{FF2B5EF4-FFF2-40B4-BE49-F238E27FC236}">
                <a16:creationId xmlns="" xmlns:a16="http://schemas.microsoft.com/office/drawing/2014/main" id="{6DB071CF-644F-428F-97C9-346B3FEE62B3}"/>
              </a:ext>
            </a:extLst>
          </p:cNvPr>
          <p:cNvPicPr>
            <a:picLocks noChangeAspect="1"/>
          </p:cNvPicPr>
          <p:nvPr/>
        </p:nvPicPr>
        <p:blipFill>
          <a:blip r:embed="rId2"/>
          <a:stretch>
            <a:fillRect/>
          </a:stretch>
        </p:blipFill>
        <p:spPr>
          <a:xfrm>
            <a:off x="854057" y="3543300"/>
            <a:ext cx="1393167" cy="1546657"/>
          </a:xfrm>
          <a:prstGeom prst="rect">
            <a:avLst/>
          </a:prstGeom>
        </p:spPr>
      </p:pic>
      <p:pic>
        <p:nvPicPr>
          <p:cNvPr id="8" name="Obrázek 7">
            <a:extLst>
              <a:ext uri="{FF2B5EF4-FFF2-40B4-BE49-F238E27FC236}">
                <a16:creationId xmlns="" xmlns:a16="http://schemas.microsoft.com/office/drawing/2014/main" id="{ABCEB4D9-1ADE-4AD1-BAAE-F8A0DF0864CE}"/>
              </a:ext>
            </a:extLst>
          </p:cNvPr>
          <p:cNvPicPr>
            <a:picLocks noChangeAspect="1"/>
          </p:cNvPicPr>
          <p:nvPr/>
        </p:nvPicPr>
        <p:blipFill>
          <a:blip r:embed="rId3"/>
          <a:stretch>
            <a:fillRect/>
          </a:stretch>
        </p:blipFill>
        <p:spPr>
          <a:xfrm>
            <a:off x="2498100" y="3543300"/>
            <a:ext cx="1931183" cy="1546658"/>
          </a:xfrm>
          <a:prstGeom prst="rect">
            <a:avLst/>
          </a:prstGeom>
        </p:spPr>
      </p:pic>
      <p:pic>
        <p:nvPicPr>
          <p:cNvPr id="9" name="Obrázek 8">
            <a:extLst>
              <a:ext uri="{FF2B5EF4-FFF2-40B4-BE49-F238E27FC236}">
                <a16:creationId xmlns="" xmlns:a16="http://schemas.microsoft.com/office/drawing/2014/main" id="{64330EE2-92E3-412B-B2A0-65A4C7F1CE21}"/>
              </a:ext>
            </a:extLst>
          </p:cNvPr>
          <p:cNvPicPr>
            <a:picLocks noChangeAspect="1"/>
          </p:cNvPicPr>
          <p:nvPr/>
        </p:nvPicPr>
        <p:blipFill>
          <a:blip r:embed="rId4"/>
          <a:stretch>
            <a:fillRect/>
          </a:stretch>
        </p:blipFill>
        <p:spPr>
          <a:xfrm>
            <a:off x="4714719" y="3543299"/>
            <a:ext cx="1302869" cy="1546657"/>
          </a:xfrm>
          <a:prstGeom prst="rect">
            <a:avLst/>
          </a:prstGeom>
        </p:spPr>
      </p:pic>
      <p:sp>
        <p:nvSpPr>
          <p:cNvPr id="10" name="Obdélník 9">
            <a:extLst>
              <a:ext uri="{FF2B5EF4-FFF2-40B4-BE49-F238E27FC236}">
                <a16:creationId xmlns="" xmlns:a16="http://schemas.microsoft.com/office/drawing/2014/main" id="{7EB538AE-358C-4C64-A031-1F4C061C89A0}"/>
              </a:ext>
            </a:extLst>
          </p:cNvPr>
          <p:cNvSpPr/>
          <p:nvPr/>
        </p:nvSpPr>
        <p:spPr>
          <a:xfrm>
            <a:off x="509589" y="5915322"/>
            <a:ext cx="8190151" cy="923330"/>
          </a:xfrm>
          <a:prstGeom prst="rect">
            <a:avLst/>
          </a:prstGeom>
          <a:solidFill>
            <a:schemeClr val="accent2">
              <a:lumMod val="60000"/>
              <a:lumOff val="40000"/>
            </a:schemeClr>
          </a:solidFill>
        </p:spPr>
        <p:txBody>
          <a:bodyPr wrap="square">
            <a:spAutoFit/>
          </a:bodyPr>
          <a:lstStyle/>
          <a:p>
            <a:r>
              <a:rPr lang="cs-CZ" sz="1800" b="1" dirty="0">
                <a:latin typeface="+mn-lt"/>
              </a:rPr>
              <a:t>Ideální kapalina je bez vnitřního tření (je dokonale tekutá) a považujeme ji za nestlačitelnou. </a:t>
            </a:r>
            <a:r>
              <a:rPr lang="cs-CZ" sz="1800" dirty="0">
                <a:latin typeface="+mn-lt"/>
              </a:rPr>
              <a:t>Zanedbáváme molekulární strukturu a </a:t>
            </a:r>
            <a:r>
              <a:rPr lang="cs-CZ" sz="1800" b="1" dirty="0">
                <a:latin typeface="+mn-lt"/>
              </a:rPr>
              <a:t>považujeme ji za spojitou (kontinuum).</a:t>
            </a:r>
          </a:p>
        </p:txBody>
      </p:sp>
    </p:spTree>
    <p:extLst>
      <p:ext uri="{BB962C8B-B14F-4D97-AF65-F5344CB8AC3E}">
        <p14:creationId xmlns:p14="http://schemas.microsoft.com/office/powerpoint/2010/main" val="4063123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Při proudění </a:t>
                </a:r>
                <a:r>
                  <a:rPr lang="cs-CZ" sz="1800" dirty="0">
                    <a:solidFill>
                      <a:srgbClr val="00287D"/>
                    </a:solidFill>
                  </a:rPr>
                  <a:t>reálné</a:t>
                </a:r>
                <a:r>
                  <a:rPr lang="cs-CZ" sz="1800" dirty="0"/>
                  <a:t> (skutečné) kapaliny se objevují v kapalině síly brzdící její pohyb, které mají původ ve vzájemném silovém působení částic kapaliny.</a:t>
                </a:r>
              </a:p>
              <a:p>
                <a:pPr marL="0" indent="0">
                  <a:buNone/>
                </a:pPr>
                <a:r>
                  <a:rPr lang="cs-CZ" sz="1800" dirty="0"/>
                  <a:t>Tyto síly nazýváme </a:t>
                </a:r>
                <a:r>
                  <a:rPr lang="cs-CZ" sz="1800" b="1" i="1" dirty="0">
                    <a:solidFill>
                      <a:srgbClr val="00287D"/>
                    </a:solidFill>
                  </a:rPr>
                  <a:t>síly vnitřního tření</a:t>
                </a:r>
                <a:r>
                  <a:rPr lang="cs-CZ" sz="1800" dirty="0"/>
                  <a:t>. </a:t>
                </a:r>
              </a:p>
              <a:p>
                <a:pPr marL="0" indent="0">
                  <a:buNone/>
                </a:pPr>
                <a:r>
                  <a:rPr lang="cs-CZ" sz="1800" dirty="0"/>
                  <a:t>Při uzavřeném ventilu bude výška ve všech trubicích stejná = spojené nádoby.</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V ideální kapalině, pak při otevření výtokového otvoru by vytékala</a:t>
                </a:r>
              </a:p>
              <a:p>
                <a:pPr marL="0" indent="0">
                  <a:buNone/>
                </a:pPr>
                <a:r>
                  <a:rPr lang="cs-CZ" sz="1800" dirty="0"/>
                  <a:t>rychlostí o velikosti </a:t>
                </a:r>
                <a14:m>
                  <m:oMath xmlns:m="http://schemas.openxmlformats.org/officeDocument/2006/math">
                    <m:r>
                      <a:rPr lang="cs-CZ" sz="1800" b="1" i="1">
                        <a:solidFill>
                          <a:srgbClr val="00287D"/>
                        </a:solidFill>
                        <a:latin typeface="Cambria Math" panose="02040503050406030204" pitchFamily="18" charset="0"/>
                      </a:rPr>
                      <m:t>𝒗</m:t>
                    </m:r>
                    <m:r>
                      <a:rPr lang="cs-CZ" sz="1800" b="1" i="1">
                        <a:solidFill>
                          <a:srgbClr val="00287D"/>
                        </a:solidFill>
                        <a:latin typeface="Cambria Math" panose="02040503050406030204" pitchFamily="18" charset="0"/>
                      </a:rPr>
                      <m:t>=</m:t>
                    </m:r>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𝟐</m:t>
                        </m:r>
                        <m:r>
                          <a:rPr lang="cs-CZ" sz="1800" b="1" i="1">
                            <a:solidFill>
                              <a:srgbClr val="00287D"/>
                            </a:solidFill>
                            <a:latin typeface="Cambria Math" panose="02040503050406030204" pitchFamily="18" charset="0"/>
                          </a:rPr>
                          <m:t>𝒈𝒉</m:t>
                        </m:r>
                      </m:e>
                    </m:rad>
                    <m:r>
                      <a:rPr lang="cs-CZ" sz="1800" b="1" i="1">
                        <a:solidFill>
                          <a:srgbClr val="00287D"/>
                        </a:solidFill>
                        <a:latin typeface="Cambria Math" panose="02040503050406030204" pitchFamily="18" charset="0"/>
                      </a:rPr>
                      <m:t> </m:t>
                    </m:r>
                  </m:oMath>
                </a14:m>
                <a:r>
                  <a:rPr lang="cs-CZ" sz="1800" dirty="0"/>
                  <a:t>  (platí </a:t>
                </a:r>
                <a:r>
                  <a:rPr lang="cs-CZ" sz="1800" dirty="0" err="1"/>
                  <a:t>Bernoulliova</a:t>
                </a:r>
                <a:r>
                  <a:rPr lang="cs-CZ" sz="1800" dirty="0"/>
                  <a:t> rovnice) a v manometrických trubicích by voda nevystoupila vůbec (veškerá tlaková energie by se přeměnila na kinetickou energii vytékající kapaliny).</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rotWithShape="0">
                <a:blip r:embed="rId2"/>
                <a:stretch>
                  <a:fillRect l="-1735" t="-1926" r="-1584" b="-11852"/>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pic>
        <p:nvPicPr>
          <p:cNvPr id="6" name="Obrázek 5"/>
          <p:cNvPicPr>
            <a:picLocks noChangeAspect="1"/>
          </p:cNvPicPr>
          <p:nvPr/>
        </p:nvPicPr>
        <p:blipFill>
          <a:blip r:embed="rId3"/>
          <a:stretch>
            <a:fillRect/>
          </a:stretch>
        </p:blipFill>
        <p:spPr>
          <a:xfrm>
            <a:off x="1395143" y="3342545"/>
            <a:ext cx="4173553" cy="1795200"/>
          </a:xfrm>
          <a:prstGeom prst="rect">
            <a:avLst/>
          </a:prstGeom>
        </p:spPr>
      </p:pic>
    </p:spTree>
    <p:extLst>
      <p:ext uri="{BB962C8B-B14F-4D97-AF65-F5344CB8AC3E}">
        <p14:creationId xmlns:p14="http://schemas.microsoft.com/office/powerpoint/2010/main" val="1717886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Ve skutečnosti při otevření výtokového otvoru poklesne výška sloupců v manometrických trubicích a ustálí se, jak je znázorněno na Obr. </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r>
              <a:rPr lang="cs-CZ" sz="1400" dirty="0"/>
              <a:t>Protože trubice má stálý průřez, je podle rovnice kontinuity velikost střední rychlosti proudící vody po celé délce trubice stejná. Je ale menší než rychlost, kterou by vytékala voda přímo z otvoru ve stěně. Podél trubice dochází k rovnoměrnému poklesu tlaku. Tlak vody u výtokového otvoru z trubice roven nule. Spojnice středů volných hladin v manometrických trubicích protne stěnu nádoby v hloubce </a:t>
            </a:r>
            <a:r>
              <a:rPr lang="cs-CZ" sz="1400" i="1" dirty="0"/>
              <a:t>h</a:t>
            </a:r>
            <a:r>
              <a:rPr lang="cs-CZ" sz="1400" i="1" baseline="-25000" dirty="0"/>
              <a:t>1</a:t>
            </a:r>
            <a:r>
              <a:rPr lang="cs-CZ" sz="1400" i="1" dirty="0"/>
              <a:t> </a:t>
            </a:r>
            <a:r>
              <a:rPr lang="cs-CZ" sz="1400" dirty="0"/>
              <a:t>pod volnou hladinou v nádobě. Tato hloubka určuje část tlakové energie, která se změnila v kinetickou energii vytékající vody. Zbývající tlaková energie se mění postupně podél celé trubice ve vnitřní energii kapaliny (zvýší se teplota vytékající kapaliny).Část tlakové energie, která se změní na vnitřní energii proudící kapaliny, je rovna práci vykonané silami vnitřního tření v proudící kapalině.</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pic>
        <p:nvPicPr>
          <p:cNvPr id="6" name="Obrázek 5"/>
          <p:cNvPicPr>
            <a:picLocks noChangeAspect="1"/>
          </p:cNvPicPr>
          <p:nvPr/>
        </p:nvPicPr>
        <p:blipFill>
          <a:blip r:embed="rId2"/>
          <a:stretch>
            <a:fillRect/>
          </a:stretch>
        </p:blipFill>
        <p:spPr>
          <a:xfrm>
            <a:off x="1488872" y="2675033"/>
            <a:ext cx="4173553" cy="1795200"/>
          </a:xfrm>
          <a:prstGeom prst="rect">
            <a:avLst/>
          </a:prstGeom>
        </p:spPr>
      </p:pic>
    </p:spTree>
    <p:extLst>
      <p:ext uri="{BB962C8B-B14F-4D97-AF65-F5344CB8AC3E}">
        <p14:creationId xmlns:p14="http://schemas.microsoft.com/office/powerpoint/2010/main" val="3327368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r>
                  <a:rPr lang="cs-CZ" sz="1800" dirty="0"/>
                  <a:t>Při proudění reálné kapaliny v jednotlivých bodech určitého průřezu nejsou rychlosti stejné. </a:t>
                </a:r>
              </a:p>
              <a:p>
                <a:r>
                  <a:rPr lang="cs-CZ" sz="1800" dirty="0"/>
                  <a:t>Kapalina přilne ke stěnám trubice a vytvoří se </a:t>
                </a:r>
                <a:r>
                  <a:rPr lang="cs-CZ" sz="1800" i="1" dirty="0">
                    <a:solidFill>
                      <a:srgbClr val="00287D"/>
                    </a:solidFill>
                  </a:rPr>
                  <a:t>mezní vrstva kapaliny</a:t>
                </a:r>
                <a:r>
                  <a:rPr lang="cs-CZ" sz="1800" dirty="0"/>
                  <a:t>, která je vůči stěnám trubice v klidu. </a:t>
                </a:r>
              </a:p>
              <a:p>
                <a:r>
                  <a:rPr lang="cs-CZ" sz="1800" dirty="0"/>
                  <a:t>Směrem od stěny k ose trubice rychlost proudění roste a nabývá maximální velikosti v ose trubice. </a:t>
                </a:r>
              </a:p>
              <a:p>
                <a:pPr marL="0" indent="0">
                  <a:buNone/>
                </a:pPr>
                <a:r>
                  <a:rPr lang="cs-CZ" sz="1800" dirty="0"/>
                  <a:t>Proudící kapalinu si představujeme rozdělenou na vrstvy. Mezi sousedními vrstvami kapaliny, které mají různé rychlosti, vznikají </a:t>
                </a:r>
                <a:r>
                  <a:rPr lang="cs-CZ" sz="1800" i="1" dirty="0">
                    <a:solidFill>
                      <a:srgbClr val="00287D"/>
                    </a:solidFill>
                  </a:rPr>
                  <a:t>tečná napětí              </a:t>
                </a:r>
                <a:r>
                  <a:rPr lang="cs-CZ" sz="1800" dirty="0"/>
                  <a:t>.</a:t>
                </a:r>
              </a:p>
              <a:p>
                <a:pPr marL="0" lvl="0" indent="0">
                  <a:buNone/>
                </a:pPr>
                <a:r>
                  <a:rPr lang="cs-CZ" sz="1800" dirty="0">
                    <a:solidFill>
                      <a:srgbClr val="000000"/>
                    </a:solidFill>
                  </a:rPr>
                  <a:t>Jev spočívající ve vzniku tečného napětí mezi vrstvami pohybujícími se různými rychlostmi nazýváme </a:t>
                </a:r>
                <a:r>
                  <a:rPr lang="cs-CZ" sz="1800" b="1" i="1" dirty="0">
                    <a:solidFill>
                      <a:srgbClr val="00287D"/>
                    </a:solidFill>
                  </a:rPr>
                  <a:t>vnitřní tření kapaliny</a:t>
                </a:r>
                <a:r>
                  <a:rPr lang="cs-CZ" sz="1800" dirty="0">
                    <a:solidFill>
                      <a:srgbClr val="000000"/>
                    </a:solidFill>
                  </a:rPr>
                  <a:t>.</a:t>
                </a:r>
              </a:p>
              <a:p>
                <a:pPr marL="0" indent="0">
                  <a:buNone/>
                </a:pPr>
                <a:r>
                  <a:rPr lang="cs-CZ" sz="1800" i="1" dirty="0">
                    <a:solidFill>
                      <a:srgbClr val="00287D"/>
                    </a:solidFill>
                  </a:rPr>
                  <a:t>Rychlostní spád</a:t>
                </a:r>
                <a:r>
                  <a:rPr lang="cs-CZ" sz="1800" dirty="0"/>
                  <a:t>       a tečné napětí </a:t>
                </a:r>
                <a:r>
                  <a:rPr lang="el-GR" sz="1800" i="1" dirty="0">
                    <a:solidFill>
                      <a:srgbClr val="00287D"/>
                    </a:solidFill>
                  </a:rPr>
                  <a:t>σ</a:t>
                </a:r>
                <a:r>
                  <a:rPr lang="cs-CZ" sz="1800" i="1" baseline="-25000" dirty="0">
                    <a:solidFill>
                      <a:srgbClr val="00287D"/>
                    </a:solidFill>
                  </a:rPr>
                  <a:t>t  </a:t>
                </a:r>
                <a:r>
                  <a:rPr lang="cs-CZ" sz="1800" dirty="0"/>
                  <a:t>jsou přímo úměrné.</a:t>
                </a:r>
              </a:p>
              <a:p>
                <a:pPr marL="0" indent="0">
                  <a:buNone/>
                </a:pPr>
                <a:r>
                  <a:rPr lang="cs-CZ" sz="1800" dirty="0"/>
                  <a:t>Takovéto kapaliny jsou označovány jako </a:t>
                </a:r>
                <a:r>
                  <a:rPr lang="cs-CZ" sz="1800" i="1" dirty="0">
                    <a:solidFill>
                      <a:srgbClr val="00287D"/>
                    </a:solidFill>
                  </a:rPr>
                  <a:t>Newtonovské</a:t>
                </a:r>
                <a:r>
                  <a:rPr lang="cs-CZ" sz="1800" dirty="0"/>
                  <a:t>.</a:t>
                </a:r>
              </a:p>
              <a:p>
                <a:pPr marL="400050" lvl="1" indent="0">
                  <a:buNone/>
                </a:pPr>
                <a14:m>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ea typeface="Cambria Math" panose="02040503050406030204" pitchFamily="18" charset="0"/>
                          </a:rPr>
                          <m:t>𝝈</m:t>
                        </m:r>
                      </m:e>
                      <m:sub>
                        <m:r>
                          <a:rPr lang="cs-CZ" sz="1800" b="1" i="1" smtClean="0">
                            <a:solidFill>
                              <a:srgbClr val="00287D"/>
                            </a:solidFill>
                            <a:latin typeface="Cambria Math" panose="02040503050406030204" pitchFamily="18" charset="0"/>
                          </a:rPr>
                          <m:t>𝒕</m:t>
                        </m:r>
                      </m:sub>
                    </m:sSub>
                    <m:r>
                      <a:rPr lang="cs-CZ" sz="1800" b="1" i="1" smtClean="0">
                        <a:solidFill>
                          <a:srgbClr val="00287D"/>
                        </a:solidFill>
                        <a:latin typeface="Cambria Math" panose="02040503050406030204" pitchFamily="18" charset="0"/>
                      </a:rPr>
                      <m:t>=</m:t>
                    </m:r>
                    <m:r>
                      <a:rPr lang="el-GR" sz="1800" b="1" i="1" smtClean="0">
                        <a:solidFill>
                          <a:srgbClr val="00287D"/>
                        </a:solidFill>
                        <a:latin typeface="Cambria Math" panose="02040503050406030204" pitchFamily="18" charset="0"/>
                      </a:rPr>
                      <m:t>𝜼</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𝒅𝒗</m:t>
                        </m:r>
                      </m:num>
                      <m:den>
                        <m:r>
                          <a:rPr lang="cs-CZ" sz="1800" b="1" i="1" smtClean="0">
                            <a:solidFill>
                              <a:srgbClr val="00287D"/>
                            </a:solidFill>
                            <a:latin typeface="Cambria Math" panose="02040503050406030204" pitchFamily="18" charset="0"/>
                          </a:rPr>
                          <m:t>𝒅𝒚</m:t>
                        </m:r>
                      </m:den>
                    </m:f>
                    <m:r>
                      <a:rPr lang="cs-CZ" sz="1800" b="1" i="1" smtClean="0">
                        <a:solidFill>
                          <a:srgbClr val="00287D"/>
                        </a:solidFill>
                        <a:latin typeface="Cambria Math" panose="02040503050406030204" pitchFamily="18" charset="0"/>
                      </a:rPr>
                      <m:t>      </m:t>
                    </m:r>
                  </m:oMath>
                </a14:m>
                <a:r>
                  <a:rPr lang="cs-CZ" sz="1800" dirty="0"/>
                  <a:t>kde konstanta úměrnosti </a:t>
                </a:r>
                <a:r>
                  <a:rPr lang="el-GR" sz="1800" b="1" i="1" dirty="0">
                    <a:solidFill>
                      <a:srgbClr val="00287D"/>
                    </a:solidFill>
                  </a:rPr>
                  <a:t>η</a:t>
                </a:r>
                <a:r>
                  <a:rPr lang="cs-CZ" sz="1800" b="1" dirty="0"/>
                  <a:t> </a:t>
                </a:r>
                <a:r>
                  <a:rPr lang="cs-CZ" sz="1800" dirty="0"/>
                  <a:t>je veličina </a:t>
                </a:r>
                <a:r>
                  <a:rPr lang="cs-CZ" sz="1800" b="1" i="1" dirty="0">
                    <a:solidFill>
                      <a:srgbClr val="00287D"/>
                    </a:solidFill>
                  </a:rPr>
                  <a:t>dynamická viskozita.</a:t>
                </a:r>
                <a:endParaRPr lang="cs-CZ" sz="1800" dirty="0">
                  <a:ea typeface="+mn-ea"/>
                  <a:cs typeface="+mn-cs"/>
                </a:endParaRPr>
              </a:p>
              <a:p>
                <a:pPr marL="400050" lvl="1" indent="0">
                  <a:buNone/>
                </a:pPr>
                <a:r>
                  <a:rPr lang="cs-CZ" sz="1800" dirty="0">
                    <a:ea typeface="+mn-ea"/>
                    <a:cs typeface="+mn-cs"/>
                  </a:rPr>
                  <a:t>Jednotkou je 1 </a:t>
                </a:r>
                <a:r>
                  <a:rPr lang="cs-CZ" sz="1800" dirty="0" err="1">
                    <a:ea typeface="+mn-ea"/>
                    <a:cs typeface="+mn-cs"/>
                  </a:rPr>
                  <a:t>Pa.s</a:t>
                </a:r>
                <a:endParaRPr lang="cs-CZ" sz="1800" dirty="0">
                  <a:ea typeface="+mn-ea"/>
                  <a:cs typeface="+mn-cs"/>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a:blip r:embed="rId2"/>
                <a:stretch>
                  <a:fillRect l="-1735" t="-1926" r="-2338" b="-12148"/>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pic>
        <p:nvPicPr>
          <p:cNvPr id="6" name="Obrázek 5">
            <a:extLst>
              <a:ext uri="{FF2B5EF4-FFF2-40B4-BE49-F238E27FC236}">
                <a16:creationId xmlns="" xmlns:a16="http://schemas.microsoft.com/office/drawing/2014/main" id="{377BC7CC-5132-4C65-AF88-4977DE5520F0}"/>
              </a:ext>
            </a:extLst>
          </p:cNvPr>
          <p:cNvPicPr>
            <a:picLocks noChangeAspect="1"/>
          </p:cNvPicPr>
          <p:nvPr/>
        </p:nvPicPr>
        <p:blipFill>
          <a:blip r:embed="rId3"/>
          <a:stretch>
            <a:fillRect/>
          </a:stretch>
        </p:blipFill>
        <p:spPr>
          <a:xfrm>
            <a:off x="5459416" y="169324"/>
            <a:ext cx="3458769" cy="1744124"/>
          </a:xfrm>
          <a:prstGeom prst="rect">
            <a:avLst/>
          </a:prstGeom>
        </p:spPr>
      </p:pic>
      <p:pic>
        <p:nvPicPr>
          <p:cNvPr id="7" name="Obrázek 6">
            <a:extLst>
              <a:ext uri="{FF2B5EF4-FFF2-40B4-BE49-F238E27FC236}">
                <a16:creationId xmlns="" xmlns:a16="http://schemas.microsoft.com/office/drawing/2014/main" id="{EB4B982A-86B4-441C-AF2B-6291A36EB9B6}"/>
              </a:ext>
            </a:extLst>
          </p:cNvPr>
          <p:cNvPicPr>
            <a:picLocks noChangeAspect="1"/>
          </p:cNvPicPr>
          <p:nvPr/>
        </p:nvPicPr>
        <p:blipFill>
          <a:blip r:embed="rId4"/>
          <a:stretch>
            <a:fillRect/>
          </a:stretch>
        </p:blipFill>
        <p:spPr>
          <a:xfrm>
            <a:off x="7125300" y="4080924"/>
            <a:ext cx="731314" cy="497280"/>
          </a:xfrm>
          <a:prstGeom prst="rect">
            <a:avLst/>
          </a:prstGeom>
        </p:spPr>
      </p:pic>
      <mc:AlternateContent xmlns:mc="http://schemas.openxmlformats.org/markup-compatibility/2006" xmlns:a14="http://schemas.microsoft.com/office/drawing/2010/main">
        <mc:Choice Requires="a14">
          <p:sp>
            <p:nvSpPr>
              <p:cNvPr id="9" name="TextovéPole 8">
                <a:extLst>
                  <a:ext uri="{FF2B5EF4-FFF2-40B4-BE49-F238E27FC236}">
                    <a16:creationId xmlns="" xmlns:a16="http://schemas.microsoft.com/office/drawing/2014/main" id="{20A18758-B043-402F-87F0-CE782552C4EF}"/>
                  </a:ext>
                </a:extLst>
              </p:cNvPr>
              <p:cNvSpPr txBox="1"/>
              <p:nvPr/>
            </p:nvSpPr>
            <p:spPr>
              <a:xfrm>
                <a:off x="2095500" y="4978400"/>
                <a:ext cx="282129" cy="441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1400" b="1" i="1" smtClean="0">
                              <a:solidFill>
                                <a:srgbClr val="00287D"/>
                              </a:solidFill>
                              <a:latin typeface="Cambria Math" panose="02040503050406030204" pitchFamily="18" charset="0"/>
                            </a:rPr>
                          </m:ctrlPr>
                        </m:fPr>
                        <m:num>
                          <m:r>
                            <a:rPr lang="el-GR" sz="1400" b="1" i="1" smtClean="0">
                              <a:solidFill>
                                <a:srgbClr val="00287D"/>
                              </a:solidFill>
                              <a:latin typeface="Cambria Math" panose="02040503050406030204" pitchFamily="18" charset="0"/>
                            </a:rPr>
                            <m:t>𝜟</m:t>
                          </m:r>
                          <m:r>
                            <a:rPr lang="cs-CZ" sz="1400" b="1" i="1" smtClean="0">
                              <a:solidFill>
                                <a:srgbClr val="00287D"/>
                              </a:solidFill>
                              <a:latin typeface="Cambria Math" panose="02040503050406030204" pitchFamily="18" charset="0"/>
                            </a:rPr>
                            <m:t>𝒗</m:t>
                          </m:r>
                        </m:num>
                        <m:den>
                          <m:r>
                            <a:rPr lang="el-GR" sz="1400" b="1" i="1" smtClean="0">
                              <a:solidFill>
                                <a:srgbClr val="00287D"/>
                              </a:solidFill>
                              <a:latin typeface="Cambria Math" panose="02040503050406030204" pitchFamily="18" charset="0"/>
                            </a:rPr>
                            <m:t>𝜟</m:t>
                          </m:r>
                          <m:r>
                            <a:rPr lang="cs-CZ" sz="1400" b="1" i="1" smtClean="0">
                              <a:solidFill>
                                <a:srgbClr val="00287D"/>
                              </a:solidFill>
                              <a:latin typeface="Cambria Math" panose="02040503050406030204" pitchFamily="18" charset="0"/>
                            </a:rPr>
                            <m:t>𝒚</m:t>
                          </m:r>
                        </m:den>
                      </m:f>
                    </m:oMath>
                  </m:oMathPara>
                </a14:m>
                <a:endParaRPr lang="cs-CZ" sz="1400" b="1" i="1" dirty="0">
                  <a:solidFill>
                    <a:srgbClr val="00287D"/>
                  </a:solidFill>
                </a:endParaRPr>
              </a:p>
            </p:txBody>
          </p:sp>
        </mc:Choice>
        <mc:Fallback xmlns="">
          <p:sp>
            <p:nvSpPr>
              <p:cNvPr id="9" name="TextovéPole 8">
                <a:extLst>
                  <a:ext uri="{FF2B5EF4-FFF2-40B4-BE49-F238E27FC236}">
                    <a16:creationId xmlns:a16="http://schemas.microsoft.com/office/drawing/2014/main" xmlns:a14="http://schemas.microsoft.com/office/drawing/2010/main" xmlns="" id="{20A18758-B043-402F-87F0-CE782552C4EF}"/>
                  </a:ext>
                </a:extLst>
              </p:cNvPr>
              <p:cNvSpPr txBox="1">
                <a:spLocks noRot="1" noChangeAspect="1" noMove="1" noResize="1" noEditPoints="1" noAdjustHandles="1" noChangeArrowheads="1" noChangeShapeType="1" noTextEdit="1"/>
              </p:cNvSpPr>
              <p:nvPr/>
            </p:nvSpPr>
            <p:spPr>
              <a:xfrm>
                <a:off x="2095500" y="4978400"/>
                <a:ext cx="282129" cy="441083"/>
              </a:xfrm>
              <a:prstGeom prst="rect">
                <a:avLst/>
              </a:prstGeom>
              <a:blipFill rotWithShape="0">
                <a:blip r:embed="rId5"/>
                <a:stretch>
                  <a:fillRect l="-13043" t="-1389" r="-10870" b="-12500"/>
                </a:stretch>
              </a:blipFill>
            </p:spPr>
            <p:txBody>
              <a:bodyPr/>
              <a:lstStyle/>
              <a:p>
                <a:r>
                  <a:rPr lang="cs-CZ">
                    <a:noFill/>
                  </a:rPr>
                  <a:t> </a:t>
                </a:r>
              </a:p>
            </p:txBody>
          </p:sp>
        </mc:Fallback>
      </mc:AlternateContent>
    </p:spTree>
    <p:extLst>
      <p:ext uri="{BB962C8B-B14F-4D97-AF65-F5344CB8AC3E}">
        <p14:creationId xmlns:p14="http://schemas.microsoft.com/office/powerpoint/2010/main" val="2447153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Vnitřní tření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400050" lvl="1" indent="0">
                  <a:buNone/>
                </a:pPr>
                <a14:m>
                  <m:oMath xmlns:m="http://schemas.openxmlformats.org/officeDocument/2006/math">
                    <m:sSub>
                      <m:sSubPr>
                        <m:ctrlPr>
                          <a:rPr lang="cs-CZ" sz="1800" b="1" i="1" smtClean="0">
                            <a:solidFill>
                              <a:srgbClr val="00287D"/>
                            </a:solidFill>
                            <a:latin typeface="Cambria Math" panose="02040503050406030204" pitchFamily="18" charset="0"/>
                          </a:rPr>
                        </m:ctrlPr>
                      </m:sSubPr>
                      <m:e>
                        <m:r>
                          <a:rPr lang="cs-CZ" sz="1800" b="1" i="1" smtClean="0">
                            <a:solidFill>
                              <a:srgbClr val="00287D"/>
                            </a:solidFill>
                            <a:latin typeface="Cambria Math" panose="02040503050406030204" pitchFamily="18" charset="0"/>
                            <a:ea typeface="Cambria Math" panose="02040503050406030204" pitchFamily="18" charset="0"/>
                          </a:rPr>
                          <m:t>𝝈</m:t>
                        </m:r>
                      </m:e>
                      <m:sub>
                        <m:r>
                          <a:rPr lang="cs-CZ" sz="1800" b="1" i="1" smtClean="0">
                            <a:solidFill>
                              <a:srgbClr val="00287D"/>
                            </a:solidFill>
                            <a:latin typeface="Cambria Math" panose="02040503050406030204" pitchFamily="18" charset="0"/>
                          </a:rPr>
                          <m:t>𝒕</m:t>
                        </m:r>
                      </m:sub>
                    </m:sSub>
                    <m:r>
                      <a:rPr lang="cs-CZ" sz="1800" b="1" i="1" smtClean="0">
                        <a:solidFill>
                          <a:srgbClr val="00287D"/>
                        </a:solidFill>
                        <a:latin typeface="Cambria Math" panose="02040503050406030204" pitchFamily="18" charset="0"/>
                      </a:rPr>
                      <m:t>=</m:t>
                    </m:r>
                    <m:r>
                      <a:rPr lang="el-GR" sz="1800" b="1" i="1" smtClean="0">
                        <a:solidFill>
                          <a:srgbClr val="00287D"/>
                        </a:solidFill>
                        <a:latin typeface="Cambria Math" panose="02040503050406030204" pitchFamily="18" charset="0"/>
                      </a:rPr>
                      <m:t>𝜼</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𝒅𝒗</m:t>
                        </m:r>
                      </m:num>
                      <m:den>
                        <m:r>
                          <a:rPr lang="cs-CZ" sz="1800" b="1" i="1" smtClean="0">
                            <a:solidFill>
                              <a:srgbClr val="00287D"/>
                            </a:solidFill>
                            <a:latin typeface="Cambria Math" panose="02040503050406030204" pitchFamily="18" charset="0"/>
                          </a:rPr>
                          <m:t>𝒅𝒚</m:t>
                        </m:r>
                      </m:den>
                    </m:f>
                    <m:r>
                      <a:rPr lang="cs-CZ" sz="1800" b="1" i="1" smtClean="0">
                        <a:solidFill>
                          <a:srgbClr val="00287D"/>
                        </a:solidFill>
                        <a:latin typeface="Cambria Math" panose="02040503050406030204" pitchFamily="18" charset="0"/>
                      </a:rPr>
                      <m:t>      </m:t>
                    </m:r>
                  </m:oMath>
                </a14:m>
                <a:r>
                  <a:rPr lang="cs-CZ" sz="1800" dirty="0"/>
                  <a:t>kde konstanta úměrnosti </a:t>
                </a:r>
                <a:r>
                  <a:rPr lang="el-GR" sz="1800" b="1" i="1" dirty="0">
                    <a:solidFill>
                      <a:srgbClr val="00287D"/>
                    </a:solidFill>
                  </a:rPr>
                  <a:t>η</a:t>
                </a:r>
                <a:r>
                  <a:rPr lang="cs-CZ" sz="1800" b="1" dirty="0"/>
                  <a:t> </a:t>
                </a:r>
                <a:r>
                  <a:rPr lang="cs-CZ" sz="1800" dirty="0"/>
                  <a:t>je veličina </a:t>
                </a:r>
                <a:r>
                  <a:rPr lang="cs-CZ" sz="1800" b="1" i="1" dirty="0">
                    <a:solidFill>
                      <a:srgbClr val="00287D"/>
                    </a:solidFill>
                  </a:rPr>
                  <a:t>dynamická viskozita.</a:t>
                </a:r>
                <a:endParaRPr lang="cs-CZ" sz="1800" dirty="0">
                  <a:ea typeface="+mn-ea"/>
                  <a:cs typeface="+mn-cs"/>
                </a:endParaRPr>
              </a:p>
              <a:p>
                <a:pPr marL="400050" lvl="1" indent="0">
                  <a:buNone/>
                </a:pPr>
                <a:r>
                  <a:rPr lang="cs-CZ" sz="1800" dirty="0">
                    <a:ea typeface="+mn-ea"/>
                    <a:cs typeface="+mn-cs"/>
                  </a:rPr>
                  <a:t>Jednotkou je 1 </a:t>
                </a:r>
                <a:r>
                  <a:rPr lang="cs-CZ" sz="1800" dirty="0" err="1">
                    <a:ea typeface="+mn-ea"/>
                    <a:cs typeface="+mn-cs"/>
                  </a:rPr>
                  <a:t>Pa.s</a:t>
                </a:r>
                <a:r>
                  <a:rPr lang="cs-CZ" sz="1800" dirty="0">
                    <a:ea typeface="+mn-ea"/>
                    <a:cs typeface="+mn-cs"/>
                  </a:rPr>
                  <a:t>.</a:t>
                </a:r>
              </a:p>
              <a:p>
                <a:pPr marL="400050" lvl="1" indent="0">
                  <a:buNone/>
                </a:pPr>
                <a:endParaRPr lang="cs-CZ" sz="1800" dirty="0">
                  <a:ea typeface="+mn-ea"/>
                  <a:cs typeface="+mn-cs"/>
                </a:endParaRPr>
              </a:p>
              <a:p>
                <a:pPr marL="400050" lvl="1" indent="0">
                  <a:buNone/>
                </a:pPr>
                <a:r>
                  <a:rPr lang="cs-CZ" sz="1800" dirty="0">
                    <a:ea typeface="+mn-ea"/>
                    <a:cs typeface="+mn-cs"/>
                  </a:rPr>
                  <a:t>Kinematická viskozita </a:t>
                </a:r>
                <a:r>
                  <a:rPr lang="cs-CZ" sz="1800" i="1" dirty="0">
                    <a:ea typeface="+mn-ea"/>
                    <a:cs typeface="+mn-cs"/>
                  </a:rPr>
                  <a:t> </a:t>
                </a:r>
                <a14:m>
                  <m:oMath xmlns:m="http://schemas.openxmlformats.org/officeDocument/2006/math">
                    <m:r>
                      <a:rPr lang="cs-CZ" b="1" i="1" smtClean="0">
                        <a:solidFill>
                          <a:srgbClr val="00287D"/>
                        </a:solidFill>
                        <a:latin typeface="Cambria Math" panose="02040503050406030204" pitchFamily="18" charset="0"/>
                        <a:ea typeface="+mn-ea"/>
                        <a:cs typeface="+mn-cs"/>
                      </a:rPr>
                      <m:t>𝒗</m:t>
                    </m:r>
                    <m:r>
                      <a:rPr lang="cs-CZ" b="1" i="1" smtClean="0">
                        <a:solidFill>
                          <a:srgbClr val="00287D"/>
                        </a:solidFill>
                        <a:latin typeface="Cambria Math" panose="02040503050406030204" pitchFamily="18" charset="0"/>
                        <a:ea typeface="+mn-ea"/>
                        <a:cs typeface="+mn-cs"/>
                      </a:rPr>
                      <m:t>= </m:t>
                    </m:r>
                    <m:f>
                      <m:fPr>
                        <m:ctrlPr>
                          <a:rPr lang="cs-CZ" b="1" i="1" smtClean="0">
                            <a:solidFill>
                              <a:srgbClr val="00287D"/>
                            </a:solidFill>
                            <a:latin typeface="Cambria Math" panose="02040503050406030204" pitchFamily="18" charset="0"/>
                            <a:ea typeface="+mn-ea"/>
                            <a:cs typeface="+mn-cs"/>
                          </a:rPr>
                        </m:ctrlPr>
                      </m:fPr>
                      <m:num>
                        <m:r>
                          <a:rPr lang="cs-CZ" b="1" i="1">
                            <a:solidFill>
                              <a:srgbClr val="00287D"/>
                            </a:solidFill>
                            <a:latin typeface="Cambria Math" panose="02040503050406030204" pitchFamily="18" charset="0"/>
                            <a:ea typeface="+mn-ea"/>
                            <a:cs typeface="+mn-cs"/>
                          </a:rPr>
                          <m:t>𝜼</m:t>
                        </m:r>
                      </m:num>
                      <m:den>
                        <m:r>
                          <a:rPr lang="cs-CZ" b="1" i="1" smtClean="0">
                            <a:solidFill>
                              <a:srgbClr val="00287D"/>
                            </a:solidFill>
                            <a:latin typeface="Cambria Math" panose="02040503050406030204" pitchFamily="18" charset="0"/>
                            <a:ea typeface="Cambria Math" panose="02040503050406030204" pitchFamily="18" charset="0"/>
                            <a:cs typeface="+mn-cs"/>
                          </a:rPr>
                          <m:t>𝝆</m:t>
                        </m:r>
                      </m:den>
                    </m:f>
                  </m:oMath>
                </a14:m>
                <a:r>
                  <a:rPr lang="cs-CZ" b="1" i="1" dirty="0">
                    <a:ea typeface="+mn-ea"/>
                    <a:cs typeface="+mn-cs"/>
                  </a:rPr>
                  <a:t>		</a:t>
                </a:r>
                <a:r>
                  <a:rPr lang="cs-CZ" sz="1800" dirty="0">
                    <a:ea typeface="+mn-ea"/>
                    <a:cs typeface="+mn-cs"/>
                  </a:rPr>
                  <a:t>(1 m</a:t>
                </a:r>
                <a:r>
                  <a:rPr lang="cs-CZ" sz="1800" baseline="30000" dirty="0">
                    <a:ea typeface="+mn-ea"/>
                    <a:cs typeface="+mn-cs"/>
                  </a:rPr>
                  <a:t>2</a:t>
                </a:r>
                <a:r>
                  <a:rPr lang="cs-CZ" sz="1800" dirty="0">
                    <a:ea typeface="+mn-ea"/>
                    <a:cs typeface="+mn-cs"/>
                  </a:rPr>
                  <a:t>.s</a:t>
                </a:r>
                <a:r>
                  <a:rPr lang="cs-CZ" sz="1800" baseline="30000" dirty="0">
                    <a:ea typeface="+mn-ea"/>
                    <a:cs typeface="+mn-cs"/>
                  </a:rPr>
                  <a:t>-1</a:t>
                </a:r>
                <a:r>
                  <a:rPr lang="cs-CZ" sz="1800" dirty="0">
                    <a:ea typeface="+mn-ea"/>
                    <a:cs typeface="+mn-cs"/>
                  </a:rPr>
                  <a:t>)</a:t>
                </a:r>
              </a:p>
              <a:p>
                <a:pPr marL="400050" lvl="1" indent="0">
                  <a:buNone/>
                </a:pPr>
                <a:endParaRPr lang="cs-CZ" sz="1800" dirty="0">
                  <a:ea typeface="+mn-ea"/>
                  <a:cs typeface="+mn-cs"/>
                </a:endParaRPr>
              </a:p>
              <a:p>
                <a:pPr marL="285750"/>
                <a:r>
                  <a:rPr lang="cs-CZ" sz="1800" dirty="0">
                    <a:ea typeface="+mn-ea"/>
                    <a:cs typeface="+mn-cs"/>
                  </a:rPr>
                  <a:t>Viskozita kapalin závisí na teplotě a tlaku. S rostoucí teplotou viskozita kapalin klesá, s rostoucím tlakem naopak vzrůstá. </a:t>
                </a:r>
              </a:p>
              <a:p>
                <a:pPr marL="285750"/>
                <a:r>
                  <a:rPr lang="cs-CZ" sz="1800" dirty="0">
                    <a:ea typeface="+mn-ea"/>
                    <a:cs typeface="+mn-cs"/>
                  </a:rPr>
                  <a:t>Vliv tlaku na viskozitu je však zanedbatelný, s výjimkou zvlášť vysokých tlaků.</a:t>
                </a:r>
              </a:p>
              <a:p>
                <a:pPr marL="0" indent="0">
                  <a:buNone/>
                </a:pPr>
                <a:r>
                  <a:rPr lang="cs-CZ" sz="1400" dirty="0">
                    <a:ea typeface="+mn-ea"/>
                    <a:cs typeface="+mn-cs"/>
                  </a:rPr>
                  <a:t>Dynamická viskozita většiny kapalin je řádově 10</a:t>
                </a:r>
                <a:r>
                  <a:rPr lang="cs-CZ" sz="1400" baseline="30000" dirty="0">
                    <a:ea typeface="+mn-ea"/>
                    <a:cs typeface="+mn-cs"/>
                  </a:rPr>
                  <a:t>-3</a:t>
                </a:r>
                <a:r>
                  <a:rPr lang="cs-CZ" sz="1400" dirty="0">
                    <a:ea typeface="+mn-ea"/>
                    <a:cs typeface="+mn-cs"/>
                  </a:rPr>
                  <a:t> </a:t>
                </a:r>
                <a:r>
                  <a:rPr lang="cs-CZ" sz="1400" dirty="0" err="1">
                    <a:ea typeface="+mn-ea"/>
                    <a:cs typeface="+mn-cs"/>
                  </a:rPr>
                  <a:t>Pa.s</a:t>
                </a:r>
                <a:r>
                  <a:rPr lang="cs-CZ" sz="1400" dirty="0">
                    <a:ea typeface="+mn-ea"/>
                    <a:cs typeface="+mn-cs"/>
                  </a:rPr>
                  <a:t>. Např. voda za normálního tlaku při 20°C má dynamickou viskozitu 1,002.10</a:t>
                </a:r>
                <a:r>
                  <a:rPr lang="cs-CZ" sz="1400" baseline="30000" dirty="0">
                    <a:ea typeface="+mn-ea"/>
                    <a:cs typeface="+mn-cs"/>
                  </a:rPr>
                  <a:t>-3</a:t>
                </a:r>
                <a:r>
                  <a:rPr lang="cs-CZ" sz="1400" dirty="0">
                    <a:ea typeface="+mn-ea"/>
                    <a:cs typeface="+mn-cs"/>
                  </a:rPr>
                  <a:t> </a:t>
                </a:r>
                <a:r>
                  <a:rPr lang="cs-CZ" sz="1400" dirty="0" err="1">
                    <a:ea typeface="+mn-ea"/>
                    <a:cs typeface="+mn-cs"/>
                  </a:rPr>
                  <a:t>Pa.s</a:t>
                </a:r>
                <a:r>
                  <a:rPr lang="cs-CZ" sz="1400" dirty="0">
                    <a:ea typeface="+mn-ea"/>
                    <a:cs typeface="+mn-cs"/>
                  </a:rPr>
                  <a:t>, při 0 °C 1,787.10</a:t>
                </a:r>
                <a:r>
                  <a:rPr lang="cs-CZ" sz="1400" baseline="30000" dirty="0">
                    <a:ea typeface="+mn-ea"/>
                    <a:cs typeface="+mn-cs"/>
                  </a:rPr>
                  <a:t>-3</a:t>
                </a:r>
                <a:r>
                  <a:rPr lang="cs-CZ" sz="1400" dirty="0">
                    <a:ea typeface="+mn-ea"/>
                    <a:cs typeface="+mn-cs"/>
                  </a:rPr>
                  <a:t> </a:t>
                </a:r>
                <a:r>
                  <a:rPr lang="cs-CZ" sz="1400" dirty="0" err="1">
                    <a:ea typeface="+mn-ea"/>
                    <a:cs typeface="+mn-cs"/>
                  </a:rPr>
                  <a:t>Pa.s</a:t>
                </a:r>
                <a:r>
                  <a:rPr lang="cs-CZ" sz="1400" dirty="0">
                    <a:ea typeface="+mn-ea"/>
                    <a:cs typeface="+mn-cs"/>
                  </a:rPr>
                  <a:t> a při 100 °C 0,283.10</a:t>
                </a:r>
                <a:r>
                  <a:rPr lang="cs-CZ" sz="1400" baseline="30000" dirty="0">
                    <a:ea typeface="+mn-ea"/>
                    <a:cs typeface="+mn-cs"/>
                  </a:rPr>
                  <a:t>-3</a:t>
                </a:r>
                <a:r>
                  <a:rPr lang="cs-CZ" sz="1400" dirty="0">
                    <a:ea typeface="+mn-ea"/>
                    <a:cs typeface="+mn-cs"/>
                  </a:rPr>
                  <a:t>Pa.s. Větší dynamickou viskozitu mají kapaliny jako oleje nebo glycerin. Glycerin při 20 °C má dynamickou viskozitu 1,48 </a:t>
                </a:r>
                <a:r>
                  <a:rPr lang="cs-CZ" sz="1400" dirty="0" err="1">
                    <a:ea typeface="+mn-ea"/>
                    <a:cs typeface="+mn-cs"/>
                  </a:rPr>
                  <a:t>Pa.s</a:t>
                </a:r>
                <a:r>
                  <a:rPr lang="cs-CZ" sz="1400" dirty="0">
                    <a:ea typeface="+mn-ea"/>
                    <a:cs typeface="+mn-cs"/>
                  </a:rPr>
                  <a:t>, při 0 °C 12,1 </a:t>
                </a:r>
                <a:r>
                  <a:rPr lang="cs-CZ" sz="1400" dirty="0" err="1">
                    <a:ea typeface="+mn-ea"/>
                    <a:cs typeface="+mn-cs"/>
                  </a:rPr>
                  <a:t>Pa.s</a:t>
                </a:r>
                <a:r>
                  <a:rPr lang="cs-CZ" sz="1400" dirty="0">
                    <a:ea typeface="+mn-ea"/>
                    <a:cs typeface="+mn-cs"/>
                  </a:rPr>
                  <a:t> a při 100 °C 0,012 </a:t>
                </a:r>
                <a:r>
                  <a:rPr lang="cs-CZ" sz="1400" dirty="0" err="1">
                    <a:ea typeface="+mn-ea"/>
                    <a:cs typeface="+mn-cs"/>
                  </a:rPr>
                  <a:t>Pa.s</a:t>
                </a:r>
                <a:r>
                  <a:rPr lang="cs-CZ" sz="1400" dirty="0">
                    <a:ea typeface="+mn-ea"/>
                    <a:cs typeface="+mn-cs"/>
                  </a:rPr>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a:blip r:embed="rId2"/>
                <a:stretch>
                  <a:fillRect l="-1584" t="-296" b="-4000"/>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pic>
        <p:nvPicPr>
          <p:cNvPr id="6" name="Obrázek 5">
            <a:extLst>
              <a:ext uri="{FF2B5EF4-FFF2-40B4-BE49-F238E27FC236}">
                <a16:creationId xmlns="" xmlns:a16="http://schemas.microsoft.com/office/drawing/2014/main" id="{377BC7CC-5132-4C65-AF88-4977DE5520F0}"/>
              </a:ext>
            </a:extLst>
          </p:cNvPr>
          <p:cNvPicPr>
            <a:picLocks noChangeAspect="1"/>
          </p:cNvPicPr>
          <p:nvPr/>
        </p:nvPicPr>
        <p:blipFill>
          <a:blip r:embed="rId3"/>
          <a:stretch>
            <a:fillRect/>
          </a:stretch>
        </p:blipFill>
        <p:spPr>
          <a:xfrm>
            <a:off x="5459416" y="169324"/>
            <a:ext cx="3458769" cy="1744124"/>
          </a:xfrm>
          <a:prstGeom prst="rect">
            <a:avLst/>
          </a:prstGeom>
        </p:spPr>
      </p:pic>
    </p:spTree>
    <p:extLst>
      <p:ext uri="{BB962C8B-B14F-4D97-AF65-F5344CB8AC3E}">
        <p14:creationId xmlns:p14="http://schemas.microsoft.com/office/powerpoint/2010/main" val="806343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Laminární a turbulentní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solidFill>
                  <a:srgbClr val="00287D"/>
                </a:solidFill>
              </a:rPr>
              <a:t>Proudění ideální kapaliny </a:t>
            </a:r>
            <a:r>
              <a:rPr lang="cs-CZ" sz="1800" dirty="0"/>
              <a:t>(bez vnitřního tření) je </a:t>
            </a:r>
            <a:r>
              <a:rPr lang="cs-CZ" sz="1800" i="1" dirty="0">
                <a:solidFill>
                  <a:srgbClr val="00287D"/>
                </a:solidFill>
              </a:rPr>
              <a:t>nevírové</a:t>
            </a:r>
            <a:r>
              <a:rPr lang="cs-CZ" sz="1800" dirty="0"/>
              <a:t> (potenciálové). </a:t>
            </a:r>
          </a:p>
          <a:p>
            <a:pPr marL="0" indent="0">
              <a:buNone/>
            </a:pPr>
            <a:r>
              <a:rPr lang="cs-CZ" sz="1800" dirty="0"/>
              <a:t>Platí při něm zákon zachování mechanické energie. Částice kapaliny při tomto</a:t>
            </a:r>
          </a:p>
          <a:p>
            <a:pPr marL="0" indent="0">
              <a:buNone/>
            </a:pPr>
            <a:r>
              <a:rPr lang="cs-CZ" sz="1800" dirty="0"/>
              <a:t>proudění konají jen postupný pohyb. </a:t>
            </a:r>
          </a:p>
          <a:p>
            <a:pPr marL="0" indent="0">
              <a:buNone/>
            </a:pPr>
            <a:r>
              <a:rPr lang="cs-CZ" sz="1800" dirty="0"/>
              <a:t>Otáčivý pohyb není možný. Rychlost</a:t>
            </a:r>
          </a:p>
          <a:p>
            <a:pPr marL="0" indent="0">
              <a:buNone/>
            </a:pPr>
            <a:r>
              <a:rPr lang="cs-CZ" sz="1800" dirty="0"/>
              <a:t>proudění je ve všech bodech průřezu</a:t>
            </a:r>
          </a:p>
          <a:p>
            <a:pPr marL="0" indent="0">
              <a:buNone/>
            </a:pPr>
            <a:r>
              <a:rPr lang="cs-CZ" sz="1800" dirty="0"/>
              <a:t>trubice stejná.</a:t>
            </a:r>
          </a:p>
          <a:p>
            <a:pPr marL="0" indent="0">
              <a:buNone/>
            </a:pPr>
            <a:r>
              <a:rPr lang="cs-CZ" sz="1800" dirty="0">
                <a:solidFill>
                  <a:srgbClr val="00287D"/>
                </a:solidFill>
              </a:rPr>
              <a:t>Proudění reálné kapaliny </a:t>
            </a:r>
            <a:r>
              <a:rPr lang="cs-CZ" sz="1800" dirty="0"/>
              <a:t>není potenciálové, je vždy </a:t>
            </a:r>
            <a:r>
              <a:rPr lang="cs-CZ" sz="1800" i="1" dirty="0">
                <a:solidFill>
                  <a:srgbClr val="00287D"/>
                </a:solidFill>
              </a:rPr>
              <a:t>vírové</a:t>
            </a:r>
            <a:r>
              <a:rPr lang="cs-CZ" sz="1800" dirty="0"/>
              <a:t>. Částice kapaliny</a:t>
            </a:r>
          </a:p>
          <a:p>
            <a:pPr marL="0" indent="0">
              <a:buNone/>
            </a:pPr>
            <a:r>
              <a:rPr lang="cs-CZ" sz="1800" dirty="0"/>
              <a:t>kromě posuvného pohybu konají i otáčivý pohyb.</a:t>
            </a:r>
          </a:p>
          <a:p>
            <a:pPr marL="0" indent="0">
              <a:buNone/>
            </a:pPr>
            <a:r>
              <a:rPr lang="cs-CZ" sz="1800" dirty="0"/>
              <a:t>Pro malé rychlosti proudění je proudění reálné</a:t>
            </a:r>
          </a:p>
          <a:p>
            <a:pPr marL="0" indent="0">
              <a:buNone/>
            </a:pPr>
            <a:r>
              <a:rPr lang="cs-CZ" sz="1800" dirty="0"/>
              <a:t>kapaliny </a:t>
            </a:r>
            <a:r>
              <a:rPr lang="cs-CZ" sz="1800" b="1" i="1" dirty="0">
                <a:solidFill>
                  <a:srgbClr val="00287D"/>
                </a:solidFill>
              </a:rPr>
              <a:t>laminární</a:t>
            </a:r>
            <a:r>
              <a:rPr lang="cs-CZ" sz="1800" dirty="0"/>
              <a:t>. Je charakterizováno tím, </a:t>
            </a:r>
          </a:p>
          <a:p>
            <a:pPr marL="0" indent="0">
              <a:buNone/>
            </a:pPr>
            <a:r>
              <a:rPr lang="cs-CZ" sz="1800" dirty="0"/>
              <a:t>že ve vybraném kruhovém průřezu trubice rozložení rychlostí je v osovém řezu parabolické. Jednotlivé vrstvy (proudové trubice) se nepromíchávají.</a:t>
            </a:r>
          </a:p>
          <a:p>
            <a:pPr marL="0" indent="0">
              <a:buNone/>
            </a:pPr>
            <a:r>
              <a:rPr lang="cs-CZ" sz="1800" i="1" dirty="0">
                <a:solidFill>
                  <a:srgbClr val="00287D"/>
                </a:solidFill>
              </a:rPr>
              <a:t>Objemový průtok </a:t>
            </a:r>
            <a:r>
              <a:rPr lang="cs-CZ" sz="1800" i="1" dirty="0" err="1">
                <a:solidFill>
                  <a:srgbClr val="00287D"/>
                </a:solidFill>
              </a:rPr>
              <a:t>Q</a:t>
            </a:r>
            <a:r>
              <a:rPr lang="cs-CZ" sz="1800" i="1" baseline="-25000" dirty="0" err="1">
                <a:solidFill>
                  <a:srgbClr val="00287D"/>
                </a:solidFill>
              </a:rPr>
              <a:t>v</a:t>
            </a:r>
            <a:r>
              <a:rPr lang="cs-CZ" sz="1800" i="1" baseline="-25000" dirty="0">
                <a:solidFill>
                  <a:srgbClr val="00287D"/>
                </a:solidFill>
              </a:rPr>
              <a:t> </a:t>
            </a:r>
            <a:r>
              <a:rPr lang="cs-CZ" sz="1800" dirty="0"/>
              <a:t>je dán </a:t>
            </a:r>
            <a:r>
              <a:rPr lang="cs-CZ" sz="1800" b="1" i="1" dirty="0" err="1">
                <a:solidFill>
                  <a:srgbClr val="00287D"/>
                </a:solidFill>
              </a:rPr>
              <a:t>Poisseuillovým</a:t>
            </a:r>
            <a:r>
              <a:rPr lang="cs-CZ" sz="1800" b="1" i="1" dirty="0">
                <a:solidFill>
                  <a:srgbClr val="00287D"/>
                </a:solidFill>
              </a:rPr>
              <a:t> zákonem</a:t>
            </a:r>
            <a:r>
              <a:rPr lang="cs-CZ" sz="1800" dirty="0"/>
              <a:t>:</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pic>
        <p:nvPicPr>
          <p:cNvPr id="7" name="Obrázek 6">
            <a:extLst>
              <a:ext uri="{FF2B5EF4-FFF2-40B4-BE49-F238E27FC236}">
                <a16:creationId xmlns="" xmlns:a16="http://schemas.microsoft.com/office/drawing/2014/main" id="{D77A1E7C-1B36-4BF8-9FFA-F3C4DCEDCEA9}"/>
              </a:ext>
            </a:extLst>
          </p:cNvPr>
          <p:cNvPicPr>
            <a:picLocks noChangeAspect="1"/>
          </p:cNvPicPr>
          <p:nvPr/>
        </p:nvPicPr>
        <p:blipFill>
          <a:blip r:embed="rId2"/>
          <a:stretch>
            <a:fillRect/>
          </a:stretch>
        </p:blipFill>
        <p:spPr>
          <a:xfrm>
            <a:off x="5423357" y="2680415"/>
            <a:ext cx="2869286" cy="886936"/>
          </a:xfrm>
          <a:prstGeom prst="rect">
            <a:avLst/>
          </a:prstGeom>
        </p:spPr>
      </p:pic>
      <p:pic>
        <p:nvPicPr>
          <p:cNvPr id="8" name="Obrázek 7">
            <a:extLst>
              <a:ext uri="{FF2B5EF4-FFF2-40B4-BE49-F238E27FC236}">
                <a16:creationId xmlns="" xmlns:a16="http://schemas.microsoft.com/office/drawing/2014/main" id="{4394580D-855A-40D5-8CFC-6ED3C3194AE9}"/>
              </a:ext>
            </a:extLst>
          </p:cNvPr>
          <p:cNvPicPr>
            <a:picLocks noChangeAspect="1"/>
          </p:cNvPicPr>
          <p:nvPr/>
        </p:nvPicPr>
        <p:blipFill>
          <a:blip r:embed="rId3"/>
          <a:stretch>
            <a:fillRect/>
          </a:stretch>
        </p:blipFill>
        <p:spPr>
          <a:xfrm>
            <a:off x="5437777" y="4313562"/>
            <a:ext cx="2854866" cy="886936"/>
          </a:xfrm>
          <a:prstGeom prst="rect">
            <a:avLst/>
          </a:prstGeom>
        </p:spPr>
      </p:pic>
      <p:pic>
        <p:nvPicPr>
          <p:cNvPr id="9" name="Obrázek 8">
            <a:extLst>
              <a:ext uri="{FF2B5EF4-FFF2-40B4-BE49-F238E27FC236}">
                <a16:creationId xmlns="" xmlns:a16="http://schemas.microsoft.com/office/drawing/2014/main" id="{5AEECC00-04A6-48C8-9C04-786276F3CF00}"/>
              </a:ext>
            </a:extLst>
          </p:cNvPr>
          <p:cNvPicPr>
            <a:picLocks noChangeAspect="1"/>
          </p:cNvPicPr>
          <p:nvPr/>
        </p:nvPicPr>
        <p:blipFill>
          <a:blip r:embed="rId4"/>
          <a:stretch>
            <a:fillRect/>
          </a:stretch>
        </p:blipFill>
        <p:spPr>
          <a:xfrm>
            <a:off x="6281414" y="5879230"/>
            <a:ext cx="1450042" cy="738340"/>
          </a:xfrm>
          <a:prstGeom prst="rect">
            <a:avLst/>
          </a:prstGeom>
        </p:spPr>
      </p:pic>
      <p:pic>
        <p:nvPicPr>
          <p:cNvPr id="11" name="Obrázek 10">
            <a:extLst>
              <a:ext uri="{FF2B5EF4-FFF2-40B4-BE49-F238E27FC236}">
                <a16:creationId xmlns="" xmlns:a16="http://schemas.microsoft.com/office/drawing/2014/main" id="{AD5448D9-C2B3-4887-90B5-D6DB4924655C}"/>
              </a:ext>
            </a:extLst>
          </p:cNvPr>
          <p:cNvPicPr>
            <a:picLocks noChangeAspect="1"/>
          </p:cNvPicPr>
          <p:nvPr/>
        </p:nvPicPr>
        <p:blipFill>
          <a:blip r:embed="rId5"/>
          <a:stretch>
            <a:fillRect/>
          </a:stretch>
        </p:blipFill>
        <p:spPr>
          <a:xfrm>
            <a:off x="7524608" y="4313562"/>
            <a:ext cx="1536069" cy="886936"/>
          </a:xfrm>
          <a:prstGeom prst="rect">
            <a:avLst/>
          </a:prstGeom>
        </p:spPr>
      </p:pic>
    </p:spTree>
    <p:extLst>
      <p:ext uri="{BB962C8B-B14F-4D97-AF65-F5344CB8AC3E}">
        <p14:creationId xmlns:p14="http://schemas.microsoft.com/office/powerpoint/2010/main" val="4200427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Laminární a turbulentní proudění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Zvyšujeme-li rychlost proudění, začne převládat rušivý vliv vírů. </a:t>
                </a:r>
                <a:r>
                  <a:rPr lang="cs-CZ" sz="1800" dirty="0">
                    <a:solidFill>
                      <a:srgbClr val="00287D"/>
                    </a:solidFill>
                  </a:rPr>
                  <a:t>Proudová</a:t>
                </a:r>
              </a:p>
              <a:p>
                <a:pPr marL="0" indent="0">
                  <a:buNone/>
                </a:pPr>
                <a:r>
                  <a:rPr lang="cs-CZ" sz="1800" dirty="0">
                    <a:solidFill>
                      <a:srgbClr val="00287D"/>
                    </a:solidFill>
                  </a:rPr>
                  <a:t>vlákna se nepravidelně proplétají,</a:t>
                </a:r>
                <a:r>
                  <a:rPr lang="cs-CZ" sz="1800" dirty="0"/>
                  <a:t> proudění přechází v </a:t>
                </a:r>
                <a:r>
                  <a:rPr lang="cs-CZ" sz="1800" b="1" i="1" dirty="0">
                    <a:solidFill>
                      <a:srgbClr val="00287D"/>
                    </a:solidFill>
                  </a:rPr>
                  <a:t>turbulentní proudění. </a:t>
                </a:r>
                <a:r>
                  <a:rPr lang="cs-CZ" sz="1800" dirty="0"/>
                  <a:t>Při turbulentním proudění dochází k promíchávání kapaliny.</a:t>
                </a:r>
              </a:p>
              <a:p>
                <a:pPr marL="0" indent="0">
                  <a:buNone/>
                </a:pPr>
                <a:r>
                  <a:rPr lang="cs-CZ" sz="1800" dirty="0"/>
                  <a:t>Rychlost je v téměř celé vnitřní části trubice</a:t>
                </a:r>
              </a:p>
              <a:p>
                <a:pPr marL="0" indent="0">
                  <a:buNone/>
                </a:pPr>
                <a:r>
                  <a:rPr lang="cs-CZ" sz="1800" dirty="0"/>
                  <a:t>přibližně stejná až na tenkou vrstvu při stěně,</a:t>
                </a:r>
              </a:p>
              <a:p>
                <a:pPr marL="0" indent="0">
                  <a:buNone/>
                </a:pPr>
                <a:r>
                  <a:rPr lang="cs-CZ" sz="1800" dirty="0"/>
                  <a:t>kdy prudce roste přibližně úměrně se vzdáleností</a:t>
                </a:r>
              </a:p>
              <a:p>
                <a:pPr marL="0" indent="0">
                  <a:buNone/>
                </a:pPr>
                <a:r>
                  <a:rPr lang="cs-CZ" sz="1800" dirty="0"/>
                  <a:t>od stěny. Střední rychlost v průřezu trubice je mnohem bližší maximální rychlosti než při laminárním proudění.</a:t>
                </a:r>
              </a:p>
              <a:p>
                <a:pPr marL="0" indent="0">
                  <a:buNone/>
                </a:pPr>
                <a:r>
                  <a:rPr lang="cs-CZ" sz="1800" dirty="0"/>
                  <a:t>Pro posouzení charakteru proudění reálné kapaliny používáme bezrozměrnou veličina, tzv. </a:t>
                </a:r>
                <a:r>
                  <a:rPr lang="cs-CZ" sz="1800" i="1" dirty="0" err="1">
                    <a:solidFill>
                      <a:srgbClr val="00287D"/>
                    </a:solidFill>
                  </a:rPr>
                  <a:t>Reynoldsovo</a:t>
                </a:r>
                <a:r>
                  <a:rPr lang="cs-CZ" sz="1800" i="1" dirty="0">
                    <a:solidFill>
                      <a:srgbClr val="00287D"/>
                    </a:solidFill>
                  </a:rPr>
                  <a:t> číslo Re</a:t>
                </a:r>
                <a:r>
                  <a:rPr lang="cs-CZ" sz="1800" dirty="0"/>
                  <a:t>.</a:t>
                </a:r>
              </a:p>
              <a:p>
                <a:pPr marL="400050" lvl="1" indent="0">
                  <a:buNone/>
                </a:pPr>
                <a14:m>
                  <m:oMathPara xmlns:m="http://schemas.openxmlformats.org/officeDocument/2006/math">
                    <m:oMathParaPr>
                      <m:jc m:val="left"/>
                    </m:oMathParaPr>
                    <m:oMath xmlns:m="http://schemas.openxmlformats.org/officeDocument/2006/math">
                      <m:r>
                        <a:rPr lang="cs-CZ" sz="1800" b="1" i="1" smtClean="0">
                          <a:solidFill>
                            <a:srgbClr val="00287D"/>
                          </a:solidFill>
                          <a:latin typeface="Cambria Math" panose="02040503050406030204" pitchFamily="18" charset="0"/>
                        </a:rPr>
                        <m:t>𝑹𝒆</m:t>
                      </m:r>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𝒗𝒅</m:t>
                          </m:r>
                        </m:num>
                        <m:den>
                          <m:r>
                            <a:rPr lang="el-GR" sz="1800" b="1" i="1" smtClean="0">
                              <a:solidFill>
                                <a:srgbClr val="00287D"/>
                              </a:solidFill>
                              <a:latin typeface="Cambria Math" panose="02040503050406030204" pitchFamily="18" charset="0"/>
                            </a:rPr>
                            <m:t>𝝂</m:t>
                          </m:r>
                        </m:den>
                      </m:f>
                    </m:oMath>
                  </m:oMathPara>
                </a14:m>
                <a:endParaRPr lang="cs-CZ" sz="1800" b="1" i="1" dirty="0">
                  <a:solidFill>
                    <a:srgbClr val="00287D"/>
                  </a:solidFill>
                </a:endParaRPr>
              </a:p>
              <a:p>
                <a:pPr marL="0" indent="0">
                  <a:buNone/>
                </a:pPr>
                <a:r>
                  <a:rPr lang="cs-CZ" sz="1800" dirty="0"/>
                  <a:t>kde </a:t>
                </a:r>
                <a:r>
                  <a:rPr lang="cs-CZ" sz="1800" b="1" i="1" dirty="0">
                    <a:solidFill>
                      <a:srgbClr val="00287D"/>
                    </a:solidFill>
                    <a:latin typeface="Cambria Math" panose="02040503050406030204" pitchFamily="18" charset="0"/>
                    <a:ea typeface="Cambria Math" panose="02040503050406030204" pitchFamily="18" charset="0"/>
                  </a:rPr>
                  <a:t>v</a:t>
                </a:r>
                <a:r>
                  <a:rPr lang="cs-CZ" sz="1800" dirty="0"/>
                  <a:t> je velikost střední rychlosti částic kapaliny v trubici o průměru </a:t>
                </a:r>
                <a:r>
                  <a:rPr lang="cs-CZ" sz="1800" i="1" dirty="0">
                    <a:solidFill>
                      <a:srgbClr val="00287D"/>
                    </a:solidFill>
                  </a:rPr>
                  <a:t>d</a:t>
                </a:r>
                <a:r>
                  <a:rPr lang="cs-CZ" sz="1800" dirty="0"/>
                  <a:t> a </a:t>
                </a:r>
                <a:r>
                  <a:rPr lang="el-GR" sz="1800" b="1" i="1" dirty="0">
                    <a:solidFill>
                      <a:srgbClr val="00287D"/>
                    </a:solidFill>
                    <a:latin typeface="Cambria Math" panose="02040503050406030204" pitchFamily="18" charset="0"/>
                    <a:ea typeface="Cambria Math" panose="02040503050406030204" pitchFamily="18" charset="0"/>
                  </a:rPr>
                  <a:t>ν</a:t>
                </a:r>
                <a:r>
                  <a:rPr lang="cs-CZ" sz="1800" dirty="0"/>
                  <a:t>  je kinematická viskozita kapaliny.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2023524"/>
                <a:ext cx="8082321" cy="4114800"/>
              </a:xfrm>
              <a:blipFill>
                <a:blip r:embed="rId2"/>
                <a:stretch>
                  <a:fillRect l="-1735" t="-1926" r="-151" b="-5481"/>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pic>
        <p:nvPicPr>
          <p:cNvPr id="12" name="Obrázek 11">
            <a:extLst>
              <a:ext uri="{FF2B5EF4-FFF2-40B4-BE49-F238E27FC236}">
                <a16:creationId xmlns="" xmlns:a16="http://schemas.microsoft.com/office/drawing/2014/main" id="{7E09FA3D-ACB3-445E-A5F8-9A586AE20610}"/>
              </a:ext>
            </a:extLst>
          </p:cNvPr>
          <p:cNvPicPr>
            <a:picLocks noChangeAspect="1"/>
          </p:cNvPicPr>
          <p:nvPr/>
        </p:nvPicPr>
        <p:blipFill>
          <a:blip r:embed="rId3"/>
          <a:stretch>
            <a:fillRect/>
          </a:stretch>
        </p:blipFill>
        <p:spPr>
          <a:xfrm>
            <a:off x="5457929" y="2958051"/>
            <a:ext cx="3047086" cy="941897"/>
          </a:xfrm>
          <a:prstGeom prst="rect">
            <a:avLst/>
          </a:prstGeom>
        </p:spPr>
      </p:pic>
    </p:spTree>
    <p:extLst>
      <p:ext uri="{BB962C8B-B14F-4D97-AF65-F5344CB8AC3E}">
        <p14:creationId xmlns:p14="http://schemas.microsoft.com/office/powerpoint/2010/main" val="229000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Laminární a turbulentní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i="1" dirty="0">
                <a:solidFill>
                  <a:srgbClr val="00287D"/>
                </a:solidFill>
              </a:rPr>
              <a:t>Kritické </a:t>
            </a:r>
            <a:r>
              <a:rPr lang="cs-CZ" sz="1800" i="1" dirty="0" err="1">
                <a:solidFill>
                  <a:srgbClr val="00287D"/>
                </a:solidFill>
              </a:rPr>
              <a:t>Reynoldsovo</a:t>
            </a:r>
            <a:r>
              <a:rPr lang="cs-CZ" sz="1800" i="1" dirty="0">
                <a:solidFill>
                  <a:srgbClr val="00287D"/>
                </a:solidFill>
              </a:rPr>
              <a:t> číslo Re</a:t>
            </a:r>
            <a:r>
              <a:rPr lang="cs-CZ" sz="1800" i="1" baseline="-25000" dirty="0">
                <a:solidFill>
                  <a:srgbClr val="00287D"/>
                </a:solidFill>
              </a:rPr>
              <a:t>k</a:t>
            </a:r>
            <a:r>
              <a:rPr lang="cs-CZ" sz="1800" i="1" dirty="0">
                <a:solidFill>
                  <a:srgbClr val="00287D"/>
                </a:solidFill>
              </a:rPr>
              <a:t> ~2000 </a:t>
            </a:r>
            <a:r>
              <a:rPr lang="cs-CZ" sz="1800" dirty="0"/>
              <a:t>	  laminární proudění přestává být stabilní a může se změnit na turbulentní.</a:t>
            </a:r>
          </a:p>
          <a:p>
            <a:pPr marL="0" indent="0">
              <a:buNone/>
            </a:pPr>
            <a:r>
              <a:rPr lang="cs-CZ" sz="1800" dirty="0"/>
              <a:t>Podobné závěry platí i pro proudění reálných plynů.</a:t>
            </a:r>
          </a:p>
          <a:p>
            <a:pPr marL="0" indent="0">
              <a:buNone/>
            </a:pPr>
            <a:endParaRPr lang="cs-CZ" sz="1800" dirty="0"/>
          </a:p>
          <a:p>
            <a:pPr marL="0" indent="0">
              <a:buNone/>
            </a:pPr>
            <a:endParaRPr lang="cs-CZ" sz="1800" dirty="0"/>
          </a:p>
          <a:p>
            <a:pPr marL="0" indent="0">
              <a:buNone/>
            </a:pPr>
            <a:endParaRPr lang="cs-CZ" sz="1800" dirty="0"/>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6" name="Šipka: doprava 5">
            <a:extLst>
              <a:ext uri="{FF2B5EF4-FFF2-40B4-BE49-F238E27FC236}">
                <a16:creationId xmlns="" xmlns:a16="http://schemas.microsoft.com/office/drawing/2014/main" id="{8FFD451D-F565-4833-830D-4673F11BAE5F}"/>
              </a:ext>
            </a:extLst>
          </p:cNvPr>
          <p:cNvSpPr/>
          <p:nvPr/>
        </p:nvSpPr>
        <p:spPr bwMode="auto">
          <a:xfrm>
            <a:off x="4356100" y="2048924"/>
            <a:ext cx="647700" cy="2286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7" name="Obrázek 6">
            <a:extLst>
              <a:ext uri="{FF2B5EF4-FFF2-40B4-BE49-F238E27FC236}">
                <a16:creationId xmlns="" xmlns:a16="http://schemas.microsoft.com/office/drawing/2014/main" id="{5110E015-61C4-406C-B1EF-F54111CE7395}"/>
              </a:ext>
            </a:extLst>
          </p:cNvPr>
          <p:cNvPicPr>
            <a:picLocks noChangeAspect="1"/>
          </p:cNvPicPr>
          <p:nvPr/>
        </p:nvPicPr>
        <p:blipFill>
          <a:blip r:embed="rId2"/>
          <a:stretch>
            <a:fillRect/>
          </a:stretch>
        </p:blipFill>
        <p:spPr>
          <a:xfrm>
            <a:off x="4463854" y="3351214"/>
            <a:ext cx="1371600" cy="704850"/>
          </a:xfrm>
          <a:prstGeom prst="rect">
            <a:avLst/>
          </a:prstGeom>
        </p:spPr>
      </p:pic>
      <p:pic>
        <p:nvPicPr>
          <p:cNvPr id="8" name="Obrázek 7">
            <a:extLst>
              <a:ext uri="{FF2B5EF4-FFF2-40B4-BE49-F238E27FC236}">
                <a16:creationId xmlns="" xmlns:a16="http://schemas.microsoft.com/office/drawing/2014/main" id="{7C320C36-1284-41F5-B56E-BCF6E0B719DE}"/>
              </a:ext>
            </a:extLst>
          </p:cNvPr>
          <p:cNvPicPr>
            <a:picLocks noChangeAspect="1"/>
          </p:cNvPicPr>
          <p:nvPr/>
        </p:nvPicPr>
        <p:blipFill>
          <a:blip r:embed="rId3"/>
          <a:stretch>
            <a:fillRect/>
          </a:stretch>
        </p:blipFill>
        <p:spPr>
          <a:xfrm>
            <a:off x="2720975" y="3413128"/>
            <a:ext cx="1085850" cy="666750"/>
          </a:xfrm>
          <a:prstGeom prst="rect">
            <a:avLst/>
          </a:prstGeom>
        </p:spPr>
      </p:pic>
    </p:spTree>
    <p:extLst>
      <p:ext uri="{BB962C8B-B14F-4D97-AF65-F5344CB8AC3E}">
        <p14:creationId xmlns:p14="http://schemas.microsoft.com/office/powerpoint/2010/main" val="310449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Při vzájemném pohybu tělesa a tekutiny dochází k přemisťování částic tekutiny a uplatňují se třecí síly. Tento jev se nazývá </a:t>
            </a:r>
            <a:r>
              <a:rPr lang="cs-CZ" sz="1800" b="1" i="1" dirty="0">
                <a:solidFill>
                  <a:srgbClr val="00287D"/>
                </a:solidFill>
              </a:rPr>
              <a:t>odpor prostředí</a:t>
            </a:r>
            <a:r>
              <a:rPr lang="cs-CZ" sz="1800" dirty="0"/>
              <a:t>. Sílu, která vzniká při vzájemném pohybu tělesa a tekutiny, nazýváme </a:t>
            </a:r>
            <a:r>
              <a:rPr lang="cs-CZ" sz="1800" i="1" dirty="0">
                <a:solidFill>
                  <a:srgbClr val="00287D"/>
                </a:solidFill>
              </a:rPr>
              <a:t>odporová hydrodynamická resp. aerodynamická síla</a:t>
            </a:r>
            <a:r>
              <a:rPr lang="cs-CZ" sz="1800" dirty="0"/>
              <a:t>, působí proti pohybu.</a:t>
            </a:r>
          </a:p>
          <a:p>
            <a:r>
              <a:rPr lang="cs-CZ" sz="1800" dirty="0"/>
              <a:t>Pro malé rychlosti (proudění laminární) je odpor prostředí způsoben vnitřním třením. </a:t>
            </a:r>
          </a:p>
          <a:p>
            <a:r>
              <a:rPr lang="cs-CZ" sz="1800" dirty="0"/>
              <a:t>Velikost odporové síly je přímo úměrná velikosti rychlosti tělesa vzhledem k prostředí. </a:t>
            </a:r>
          </a:p>
          <a:p>
            <a:r>
              <a:rPr lang="cs-CZ" sz="1800" dirty="0"/>
              <a:t>Závislost na tvaru se uplatňuje méně.</a:t>
            </a:r>
          </a:p>
          <a:p>
            <a:pPr marL="0" indent="0">
              <a:buNone/>
            </a:pPr>
            <a:r>
              <a:rPr lang="cs-CZ" sz="1800" dirty="0"/>
              <a:t>Pro velikost odporové síly a těleso tvaru koule o poloměru platí </a:t>
            </a:r>
            <a:r>
              <a:rPr lang="cs-CZ" sz="1800" i="1" dirty="0" err="1">
                <a:solidFill>
                  <a:srgbClr val="00287D"/>
                </a:solidFill>
              </a:rPr>
              <a:t>Stokesův</a:t>
            </a:r>
            <a:r>
              <a:rPr lang="cs-CZ" sz="1800" i="1" dirty="0">
                <a:solidFill>
                  <a:srgbClr val="00287D"/>
                </a:solidFill>
              </a:rPr>
              <a:t> vztah</a:t>
            </a:r>
            <a:r>
              <a:rPr lang="cs-CZ" sz="1800" dirty="0"/>
              <a:t>:</a:t>
            </a:r>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Měření viskozity -</a:t>
            </a:r>
            <a:r>
              <a:rPr lang="cs-CZ" sz="1400" dirty="0"/>
              <a:t>Na kuličku při pohybu působí tři síly tíhová síla, hydrostatická vztlaková síla a</a:t>
            </a:r>
          </a:p>
          <a:p>
            <a:pPr marL="0" indent="0">
              <a:buNone/>
            </a:pPr>
            <a:r>
              <a:rPr lang="cs-CZ" sz="1400" dirty="0"/>
              <a:t>hydrodynamická odporová síla - při ustálené rychlosti – rovnováha sil.</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pic>
        <p:nvPicPr>
          <p:cNvPr id="7" name="Obrázek 6">
            <a:extLst>
              <a:ext uri="{FF2B5EF4-FFF2-40B4-BE49-F238E27FC236}">
                <a16:creationId xmlns="" xmlns:a16="http://schemas.microsoft.com/office/drawing/2014/main" id="{58104088-95CC-48D8-8930-B05BD907734C}"/>
              </a:ext>
            </a:extLst>
          </p:cNvPr>
          <p:cNvPicPr>
            <a:picLocks noChangeAspect="1"/>
          </p:cNvPicPr>
          <p:nvPr/>
        </p:nvPicPr>
        <p:blipFill>
          <a:blip r:embed="rId2"/>
          <a:stretch>
            <a:fillRect/>
          </a:stretch>
        </p:blipFill>
        <p:spPr>
          <a:xfrm>
            <a:off x="985656" y="5237645"/>
            <a:ext cx="1639393" cy="494816"/>
          </a:xfrm>
          <a:prstGeom prst="rect">
            <a:avLst/>
          </a:prstGeom>
        </p:spPr>
      </p:pic>
      <p:sp>
        <p:nvSpPr>
          <p:cNvPr id="8" name="Obdélník 7">
            <a:extLst>
              <a:ext uri="{FF2B5EF4-FFF2-40B4-BE49-F238E27FC236}">
                <a16:creationId xmlns="" xmlns:a16="http://schemas.microsoft.com/office/drawing/2014/main" id="{00CF2D55-0E7C-46B4-BDB6-096C284B5690}"/>
              </a:ext>
            </a:extLst>
          </p:cNvPr>
          <p:cNvSpPr/>
          <p:nvPr/>
        </p:nvSpPr>
        <p:spPr>
          <a:xfrm>
            <a:off x="3188011" y="5237645"/>
            <a:ext cx="4970334" cy="646331"/>
          </a:xfrm>
          <a:prstGeom prst="rect">
            <a:avLst/>
          </a:prstGeom>
        </p:spPr>
        <p:txBody>
          <a:bodyPr wrap="square">
            <a:spAutoFit/>
          </a:bodyPr>
          <a:lstStyle/>
          <a:p>
            <a:r>
              <a:rPr lang="cs-CZ" sz="1800" dirty="0">
                <a:latin typeface="Times New Roman" panose="02020603050405020304" pitchFamily="18" charset="0"/>
              </a:rPr>
              <a:t>kde </a:t>
            </a:r>
            <a:r>
              <a:rPr lang="cs-CZ" sz="1800" dirty="0">
                <a:latin typeface="Symbol" panose="05050102010706020507" pitchFamily="18" charset="2"/>
              </a:rPr>
              <a:t>h </a:t>
            </a:r>
            <a:r>
              <a:rPr lang="cs-CZ" sz="1800" dirty="0">
                <a:latin typeface="Times New Roman" panose="02020603050405020304" pitchFamily="18" charset="0"/>
              </a:rPr>
              <a:t>je dynamická viskozita a </a:t>
            </a:r>
            <a:r>
              <a:rPr lang="cs-CZ" sz="1800" i="1" dirty="0">
                <a:latin typeface="Times New Roman" panose="02020603050405020304" pitchFamily="18" charset="0"/>
              </a:rPr>
              <a:t>v </a:t>
            </a:r>
            <a:r>
              <a:rPr lang="cs-CZ" sz="1800" dirty="0">
                <a:latin typeface="Times New Roman" panose="02020603050405020304" pitchFamily="18" charset="0"/>
              </a:rPr>
              <a:t>relativní rychlost pohybu t</a:t>
            </a:r>
            <a:r>
              <a:rPr lang="cs-CZ" sz="1800" dirty="0">
                <a:latin typeface="TimesNewRoman"/>
              </a:rPr>
              <a:t>ě</a:t>
            </a:r>
            <a:r>
              <a:rPr lang="cs-CZ" sz="1800" dirty="0">
                <a:latin typeface="Times New Roman" panose="02020603050405020304" pitchFamily="18" charset="0"/>
              </a:rPr>
              <a:t>lesa vzhledem k tekutin</a:t>
            </a:r>
            <a:r>
              <a:rPr lang="cs-CZ" sz="1800" dirty="0">
                <a:latin typeface="TimesNewRoman"/>
              </a:rPr>
              <a:t>ě</a:t>
            </a:r>
            <a:endParaRPr lang="cs-CZ" sz="1800" dirty="0"/>
          </a:p>
        </p:txBody>
      </p:sp>
    </p:spTree>
    <p:extLst>
      <p:ext uri="{BB962C8B-B14F-4D97-AF65-F5344CB8AC3E}">
        <p14:creationId xmlns:p14="http://schemas.microsoft.com/office/powerpoint/2010/main" val="1451564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Pro vyšší rychlosti (při turbulentním proudění), kdy za tělesem se vytváří</a:t>
            </a:r>
          </a:p>
          <a:p>
            <a:pPr marL="0" indent="0">
              <a:buNone/>
            </a:pPr>
            <a:r>
              <a:rPr lang="cs-CZ" sz="1800" dirty="0"/>
              <a:t>zřetelné víry, odporová síla vzrůstá. Newton odvodil pro velikost odporové</a:t>
            </a:r>
          </a:p>
          <a:p>
            <a:pPr marL="0" indent="0">
              <a:buNone/>
            </a:pPr>
            <a:r>
              <a:rPr lang="cs-CZ" sz="1800" dirty="0"/>
              <a:t>síly vztah nazývaný </a:t>
            </a:r>
            <a:r>
              <a:rPr lang="cs-CZ" sz="1800" b="1" i="1" dirty="0">
                <a:solidFill>
                  <a:srgbClr val="00287D"/>
                </a:solidFill>
              </a:rPr>
              <a:t>Newtonův vzorec</a:t>
            </a:r>
            <a:r>
              <a:rPr lang="cs-CZ" sz="1800" dirty="0"/>
              <a:t>: </a:t>
            </a:r>
          </a:p>
          <a:p>
            <a:pPr marL="0" indent="0">
              <a:buNone/>
            </a:pPr>
            <a:endParaRPr lang="cs-CZ" sz="1800" dirty="0"/>
          </a:p>
          <a:p>
            <a:pPr marL="0" indent="0">
              <a:buNone/>
            </a:pPr>
            <a:endParaRPr lang="cs-CZ" sz="1800" dirty="0"/>
          </a:p>
          <a:p>
            <a:pPr marL="0" indent="0">
              <a:buNone/>
            </a:pPr>
            <a:endParaRPr lang="cs-CZ" sz="1800" dirty="0"/>
          </a:p>
          <a:p>
            <a:pPr marL="0" indent="0">
              <a:buNone/>
            </a:pPr>
            <a:r>
              <a:rPr lang="cs-CZ" sz="1800" dirty="0"/>
              <a:t>kde </a:t>
            </a:r>
            <a:r>
              <a:rPr lang="cs-CZ" sz="1800" i="1" dirty="0">
                <a:solidFill>
                  <a:srgbClr val="00287D"/>
                </a:solidFill>
              </a:rPr>
              <a:t>C je součinitel odporu</a:t>
            </a:r>
            <a:r>
              <a:rPr lang="cs-CZ" sz="1800" dirty="0"/>
              <a:t>, </a:t>
            </a:r>
            <a:r>
              <a:rPr lang="cs-CZ" sz="1800" i="1" dirty="0">
                <a:solidFill>
                  <a:srgbClr val="00287D"/>
                </a:solidFill>
              </a:rPr>
              <a:t>S obsah plochy příčného řezu tělesa</a:t>
            </a:r>
            <a:r>
              <a:rPr lang="cs-CZ" sz="1800" dirty="0"/>
              <a:t>, </a:t>
            </a:r>
            <a:r>
              <a:rPr lang="el-GR" sz="1800" i="1" dirty="0">
                <a:solidFill>
                  <a:srgbClr val="00287D"/>
                </a:solidFill>
              </a:rPr>
              <a:t>ρ</a:t>
            </a:r>
            <a:r>
              <a:rPr lang="cs-CZ" sz="1800" i="1" dirty="0">
                <a:solidFill>
                  <a:srgbClr val="00287D"/>
                </a:solidFill>
              </a:rPr>
              <a:t> hustota tekutiny</a:t>
            </a:r>
            <a:r>
              <a:rPr lang="cs-CZ" sz="1800" dirty="0"/>
              <a:t> a </a:t>
            </a:r>
            <a:r>
              <a:rPr lang="cs-CZ" sz="1800" i="1" dirty="0">
                <a:solidFill>
                  <a:srgbClr val="00287D"/>
                </a:solidFill>
              </a:rPr>
              <a:t>v relativní rychlost </a:t>
            </a:r>
            <a:r>
              <a:rPr lang="cs-CZ" sz="1800" dirty="0"/>
              <a:t>pohybu tělesa vzhledem k tekutině. </a:t>
            </a:r>
          </a:p>
          <a:p>
            <a:pPr marL="0" indent="0">
              <a:buNone/>
            </a:pPr>
            <a:r>
              <a:rPr lang="cs-CZ" sz="1800" dirty="0">
                <a:solidFill>
                  <a:srgbClr val="00287D"/>
                </a:solidFill>
              </a:rPr>
              <a:t>Součinitel odporu C závisí na tvaru tělesa</a:t>
            </a:r>
            <a:r>
              <a:rPr lang="cs-CZ" sz="1800" dirty="0"/>
              <a:t>. </a:t>
            </a:r>
          </a:p>
          <a:p>
            <a:pPr marL="0" indent="0">
              <a:buNone/>
            </a:pPr>
            <a:r>
              <a:rPr lang="cs-CZ" sz="1800" dirty="0"/>
              <a:t> </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pic>
        <p:nvPicPr>
          <p:cNvPr id="6" name="Obrázek 5">
            <a:extLst>
              <a:ext uri="{FF2B5EF4-FFF2-40B4-BE49-F238E27FC236}">
                <a16:creationId xmlns="" xmlns:a16="http://schemas.microsoft.com/office/drawing/2014/main" id="{80642C30-1C5A-43F9-B33D-352BDDA0C2D6}"/>
              </a:ext>
            </a:extLst>
          </p:cNvPr>
          <p:cNvPicPr>
            <a:picLocks noChangeAspect="1"/>
          </p:cNvPicPr>
          <p:nvPr/>
        </p:nvPicPr>
        <p:blipFill>
          <a:blip r:embed="rId2"/>
          <a:stretch>
            <a:fillRect/>
          </a:stretch>
        </p:blipFill>
        <p:spPr>
          <a:xfrm>
            <a:off x="1122828" y="3106654"/>
            <a:ext cx="1688880" cy="665246"/>
          </a:xfrm>
          <a:prstGeom prst="rect">
            <a:avLst/>
          </a:prstGeom>
        </p:spPr>
      </p:pic>
      <p:graphicFrame>
        <p:nvGraphicFramePr>
          <p:cNvPr id="9" name="Tabulka 8">
            <a:extLst>
              <a:ext uri="{FF2B5EF4-FFF2-40B4-BE49-F238E27FC236}">
                <a16:creationId xmlns="" xmlns:a16="http://schemas.microsoft.com/office/drawing/2014/main" id="{871C61E7-51F6-4028-9D84-C85B0A1E557D}"/>
              </a:ext>
            </a:extLst>
          </p:cNvPr>
          <p:cNvGraphicFramePr>
            <a:graphicFrameLocks noGrp="1"/>
          </p:cNvGraphicFramePr>
          <p:nvPr>
            <p:extLst>
              <p:ext uri="{D42A27DB-BD31-4B8C-83A1-F6EECF244321}">
                <p14:modId xmlns:p14="http://schemas.microsoft.com/office/powerpoint/2010/main" val="1626869011"/>
              </p:ext>
            </p:extLst>
          </p:nvPr>
        </p:nvGraphicFramePr>
        <p:xfrm>
          <a:off x="1300628" y="4933507"/>
          <a:ext cx="4122272" cy="1597908"/>
        </p:xfrm>
        <a:graphic>
          <a:graphicData uri="http://schemas.openxmlformats.org/drawingml/2006/table">
            <a:tbl>
              <a:tblPr/>
              <a:tblGrid>
                <a:gridCol w="2061136">
                  <a:extLst>
                    <a:ext uri="{9D8B030D-6E8A-4147-A177-3AD203B41FA5}">
                      <a16:colId xmlns="" xmlns:a16="http://schemas.microsoft.com/office/drawing/2014/main" val="71271727"/>
                    </a:ext>
                  </a:extLst>
                </a:gridCol>
                <a:gridCol w="2061136">
                  <a:extLst>
                    <a:ext uri="{9D8B030D-6E8A-4147-A177-3AD203B41FA5}">
                      <a16:colId xmlns="" xmlns:a16="http://schemas.microsoft.com/office/drawing/2014/main" val="276283838"/>
                    </a:ext>
                  </a:extLst>
                </a:gridCol>
              </a:tblGrid>
              <a:tr h="222199">
                <a:tc>
                  <a:txBody>
                    <a:bodyPr/>
                    <a:lstStyle/>
                    <a:p>
                      <a:r>
                        <a:rPr lang="cs-CZ" sz="1400" b="1">
                          <a:solidFill>
                            <a:srgbClr val="222222"/>
                          </a:solidFill>
                          <a:effectLst/>
                        </a:rPr>
                        <a:t>Těleso</a:t>
                      </a:r>
                      <a:endParaRPr lang="cs-CZ" sz="1400">
                        <a:effectLst/>
                      </a:endParaRP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b="1" dirty="0">
                          <a:solidFill>
                            <a:srgbClr val="222222"/>
                          </a:solidFill>
                          <a:effectLst/>
                        </a:rPr>
                        <a:t>Činitel </a:t>
                      </a:r>
                      <a:r>
                        <a:rPr lang="cs-CZ" sz="1400" b="1" dirty="0" err="1">
                          <a:solidFill>
                            <a:srgbClr val="222222"/>
                          </a:solidFill>
                          <a:effectLst/>
                        </a:rPr>
                        <a:t>C</a:t>
                      </a:r>
                      <a:r>
                        <a:rPr lang="cs-CZ" sz="1400" b="1" baseline="-25000" dirty="0" err="1">
                          <a:solidFill>
                            <a:srgbClr val="222222"/>
                          </a:solidFill>
                          <a:effectLst/>
                        </a:rPr>
                        <a:t>x</a:t>
                      </a:r>
                      <a:endParaRPr lang="cs-CZ" sz="1400" baseline="-25000" dirty="0">
                        <a:effectLst/>
                      </a:endParaRP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2345434499"/>
                  </a:ext>
                </a:extLst>
              </a:tr>
              <a:tr h="222199">
                <a:tc>
                  <a:txBody>
                    <a:bodyPr/>
                    <a:lstStyle/>
                    <a:p>
                      <a:r>
                        <a:rPr lang="cs-CZ" sz="1400" kern="1200" dirty="0">
                          <a:solidFill>
                            <a:schemeClr val="tx1"/>
                          </a:solidFill>
                          <a:effectLst/>
                          <a:latin typeface="+mn-lt"/>
                          <a:ea typeface="+mn-ea"/>
                          <a:cs typeface="+mn-cs"/>
                        </a:rPr>
                        <a:t>aerodynamický tvar</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0,037</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3355449328"/>
                  </a:ext>
                </a:extLst>
              </a:tr>
              <a:tr h="222199">
                <a:tc>
                  <a:txBody>
                    <a:bodyPr/>
                    <a:lstStyle/>
                    <a:p>
                      <a:r>
                        <a:rPr lang="cs-CZ" sz="1400" kern="1200" dirty="0">
                          <a:solidFill>
                            <a:schemeClr val="tx1"/>
                          </a:solidFill>
                          <a:effectLst/>
                          <a:latin typeface="+mn-lt"/>
                          <a:ea typeface="+mn-ea"/>
                          <a:cs typeface="+mn-cs"/>
                        </a:rPr>
                        <a:t>vypuklá polokoule</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0,33</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891253085"/>
                  </a:ext>
                </a:extLst>
              </a:tr>
              <a:tr h="222199">
                <a:tc>
                  <a:txBody>
                    <a:bodyPr/>
                    <a:lstStyle/>
                    <a:p>
                      <a:r>
                        <a:rPr lang="cs-CZ" sz="1400" kern="1200" dirty="0">
                          <a:solidFill>
                            <a:schemeClr val="tx1"/>
                          </a:solidFill>
                          <a:effectLst/>
                          <a:latin typeface="+mn-lt"/>
                          <a:ea typeface="+mn-ea"/>
                          <a:cs typeface="+mn-cs"/>
                        </a:rPr>
                        <a:t>koule</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0,50</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1081371576"/>
                  </a:ext>
                </a:extLst>
              </a:tr>
              <a:tr h="222199">
                <a:tc>
                  <a:txBody>
                    <a:bodyPr/>
                    <a:lstStyle/>
                    <a:p>
                      <a:r>
                        <a:rPr lang="cs-CZ" sz="1400" kern="1200" dirty="0">
                          <a:solidFill>
                            <a:schemeClr val="tx1"/>
                          </a:solidFill>
                          <a:effectLst/>
                          <a:latin typeface="+mn-lt"/>
                          <a:ea typeface="+mn-ea"/>
                          <a:cs typeface="+mn-cs"/>
                        </a:rPr>
                        <a:t>rovná tenká deska</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a:effectLst/>
                        </a:rPr>
                        <a:t>1,2</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3502362437"/>
                  </a:ext>
                </a:extLst>
              </a:tr>
              <a:tr h="222199">
                <a:tc>
                  <a:txBody>
                    <a:bodyPr/>
                    <a:lstStyle/>
                    <a:p>
                      <a:r>
                        <a:rPr lang="cs-CZ" sz="1400" kern="1200" dirty="0">
                          <a:solidFill>
                            <a:schemeClr val="tx1"/>
                          </a:solidFill>
                          <a:effectLst/>
                          <a:latin typeface="+mn-lt"/>
                          <a:ea typeface="+mn-ea"/>
                          <a:cs typeface="+mn-cs"/>
                        </a:rPr>
                        <a:t>dutá polokoule</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tc>
                  <a:txBody>
                    <a:bodyPr/>
                    <a:lstStyle/>
                    <a:p>
                      <a:r>
                        <a:rPr lang="cs-CZ" sz="1400" dirty="0">
                          <a:effectLst/>
                        </a:rPr>
                        <a:t>1,3</a:t>
                      </a:r>
                    </a:p>
                  </a:txBody>
                  <a:tcPr marL="53054" marR="53054" marT="26479" marB="26479" anchor="ctr">
                    <a:lnL w="4763" cap="flat" cmpd="sng" algn="ctr">
                      <a:solidFill>
                        <a:srgbClr val="A2A9B1"/>
                      </a:solidFill>
                      <a:prstDash val="solid"/>
                      <a:round/>
                      <a:headEnd type="none" w="med" len="med"/>
                      <a:tailEnd type="none" w="med" len="med"/>
                    </a:lnL>
                    <a:lnR w="4763" cap="flat" cmpd="sng" algn="ctr">
                      <a:solidFill>
                        <a:srgbClr val="A2A9B1"/>
                      </a:solidFill>
                      <a:prstDash val="solid"/>
                      <a:round/>
                      <a:headEnd type="none" w="med" len="med"/>
                      <a:tailEnd type="none" w="med" len="med"/>
                    </a:lnR>
                    <a:lnT w="4763" cap="flat" cmpd="sng" algn="ctr">
                      <a:solidFill>
                        <a:srgbClr val="A2A9B1"/>
                      </a:solidFill>
                      <a:prstDash val="solid"/>
                      <a:round/>
                      <a:headEnd type="none" w="med" len="med"/>
                      <a:tailEnd type="none" w="med" len="med"/>
                    </a:lnT>
                    <a:lnB w="4763" cap="flat" cmpd="sng" algn="ctr">
                      <a:solidFill>
                        <a:srgbClr val="A2A9B1"/>
                      </a:solidFill>
                      <a:prstDash val="solid"/>
                      <a:round/>
                      <a:headEnd type="none" w="med" len="med"/>
                      <a:tailEnd type="none" w="med" len="med"/>
                    </a:lnB>
                    <a:solidFill>
                      <a:srgbClr val="F8F9FA"/>
                    </a:solidFill>
                  </a:tcPr>
                </a:tc>
                <a:extLst>
                  <a:ext uri="{0D108BD9-81ED-4DB2-BD59-A6C34878D82A}">
                    <a16:rowId xmlns="" xmlns:a16="http://schemas.microsoft.com/office/drawing/2014/main" val="330137227"/>
                  </a:ext>
                </a:extLst>
              </a:tr>
            </a:tbl>
          </a:graphicData>
        </a:graphic>
      </p:graphicFrame>
    </p:spTree>
    <p:extLst>
      <p:ext uri="{BB962C8B-B14F-4D97-AF65-F5344CB8AC3E}">
        <p14:creationId xmlns:p14="http://schemas.microsoft.com/office/powerpoint/2010/main" val="3656337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a:t>Při pohybu nesouměrného tělesa vzhledem</a:t>
            </a:r>
          </a:p>
          <a:p>
            <a:pPr marL="0" indent="0">
              <a:buNone/>
            </a:pPr>
            <a:r>
              <a:rPr lang="cs-CZ" sz="1800" dirty="0"/>
              <a:t>k pohybu v prostředí (např. křídlo letadla) vzniká</a:t>
            </a:r>
          </a:p>
          <a:p>
            <a:pPr marL="0" indent="0">
              <a:buNone/>
            </a:pPr>
            <a:r>
              <a:rPr lang="cs-CZ" sz="1800" dirty="0"/>
              <a:t>síla, která na těleso působí ve směru odchýleném</a:t>
            </a:r>
          </a:p>
          <a:p>
            <a:pPr marL="0" indent="0">
              <a:buNone/>
            </a:pPr>
            <a:r>
              <a:rPr lang="cs-CZ" sz="1800" dirty="0"/>
              <a:t>od směru pohybu. </a:t>
            </a:r>
          </a:p>
          <a:p>
            <a:pPr marL="0" indent="0">
              <a:buNone/>
            </a:pPr>
            <a:r>
              <a:rPr lang="cs-CZ" sz="1800" dirty="0"/>
              <a:t>Její složka ve směru pohybu orientovaná proti</a:t>
            </a:r>
          </a:p>
          <a:p>
            <a:pPr marL="0" indent="0">
              <a:buNone/>
            </a:pPr>
            <a:r>
              <a:rPr lang="cs-CZ" sz="1800" dirty="0"/>
              <a:t>pohybu je </a:t>
            </a:r>
            <a:r>
              <a:rPr lang="cs-CZ" sz="1800" i="1" dirty="0">
                <a:solidFill>
                  <a:srgbClr val="00287D"/>
                </a:solidFill>
              </a:rPr>
              <a:t>odporová hydrodynamická </a:t>
            </a:r>
            <a:r>
              <a:rPr lang="cs-CZ" sz="1800" dirty="0"/>
              <a:t>resp. </a:t>
            </a:r>
          </a:p>
          <a:p>
            <a:pPr marL="0" indent="0">
              <a:buNone/>
            </a:pPr>
            <a:r>
              <a:rPr lang="cs-CZ" sz="1800" i="1" dirty="0">
                <a:solidFill>
                  <a:srgbClr val="00287D"/>
                </a:solidFill>
              </a:rPr>
              <a:t>aerodynamická síla.</a:t>
            </a:r>
          </a:p>
          <a:p>
            <a:pPr marL="0" indent="0">
              <a:buNone/>
            </a:pPr>
            <a:r>
              <a:rPr lang="cs-CZ" sz="1800" dirty="0"/>
              <a:t>Síla k ní kolmá – </a:t>
            </a:r>
            <a:r>
              <a:rPr lang="cs-CZ" sz="1800" i="1" dirty="0">
                <a:solidFill>
                  <a:srgbClr val="00287D"/>
                </a:solidFill>
              </a:rPr>
              <a:t>vztlaková hydrodynamická </a:t>
            </a:r>
            <a:r>
              <a:rPr lang="cs-CZ" sz="1800" dirty="0"/>
              <a:t>resp. </a:t>
            </a:r>
            <a:r>
              <a:rPr lang="cs-CZ" sz="1800" i="1" dirty="0">
                <a:solidFill>
                  <a:srgbClr val="00287D"/>
                </a:solidFill>
              </a:rPr>
              <a:t>aerodynamická</a:t>
            </a:r>
          </a:p>
          <a:p>
            <a:pPr marL="0" indent="0">
              <a:buNone/>
            </a:pPr>
            <a:r>
              <a:rPr lang="cs-CZ" sz="1800" i="1" dirty="0">
                <a:solidFill>
                  <a:srgbClr val="00287D"/>
                </a:solidFill>
              </a:rPr>
              <a:t>síla</a:t>
            </a:r>
            <a:r>
              <a:rPr lang="cs-CZ" sz="1800" dirty="0"/>
              <a:t> směřuje nad těleso a nadzvedává jej.</a:t>
            </a:r>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pic>
        <p:nvPicPr>
          <p:cNvPr id="7" name="Obrázek 6">
            <a:extLst>
              <a:ext uri="{FF2B5EF4-FFF2-40B4-BE49-F238E27FC236}">
                <a16:creationId xmlns="" xmlns:a16="http://schemas.microsoft.com/office/drawing/2014/main" id="{3B9C0FB4-8AF9-4DCB-9DCE-1A5900F8708A}"/>
              </a:ext>
            </a:extLst>
          </p:cNvPr>
          <p:cNvPicPr>
            <a:picLocks noChangeAspect="1"/>
          </p:cNvPicPr>
          <p:nvPr/>
        </p:nvPicPr>
        <p:blipFill>
          <a:blip r:embed="rId2"/>
          <a:stretch>
            <a:fillRect/>
          </a:stretch>
        </p:blipFill>
        <p:spPr>
          <a:xfrm>
            <a:off x="5490212" y="2222290"/>
            <a:ext cx="3014803" cy="1788529"/>
          </a:xfrm>
          <a:prstGeom prst="rect">
            <a:avLst/>
          </a:prstGeom>
        </p:spPr>
      </p:pic>
      <p:pic>
        <p:nvPicPr>
          <p:cNvPr id="10" name="Obrázek 9">
            <a:extLst>
              <a:ext uri="{FF2B5EF4-FFF2-40B4-BE49-F238E27FC236}">
                <a16:creationId xmlns="" xmlns:a16="http://schemas.microsoft.com/office/drawing/2014/main" id="{1277CCDD-7CF0-4BB3-B7BE-346C2DC4E9F7}"/>
              </a:ext>
            </a:extLst>
          </p:cNvPr>
          <p:cNvPicPr>
            <a:picLocks noChangeAspect="1"/>
          </p:cNvPicPr>
          <p:nvPr/>
        </p:nvPicPr>
        <p:blipFill>
          <a:blip r:embed="rId3"/>
          <a:stretch>
            <a:fillRect/>
          </a:stretch>
        </p:blipFill>
        <p:spPr>
          <a:xfrm>
            <a:off x="4463854" y="8381999"/>
            <a:ext cx="1889640" cy="1006475"/>
          </a:xfrm>
          <a:prstGeom prst="rect">
            <a:avLst/>
          </a:prstGeom>
        </p:spPr>
      </p:pic>
      <p:pic>
        <p:nvPicPr>
          <p:cNvPr id="11" name="Obrázek 10">
            <a:extLst>
              <a:ext uri="{FF2B5EF4-FFF2-40B4-BE49-F238E27FC236}">
                <a16:creationId xmlns="" xmlns:a16="http://schemas.microsoft.com/office/drawing/2014/main" id="{5F82D538-39AE-4FA3-B3D4-B7A5224BF9AA}"/>
              </a:ext>
            </a:extLst>
          </p:cNvPr>
          <p:cNvPicPr>
            <a:picLocks noChangeAspect="1"/>
          </p:cNvPicPr>
          <p:nvPr/>
        </p:nvPicPr>
        <p:blipFill>
          <a:blip r:embed="rId4"/>
          <a:stretch>
            <a:fillRect/>
          </a:stretch>
        </p:blipFill>
        <p:spPr>
          <a:xfrm>
            <a:off x="4737100" y="4844081"/>
            <a:ext cx="3767915" cy="1686273"/>
          </a:xfrm>
          <a:prstGeom prst="rect">
            <a:avLst/>
          </a:prstGeom>
        </p:spPr>
      </p:pic>
    </p:spTree>
    <p:extLst>
      <p:ext uri="{BB962C8B-B14F-4D97-AF65-F5344CB8AC3E}">
        <p14:creationId xmlns:p14="http://schemas.microsoft.com/office/powerpoint/2010/main" val="372545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Plyny</a:t>
            </a:r>
          </a:p>
        </p:txBody>
      </p:sp>
      <p:sp>
        <p:nvSpPr>
          <p:cNvPr id="3" name="Zástupný symbol pro obsah 2"/>
          <p:cNvSpPr>
            <a:spLocks noGrp="1"/>
          </p:cNvSpPr>
          <p:nvPr>
            <p:ph idx="1"/>
          </p:nvPr>
        </p:nvSpPr>
        <p:spPr/>
        <p:txBody>
          <a:bodyPr/>
          <a:lstStyle/>
          <a:p>
            <a:pPr marL="0" lvl="0" indent="0" algn="just">
              <a:buNone/>
            </a:pPr>
            <a:r>
              <a:rPr lang="cs-CZ" sz="1800" dirty="0">
                <a:latin typeface="Times New Roman" panose="02020603050405020304" pitchFamily="18" charset="0"/>
                <a:cs typeface="Times New Roman" panose="02020603050405020304" pitchFamily="18" charset="0"/>
              </a:rPr>
              <a:t>Molekuly plynu se skládají z jednoho nebo několika atomů, mají různé tvary a rozměry. Za normálních podmínek jsou střední vzdálenosti mezi molekulami plynu ve srovnání s rozměry molekul velké. Pro tyto vzdálenosti jsou přitažlivé síly mezi molekulami malé a můžeme je zanedbat.</a:t>
            </a: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a:buFont typeface="+mj-lt"/>
              <a:buAutoNum type="alphaLcParenR" startAt="4"/>
            </a:pPr>
            <a:endParaRPr lang="cs-CZ" sz="1800" dirty="0">
              <a:latin typeface="Times New Roman" panose="02020603050405020304" pitchFamily="18" charset="0"/>
            </a:endParaRPr>
          </a:p>
          <a:p>
            <a:pPr marL="0" indent="0">
              <a:buNone/>
            </a:pPr>
            <a:endParaRPr lang="cs-CZ" sz="1800" dirty="0"/>
          </a:p>
          <a:p>
            <a:pPr marL="400050" lvl="1" indent="0">
              <a:buNone/>
            </a:pPr>
            <a:endParaRPr lang="cs-CZ" sz="1400" dirty="0">
              <a:solidFill>
                <a:srgbClr val="00287D"/>
              </a:solidFill>
            </a:endParaRPr>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pPr algn="just"/>
            <a:endParaRPr lang="cs-CZ" sz="1800"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10" name="Obdélník 9">
            <a:extLst>
              <a:ext uri="{FF2B5EF4-FFF2-40B4-BE49-F238E27FC236}">
                <a16:creationId xmlns="" xmlns:a16="http://schemas.microsoft.com/office/drawing/2014/main" id="{7EB538AE-358C-4C64-A031-1F4C061C89A0}"/>
              </a:ext>
            </a:extLst>
          </p:cNvPr>
          <p:cNvSpPr/>
          <p:nvPr/>
        </p:nvSpPr>
        <p:spPr>
          <a:xfrm>
            <a:off x="509589" y="3364488"/>
            <a:ext cx="8190151" cy="646331"/>
          </a:xfrm>
          <a:prstGeom prst="rect">
            <a:avLst/>
          </a:prstGeom>
          <a:solidFill>
            <a:schemeClr val="accent2">
              <a:lumMod val="60000"/>
              <a:lumOff val="40000"/>
            </a:schemeClr>
          </a:solidFill>
        </p:spPr>
        <p:txBody>
          <a:bodyPr wrap="square">
            <a:spAutoFit/>
          </a:bodyPr>
          <a:lstStyle/>
          <a:p>
            <a:r>
              <a:rPr lang="cs-CZ" sz="1800" b="1" dirty="0">
                <a:latin typeface="+mn-lt"/>
              </a:rPr>
              <a:t>Ideální plyn </a:t>
            </a:r>
            <a:r>
              <a:rPr lang="cs-CZ" sz="1800" dirty="0">
                <a:latin typeface="+mn-lt"/>
              </a:rPr>
              <a:t>považujeme rovněž za </a:t>
            </a:r>
            <a:r>
              <a:rPr lang="cs-CZ" sz="1800" b="1" dirty="0">
                <a:latin typeface="+mn-lt"/>
              </a:rPr>
              <a:t>kontinuum</a:t>
            </a:r>
            <a:r>
              <a:rPr lang="cs-CZ" sz="1800" dirty="0">
                <a:latin typeface="+mn-lt"/>
              </a:rPr>
              <a:t>, je </a:t>
            </a:r>
            <a:r>
              <a:rPr lang="cs-CZ" sz="1800" b="1" dirty="0">
                <a:latin typeface="+mn-lt"/>
              </a:rPr>
              <a:t>bez vnitřního tření </a:t>
            </a:r>
            <a:r>
              <a:rPr lang="cs-CZ" sz="1800" dirty="0">
                <a:latin typeface="+mn-lt"/>
              </a:rPr>
              <a:t>a je </a:t>
            </a:r>
            <a:r>
              <a:rPr lang="cs-CZ" sz="1800" b="1" dirty="0">
                <a:latin typeface="+mn-lt"/>
              </a:rPr>
              <a:t>dokonale stlačitelný</a:t>
            </a:r>
            <a:r>
              <a:rPr lang="cs-CZ" sz="1800" dirty="0">
                <a:latin typeface="+mn-lt"/>
              </a:rPr>
              <a:t>.</a:t>
            </a:r>
            <a:endParaRPr lang="cs-CZ" sz="1800" b="1" dirty="0">
              <a:latin typeface="+mn-lt"/>
            </a:endParaRPr>
          </a:p>
        </p:txBody>
      </p:sp>
    </p:spTree>
    <p:extLst>
      <p:ext uri="{BB962C8B-B14F-4D97-AF65-F5344CB8AC3E}">
        <p14:creationId xmlns:p14="http://schemas.microsoft.com/office/powerpoint/2010/main" val="1062746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Odpor prostředí při proudění</a:t>
            </a:r>
          </a:p>
        </p:txBody>
      </p:sp>
      <p:sp>
        <p:nvSpPr>
          <p:cNvPr id="3" name="Zástupný symbol pro obsah 2"/>
          <p:cNvSpPr>
            <a:spLocks noGrp="1"/>
          </p:cNvSpPr>
          <p:nvPr>
            <p:ph idx="1"/>
          </p:nvPr>
        </p:nvSpPr>
        <p:spPr>
          <a:xfrm>
            <a:off x="422694" y="2023524"/>
            <a:ext cx="8082321" cy="4114800"/>
          </a:xfrm>
        </p:spPr>
        <p:txBody>
          <a:bodyPr/>
          <a:lstStyle/>
          <a:p>
            <a:pPr marL="0" indent="0">
              <a:buNone/>
            </a:pPr>
            <a:r>
              <a:rPr lang="cs-CZ" sz="1800" dirty="0" err="1"/>
              <a:t>Magnusův</a:t>
            </a:r>
            <a:r>
              <a:rPr lang="cs-CZ" sz="1800" dirty="0"/>
              <a:t> jev – golfový, tenisový míček – let s rotací.</a:t>
            </a:r>
          </a:p>
          <a:p>
            <a:pPr marL="0" indent="0">
              <a:buNone/>
            </a:pPr>
            <a:endParaRPr lang="cs-CZ" sz="1800" i="1" dirty="0">
              <a:solidFill>
                <a:srgbClr val="00287D"/>
              </a:solidFill>
            </a:endParaRPr>
          </a:p>
          <a:p>
            <a:pPr marL="0" indent="0">
              <a:buNone/>
            </a:pPr>
            <a:endParaRPr lang="cs-CZ" sz="1800" i="1" dirty="0">
              <a:solidFill>
                <a:srgbClr val="00287D"/>
              </a:solidFill>
            </a:endParaRPr>
          </a:p>
          <a:p>
            <a:pPr marL="0" indent="0">
              <a:buNone/>
            </a:pPr>
            <a:endParaRPr lang="cs-CZ" sz="1800" i="1" dirty="0">
              <a:solidFill>
                <a:srgbClr val="00287D"/>
              </a:solidFill>
            </a:endParaRPr>
          </a:p>
          <a:p>
            <a:pPr marL="0" indent="0">
              <a:buNone/>
            </a:pPr>
            <a:endParaRPr lang="cs-CZ" sz="1800" dirty="0"/>
          </a:p>
        </p:txBody>
      </p:sp>
      <p:sp>
        <p:nvSpPr>
          <p:cNvPr id="4" name="Zástupný symbol pro zápatí 3"/>
          <p:cNvSpPr>
            <a:spLocks noGrp="1"/>
          </p:cNvSpPr>
          <p:nvPr>
            <p:ph type="ftr" sz="quarter" idx="10"/>
          </p:nvPr>
        </p:nvSpPr>
        <p:spPr/>
        <p:txBody>
          <a:bodyPr/>
          <a:lstStyle/>
          <a:p>
            <a:endParaRPr lang="cs-CZ" altLang="cs-CZ" sz="1800" dirty="0">
              <a:solidFill>
                <a:schemeClr val="tx1"/>
              </a:solidFill>
              <a:latin typeface="+mn-lt"/>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pic>
        <p:nvPicPr>
          <p:cNvPr id="10" name="Obrázek 9">
            <a:extLst>
              <a:ext uri="{FF2B5EF4-FFF2-40B4-BE49-F238E27FC236}">
                <a16:creationId xmlns="" xmlns:a16="http://schemas.microsoft.com/office/drawing/2014/main" id="{1277CCDD-7CF0-4BB3-B7BE-346C2DC4E9F7}"/>
              </a:ext>
            </a:extLst>
          </p:cNvPr>
          <p:cNvPicPr>
            <a:picLocks noChangeAspect="1"/>
          </p:cNvPicPr>
          <p:nvPr/>
        </p:nvPicPr>
        <p:blipFill>
          <a:blip r:embed="rId2"/>
          <a:stretch>
            <a:fillRect/>
          </a:stretch>
        </p:blipFill>
        <p:spPr>
          <a:xfrm>
            <a:off x="5263954" y="2422525"/>
            <a:ext cx="1889640" cy="1006475"/>
          </a:xfrm>
          <a:prstGeom prst="rect">
            <a:avLst/>
          </a:prstGeom>
        </p:spPr>
      </p:pic>
      <p:sp>
        <p:nvSpPr>
          <p:cNvPr id="8" name="Obdélník 7">
            <a:extLst>
              <a:ext uri="{FF2B5EF4-FFF2-40B4-BE49-F238E27FC236}">
                <a16:creationId xmlns="" xmlns:a16="http://schemas.microsoft.com/office/drawing/2014/main" id="{24F381DE-2D45-4094-9962-3A98E14B0774}"/>
              </a:ext>
            </a:extLst>
          </p:cNvPr>
          <p:cNvSpPr/>
          <p:nvPr/>
        </p:nvSpPr>
        <p:spPr>
          <a:xfrm>
            <a:off x="319178" y="4544941"/>
            <a:ext cx="8277046" cy="1341906"/>
          </a:xfrm>
          <a:prstGeom prst="rect">
            <a:avLst/>
          </a:prstGeom>
        </p:spPr>
        <p:txBody>
          <a:bodyPr wrap="square">
            <a:spAutoFit/>
          </a:bodyPr>
          <a:lstStyle/>
          <a:p>
            <a:pPr lvl="0">
              <a:spcBef>
                <a:spcPct val="20000"/>
              </a:spcBef>
              <a:buClr>
                <a:srgbClr val="00287D"/>
              </a:buClr>
              <a:buSzPct val="100000"/>
            </a:pPr>
            <a:r>
              <a:rPr lang="cs-CZ" sz="1400" kern="0" dirty="0">
                <a:solidFill>
                  <a:srgbClr val="000000"/>
                </a:solidFill>
                <a:latin typeface="Arial"/>
              </a:rPr>
              <a:t>Je-li rychlost tělesa vzhledem k tekutině větší než rychlost šíření zvuku v dané tekutině, jsou</a:t>
            </a:r>
          </a:p>
          <a:p>
            <a:pPr lvl="0">
              <a:spcBef>
                <a:spcPct val="20000"/>
              </a:spcBef>
              <a:buClr>
                <a:srgbClr val="00287D"/>
              </a:buClr>
              <a:buSzPct val="100000"/>
            </a:pPr>
            <a:r>
              <a:rPr lang="cs-CZ" sz="1400" kern="0" dirty="0">
                <a:solidFill>
                  <a:srgbClr val="000000"/>
                </a:solidFill>
                <a:latin typeface="Arial"/>
              </a:rPr>
              <a:t>zákonitosti proudění značně odlišné od zákonitostí proudění s rychlostmi menšími. Velikost</a:t>
            </a:r>
          </a:p>
          <a:p>
            <a:pPr lvl="0">
              <a:spcBef>
                <a:spcPct val="20000"/>
              </a:spcBef>
              <a:buClr>
                <a:srgbClr val="00287D"/>
              </a:buClr>
              <a:buSzPct val="100000"/>
            </a:pPr>
            <a:r>
              <a:rPr lang="cs-CZ" sz="1400" kern="0" dirty="0">
                <a:solidFill>
                  <a:srgbClr val="000000"/>
                </a:solidFill>
                <a:latin typeface="Arial"/>
              </a:rPr>
              <a:t>odporové síly je přibližně úměrná třetí odmocnině velikosti rychlosti pohybu tělesa vzhledem</a:t>
            </a:r>
          </a:p>
          <a:p>
            <a:pPr lvl="0">
              <a:spcBef>
                <a:spcPct val="20000"/>
              </a:spcBef>
              <a:buClr>
                <a:srgbClr val="00287D"/>
              </a:buClr>
              <a:buSzPct val="100000"/>
            </a:pPr>
            <a:r>
              <a:rPr lang="cs-CZ" sz="1400" kern="0" dirty="0">
                <a:solidFill>
                  <a:srgbClr val="000000"/>
                </a:solidFill>
                <a:latin typeface="Arial"/>
              </a:rPr>
              <a:t>k tekutině. Vytváří se tzv. rázová vlna. Ta je např. příčinou silných zvukových třesků u nízko</a:t>
            </a:r>
          </a:p>
          <a:p>
            <a:pPr lvl="0">
              <a:spcBef>
                <a:spcPct val="20000"/>
              </a:spcBef>
              <a:buClr>
                <a:srgbClr val="00287D"/>
              </a:buClr>
              <a:buSzPct val="100000"/>
            </a:pPr>
            <a:r>
              <a:rPr lang="cs-CZ" sz="1400" kern="0" dirty="0">
                <a:solidFill>
                  <a:srgbClr val="000000"/>
                </a:solidFill>
                <a:latin typeface="Arial"/>
              </a:rPr>
              <a:t>letících nadzvukových letadel.</a:t>
            </a:r>
          </a:p>
        </p:txBody>
      </p:sp>
    </p:spTree>
    <p:extLst>
      <p:ext uri="{BB962C8B-B14F-4D97-AF65-F5344CB8AC3E}">
        <p14:creationId xmlns:p14="http://schemas.microsoft.com/office/powerpoint/2010/main" val="224370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Tlak</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lvl="0" indent="0" algn="just">
                  <a:buNone/>
                </a:pPr>
                <a:r>
                  <a:rPr lang="cs-CZ" sz="1800" dirty="0">
                    <a:cs typeface="Times New Roman" panose="02020603050405020304" pitchFamily="18" charset="0"/>
                  </a:rPr>
                  <a:t>Stav tekutiny v klidu v určitém místě určuje </a:t>
                </a:r>
                <a:r>
                  <a:rPr lang="cs-CZ" sz="1800" b="1" i="1" dirty="0">
                    <a:solidFill>
                      <a:srgbClr val="00287D"/>
                    </a:solidFill>
                    <a:cs typeface="Times New Roman" panose="02020603050405020304" pitchFamily="18" charset="0"/>
                  </a:rPr>
                  <a:t>tlak</a:t>
                </a:r>
                <a:r>
                  <a:rPr lang="cs-CZ" sz="1800" dirty="0">
                    <a:cs typeface="Times New Roman" panose="02020603050405020304" pitchFamily="18" charset="0"/>
                  </a:rPr>
                  <a:t>. </a:t>
                </a:r>
              </a:p>
              <a:p>
                <a:pPr marL="0" lvl="0" indent="0" algn="just">
                  <a:buNone/>
                </a:pPr>
                <a:r>
                  <a:rPr lang="cs-CZ" sz="1800" dirty="0">
                    <a:cs typeface="Times New Roman" panose="02020603050405020304" pitchFamily="18" charset="0"/>
                  </a:rPr>
                  <a:t>Tlak </a:t>
                </a:r>
                <a:r>
                  <a:rPr lang="cs-CZ" sz="1800" b="1" i="1" dirty="0">
                    <a:solidFill>
                      <a:srgbClr val="00287D"/>
                    </a:solidFill>
                    <a:cs typeface="Times New Roman" panose="02020603050405020304" pitchFamily="18" charset="0"/>
                  </a:rPr>
                  <a:t>p </a:t>
                </a:r>
                <a:r>
                  <a:rPr lang="cs-CZ" sz="1800" dirty="0">
                    <a:cs typeface="Times New Roman" panose="02020603050405020304" pitchFamily="18" charset="0"/>
                  </a:rPr>
                  <a:t>je definován vztahem</a:t>
                </a:r>
              </a:p>
              <a:p>
                <a:pPr marL="0" lvl="0" indent="0" algn="just">
                  <a:buNone/>
                </a:pPr>
                <a:endParaRPr lang="cs-CZ" sz="1800" dirty="0">
                  <a:cs typeface="Times New Roman" panose="02020603050405020304" pitchFamily="18" charset="0"/>
                </a:endParaRPr>
              </a:p>
              <a:p>
                <a:pPr marL="400050" lvl="1" indent="0" algn="just">
                  <a:buNone/>
                </a:pPr>
                <a14:m>
                  <m:oMathPara xmlns:m="http://schemas.openxmlformats.org/officeDocument/2006/math">
                    <m:oMathParaPr>
                      <m:jc m:val="left"/>
                    </m:oMathParaPr>
                    <m:oMath xmlns:m="http://schemas.openxmlformats.org/officeDocument/2006/math">
                      <m:r>
                        <a:rPr lang="cs-CZ" sz="1800" b="1" i="1" dirty="0" smtClean="0">
                          <a:solidFill>
                            <a:srgbClr val="00287D"/>
                          </a:solidFill>
                          <a:latin typeface="Cambria Math" panose="02040503050406030204" pitchFamily="18" charset="0"/>
                          <a:cs typeface="Times New Roman" panose="02020603050405020304" pitchFamily="18" charset="0"/>
                        </a:rPr>
                        <m:t>𝒑</m:t>
                      </m:r>
                      <m:r>
                        <a:rPr lang="cs-CZ" sz="1800" b="1" i="1" dirty="0" smtClean="0">
                          <a:solidFill>
                            <a:srgbClr val="00287D"/>
                          </a:solidFill>
                          <a:latin typeface="Cambria Math" panose="02040503050406030204" pitchFamily="18" charset="0"/>
                          <a:cs typeface="Times New Roman" panose="02020603050405020304" pitchFamily="18" charset="0"/>
                        </a:rPr>
                        <m:t>=</m:t>
                      </m:r>
                      <m:f>
                        <m:fPr>
                          <m:ctrlPr>
                            <a:rPr lang="cs-CZ" sz="1800" b="1" i="1" dirty="0" smtClean="0">
                              <a:solidFill>
                                <a:srgbClr val="00287D"/>
                              </a:solidFill>
                              <a:latin typeface="Cambria Math" panose="02040503050406030204" pitchFamily="18" charset="0"/>
                              <a:cs typeface="Times New Roman" panose="02020603050405020304" pitchFamily="18" charset="0"/>
                            </a:rPr>
                          </m:ctrlPr>
                        </m:fPr>
                        <m:num>
                          <m:r>
                            <a:rPr lang="cs-CZ" sz="1800" b="1" i="1" dirty="0" smtClean="0">
                              <a:solidFill>
                                <a:srgbClr val="00287D"/>
                              </a:solidFill>
                              <a:latin typeface="Cambria Math" panose="02040503050406030204" pitchFamily="18" charset="0"/>
                              <a:cs typeface="Times New Roman" panose="02020603050405020304" pitchFamily="18" charset="0"/>
                            </a:rPr>
                            <m:t>𝑭</m:t>
                          </m:r>
                        </m:num>
                        <m:den>
                          <m:r>
                            <a:rPr lang="cs-CZ" sz="1800" b="1" i="1" dirty="0" smtClean="0">
                              <a:solidFill>
                                <a:srgbClr val="00287D"/>
                              </a:solidFill>
                              <a:latin typeface="Cambria Math" panose="02040503050406030204" pitchFamily="18" charset="0"/>
                              <a:cs typeface="Times New Roman" panose="02020603050405020304" pitchFamily="18" charset="0"/>
                            </a:rPr>
                            <m:t>𝑺</m:t>
                          </m:r>
                        </m:den>
                      </m:f>
                    </m:oMath>
                  </m:oMathPara>
                </a14:m>
                <a:endParaRPr lang="cs-CZ" sz="1800" b="1" dirty="0">
                  <a:cs typeface="Times New Roman" panose="02020603050405020304" pitchFamily="18" charset="0"/>
                </a:endParaRPr>
              </a:p>
              <a:p>
                <a:pPr marL="0" lvl="0" indent="0" algn="just">
                  <a:buNone/>
                </a:pPr>
                <a:r>
                  <a:rPr lang="cs-CZ" sz="1800" dirty="0">
                    <a:cs typeface="Times New Roman" panose="02020603050405020304" pitchFamily="18" charset="0"/>
                  </a:rPr>
                  <a:t>kde </a:t>
                </a:r>
                <a:r>
                  <a:rPr lang="cs-CZ" sz="1800" i="1" dirty="0">
                    <a:solidFill>
                      <a:srgbClr val="00287D"/>
                    </a:solidFill>
                    <a:cs typeface="Times New Roman" panose="02020603050405020304" pitchFamily="18" charset="0"/>
                  </a:rPr>
                  <a:t>F</a:t>
                </a:r>
                <a:r>
                  <a:rPr lang="cs-CZ" sz="1800" dirty="0">
                    <a:cs typeface="Times New Roman" panose="02020603050405020304" pitchFamily="18" charset="0"/>
                  </a:rPr>
                  <a:t> je velikost síly působící kolmo na rovinnou plochu o obsahu </a:t>
                </a:r>
                <a:r>
                  <a:rPr lang="cs-CZ" sz="1800" i="1" dirty="0">
                    <a:solidFill>
                      <a:srgbClr val="00287D"/>
                    </a:solidFill>
                    <a:cs typeface="Times New Roman" panose="02020603050405020304" pitchFamily="18" charset="0"/>
                  </a:rPr>
                  <a:t>S</a:t>
                </a:r>
                <a:r>
                  <a:rPr lang="cs-CZ" sz="1800" dirty="0">
                    <a:cs typeface="Times New Roman" panose="02020603050405020304" pitchFamily="18" charset="0"/>
                  </a:rPr>
                  <a:t>.</a:t>
                </a:r>
                <a:endParaRPr lang="cs-CZ" sz="1800" dirty="0"/>
              </a:p>
              <a:p>
                <a:pPr>
                  <a:buFont typeface="+mj-lt"/>
                  <a:buAutoNum type="alphaLcParenR" startAt="4"/>
                </a:pPr>
                <a:endParaRPr lang="cs-CZ" sz="1800" dirty="0"/>
              </a:p>
              <a:p>
                <a:pPr marL="0" indent="0">
                  <a:buNone/>
                </a:pPr>
                <a:r>
                  <a:rPr lang="cs-CZ" sz="1800" dirty="0"/>
                  <a:t>Obecně nemusí být všude v tekutině stejně velký tlak. Pak tlak </a:t>
                </a:r>
                <a:r>
                  <a:rPr lang="cs-CZ" sz="1800" i="1" dirty="0"/>
                  <a:t>p </a:t>
                </a:r>
                <a:r>
                  <a:rPr lang="cs-CZ" sz="1800" dirty="0"/>
                  <a:t>v daném místě tekutiny je dán diferenciálním podílem</a:t>
                </a:r>
              </a:p>
              <a:p>
                <a:pPr marL="400050" lvl="1" indent="0">
                  <a:buNone/>
                </a:pPr>
                <a14:m>
                  <m:oMathPara xmlns:m="http://schemas.openxmlformats.org/officeDocument/2006/math">
                    <m:oMathParaPr>
                      <m:jc m:val="left"/>
                    </m:oMathParaPr>
                    <m:oMath xmlns:m="http://schemas.openxmlformats.org/officeDocument/2006/math">
                      <m:r>
                        <a:rPr lang="cs-CZ" sz="1800" b="1" i="1" dirty="0">
                          <a:solidFill>
                            <a:srgbClr val="00287D"/>
                          </a:solidFill>
                          <a:latin typeface="Cambria Math" panose="02040503050406030204" pitchFamily="18" charset="0"/>
                          <a:cs typeface="Times New Roman" panose="02020603050405020304" pitchFamily="18" charset="0"/>
                        </a:rPr>
                        <m:t>𝒑</m:t>
                      </m:r>
                      <m:r>
                        <a:rPr lang="cs-CZ" sz="1800" b="1" i="1" dirty="0">
                          <a:solidFill>
                            <a:srgbClr val="00287D"/>
                          </a:solidFill>
                          <a:latin typeface="Cambria Math" panose="02040503050406030204" pitchFamily="18" charset="0"/>
                          <a:cs typeface="Times New Roman" panose="02020603050405020304" pitchFamily="18" charset="0"/>
                        </a:rPr>
                        <m:t>=</m:t>
                      </m:r>
                      <m:f>
                        <m:fPr>
                          <m:ctrlPr>
                            <a:rPr lang="cs-CZ" sz="1800" b="1" i="1" dirty="0">
                              <a:solidFill>
                                <a:srgbClr val="00287D"/>
                              </a:solidFill>
                              <a:latin typeface="Cambria Math" panose="02040503050406030204" pitchFamily="18" charset="0"/>
                              <a:cs typeface="Times New Roman" panose="02020603050405020304" pitchFamily="18" charset="0"/>
                            </a:rPr>
                          </m:ctrlPr>
                        </m:fPr>
                        <m:num>
                          <m:r>
                            <a:rPr lang="cs-CZ" sz="1800" b="1" i="1" dirty="0" smtClean="0">
                              <a:solidFill>
                                <a:srgbClr val="00287D"/>
                              </a:solidFill>
                              <a:latin typeface="Cambria Math" panose="02040503050406030204" pitchFamily="18" charset="0"/>
                              <a:cs typeface="Times New Roman" panose="02020603050405020304" pitchFamily="18" charset="0"/>
                            </a:rPr>
                            <m:t>𝒅</m:t>
                          </m:r>
                          <m:r>
                            <a:rPr lang="cs-CZ" sz="1800" b="1" i="1" dirty="0">
                              <a:solidFill>
                                <a:srgbClr val="00287D"/>
                              </a:solidFill>
                              <a:latin typeface="Cambria Math" panose="02040503050406030204" pitchFamily="18" charset="0"/>
                              <a:cs typeface="Times New Roman" panose="02020603050405020304" pitchFamily="18" charset="0"/>
                            </a:rPr>
                            <m:t>𝑭</m:t>
                          </m:r>
                        </m:num>
                        <m:den>
                          <m:r>
                            <a:rPr lang="cs-CZ" sz="1800" b="1" i="1" dirty="0" smtClean="0">
                              <a:solidFill>
                                <a:srgbClr val="00287D"/>
                              </a:solidFill>
                              <a:latin typeface="Cambria Math" panose="02040503050406030204" pitchFamily="18" charset="0"/>
                              <a:cs typeface="Times New Roman" panose="02020603050405020304" pitchFamily="18" charset="0"/>
                            </a:rPr>
                            <m:t>𝒅</m:t>
                          </m:r>
                          <m:r>
                            <a:rPr lang="cs-CZ" sz="1800" b="1" i="1" dirty="0">
                              <a:solidFill>
                                <a:srgbClr val="00287D"/>
                              </a:solidFill>
                              <a:latin typeface="Cambria Math" panose="02040503050406030204" pitchFamily="18" charset="0"/>
                              <a:cs typeface="Times New Roman" panose="02020603050405020304" pitchFamily="18" charset="0"/>
                            </a:rPr>
                            <m:t>𝑺</m:t>
                          </m:r>
                        </m:den>
                      </m:f>
                    </m:oMath>
                  </m:oMathPara>
                </a14:m>
                <a:endParaRPr lang="cs-CZ" sz="1800" i="1" dirty="0"/>
              </a:p>
              <a:p>
                <a:pPr marL="0" indent="0">
                  <a:buNone/>
                </a:pPr>
                <a:r>
                  <a:rPr lang="cs-CZ" sz="1800" dirty="0"/>
                  <a:t>kde </a:t>
                </a:r>
                <a:r>
                  <a:rPr lang="cs-CZ" sz="1800" i="1" dirty="0" err="1">
                    <a:solidFill>
                      <a:srgbClr val="00287D"/>
                    </a:solidFill>
                  </a:rPr>
                  <a:t>dF</a:t>
                </a:r>
                <a:r>
                  <a:rPr lang="cs-CZ" sz="1800" i="1" dirty="0"/>
                  <a:t> </a:t>
                </a:r>
                <a:r>
                  <a:rPr lang="cs-CZ" sz="1800" dirty="0"/>
                  <a:t>je síla působící kolmo na diferenciálně malou plošku o obsahu </a:t>
                </a:r>
                <a:r>
                  <a:rPr lang="cs-CZ" sz="1800" i="1" dirty="0" err="1">
                    <a:solidFill>
                      <a:srgbClr val="00287D"/>
                    </a:solidFill>
                  </a:rPr>
                  <a:t>dS</a:t>
                </a:r>
                <a:r>
                  <a:rPr lang="cs-CZ" sz="1800" dirty="0"/>
                  <a:t>.</a:t>
                </a:r>
              </a:p>
              <a:p>
                <a:pPr marL="0" indent="0">
                  <a:buNone/>
                </a:pPr>
                <a:r>
                  <a:rPr lang="cs-CZ" sz="1800" dirty="0"/>
                  <a:t>Jednotkou tlaku je 1 Pa (pascal), který lze pomocí základních jednotek SI vyjádřit:  1 Pa = 1 kg.m</a:t>
                </a:r>
                <a:r>
                  <a:rPr lang="cs-CZ" sz="1800" baseline="30000" dirty="0"/>
                  <a:t>-1</a:t>
                </a:r>
                <a:r>
                  <a:rPr lang="cs-CZ" sz="1800" dirty="0"/>
                  <a:t>.s</a:t>
                </a:r>
                <a:r>
                  <a:rPr lang="cs-CZ" sz="1800" baseline="30000" dirty="0"/>
                  <a:t>-2</a:t>
                </a:r>
                <a:r>
                  <a:rPr lang="cs-CZ" sz="1800" dirty="0"/>
                  <a:t>. </a:t>
                </a:r>
                <a:endParaRPr lang="cs-CZ" sz="1800" dirty="0">
                  <a:latin typeface="Times New Roman" panose="02020603050405020304" pitchFamily="18" charset="0"/>
                </a:endParaRPr>
              </a:p>
              <a:p>
                <a:pPr marL="0" indent="0">
                  <a:buNone/>
                </a:pPr>
                <a:endParaRPr lang="cs-CZ" sz="1800" dirty="0"/>
              </a:p>
              <a:p>
                <a:pPr marL="400050" lvl="1" indent="0">
                  <a:buNone/>
                </a:pPr>
                <a:endParaRPr lang="cs-CZ" sz="1400" dirty="0">
                  <a:solidFill>
                    <a:srgbClr val="00287D"/>
                  </a:solidFill>
                </a:endParaRPr>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pPr algn="just"/>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811" t="-1926" r="-2340" b="-4593"/>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10" name="Obdélník 9">
            <a:extLst>
              <a:ext uri="{FF2B5EF4-FFF2-40B4-BE49-F238E27FC236}">
                <a16:creationId xmlns="" xmlns:a16="http://schemas.microsoft.com/office/drawing/2014/main" id="{7EB538AE-358C-4C64-A031-1F4C061C89A0}"/>
              </a:ext>
            </a:extLst>
          </p:cNvPr>
          <p:cNvSpPr/>
          <p:nvPr/>
        </p:nvSpPr>
        <p:spPr>
          <a:xfrm>
            <a:off x="401759" y="6248400"/>
            <a:ext cx="8190151" cy="369332"/>
          </a:xfrm>
          <a:prstGeom prst="rect">
            <a:avLst/>
          </a:prstGeom>
          <a:solidFill>
            <a:schemeClr val="accent2">
              <a:lumMod val="60000"/>
              <a:lumOff val="40000"/>
            </a:schemeClr>
          </a:solidFill>
        </p:spPr>
        <p:txBody>
          <a:bodyPr wrap="square">
            <a:spAutoFit/>
          </a:bodyPr>
          <a:lstStyle/>
          <a:p>
            <a:pPr marL="0" indent="0">
              <a:buNone/>
            </a:pPr>
            <a:r>
              <a:rPr lang="cs-CZ" sz="1800" dirty="0"/>
              <a:t>Tlak v tekutině je jednoznačně určen svou hodnotou, je to skalární veličina.</a:t>
            </a:r>
          </a:p>
        </p:txBody>
      </p:sp>
    </p:spTree>
    <p:extLst>
      <p:ext uri="{BB962C8B-B14F-4D97-AF65-F5344CB8AC3E}">
        <p14:creationId xmlns:p14="http://schemas.microsoft.com/office/powerpoint/2010/main" val="3403173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Tlak </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lvl="0" indent="0" algn="just">
                  <a:buNone/>
                </a:pPr>
                <a:r>
                  <a:rPr lang="cs-CZ" sz="1800" dirty="0"/>
                  <a:t>Je-li </a:t>
                </a:r>
                <a:r>
                  <a:rPr lang="cs-CZ" sz="1800" i="1" dirty="0">
                    <a:solidFill>
                      <a:srgbClr val="00287D"/>
                    </a:solidFill>
                  </a:rPr>
                  <a:t>tlak p</a:t>
                </a:r>
                <a:r>
                  <a:rPr lang="cs-CZ" sz="1800" dirty="0"/>
                  <a:t> ve všech místech tekutiny stejný, pak na libovolně orientovanou rovinnou plochu o </a:t>
                </a:r>
                <a:r>
                  <a:rPr lang="cs-CZ" sz="1800" i="1" dirty="0">
                    <a:solidFill>
                      <a:srgbClr val="00287D"/>
                    </a:solidFill>
                  </a:rPr>
                  <a:t>obsahu S</a:t>
                </a:r>
                <a:r>
                  <a:rPr lang="cs-CZ" sz="1800" dirty="0"/>
                  <a:t>, která je ve styku s tekutinou, působí kolmá tlaková síla, pro jejíž velikost platí </a:t>
                </a:r>
              </a:p>
              <a:p>
                <a:pPr marL="400050" lvl="1" indent="0" algn="just">
                  <a:buNone/>
                </a:pPr>
                <a:r>
                  <a:rPr lang="cs-CZ" sz="1800" b="1" i="1" dirty="0">
                    <a:solidFill>
                      <a:srgbClr val="00287D"/>
                    </a:solidFill>
                  </a:rPr>
                  <a:t>F = </a:t>
                </a:r>
                <a:r>
                  <a:rPr lang="cs-CZ" sz="1800" b="1" i="1" dirty="0" err="1">
                    <a:solidFill>
                      <a:srgbClr val="00287D"/>
                    </a:solidFill>
                  </a:rPr>
                  <a:t>p.S</a:t>
                </a:r>
                <a:r>
                  <a:rPr lang="cs-CZ" sz="1800" b="1" i="1" dirty="0">
                    <a:solidFill>
                      <a:srgbClr val="00287D"/>
                    </a:solidFill>
                  </a:rPr>
                  <a:t> </a:t>
                </a:r>
              </a:p>
              <a:p>
                <a:pPr marL="0" lvl="0" indent="0" algn="just">
                  <a:buNone/>
                </a:pPr>
                <a:r>
                  <a:rPr lang="cs-CZ" sz="1800" dirty="0"/>
                  <a:t>Bude-li </a:t>
                </a:r>
                <a:r>
                  <a:rPr lang="cs-CZ" sz="1800" i="1" dirty="0">
                    <a:solidFill>
                      <a:srgbClr val="00287D"/>
                    </a:solidFill>
                  </a:rPr>
                  <a:t>tlak p</a:t>
                </a:r>
                <a:r>
                  <a:rPr lang="cs-CZ" sz="1800" dirty="0"/>
                  <a:t> v různých místech rovinné plochy o </a:t>
                </a:r>
                <a:r>
                  <a:rPr lang="cs-CZ" sz="1800" i="1" dirty="0">
                    <a:solidFill>
                      <a:srgbClr val="00287D"/>
                    </a:solidFill>
                  </a:rPr>
                  <a:t>obsahu S</a:t>
                </a:r>
                <a:r>
                  <a:rPr lang="cs-CZ" sz="1800" dirty="0"/>
                  <a:t> různý, pak velikost kolmé tlakové síly bude</a:t>
                </a:r>
              </a:p>
              <a:p>
                <a:pPr marL="400050" lvl="1" indent="0" algn="just">
                  <a:buNone/>
                </a:pPr>
                <a14:m>
                  <m:oMathPara xmlns:m="http://schemas.openxmlformats.org/officeDocument/2006/math">
                    <m:oMathParaPr>
                      <m:jc m:val="left"/>
                    </m:oMathParaPr>
                    <m:oMath xmlns:m="http://schemas.openxmlformats.org/officeDocument/2006/math">
                      <m:r>
                        <a:rPr lang="cs-CZ" sz="1800" b="1" i="1" smtClean="0">
                          <a:solidFill>
                            <a:srgbClr val="00287D"/>
                          </a:solidFill>
                          <a:latin typeface="Cambria Math" panose="02040503050406030204" pitchFamily="18" charset="0"/>
                        </a:rPr>
                        <m:t>𝑭</m:t>
                      </m:r>
                      <m:r>
                        <a:rPr lang="cs-CZ" sz="1800" b="1" i="1" smtClean="0">
                          <a:solidFill>
                            <a:srgbClr val="00287D"/>
                          </a:solidFill>
                          <a:latin typeface="Cambria Math" panose="02040503050406030204" pitchFamily="18" charset="0"/>
                        </a:rPr>
                        <m:t>=</m:t>
                      </m:r>
                      <m:nary>
                        <m:naryPr>
                          <m:limLoc m:val="undOvr"/>
                          <m:ctrlPr>
                            <a:rPr lang="cs-CZ" sz="1800" b="1" i="1" smtClean="0">
                              <a:solidFill>
                                <a:srgbClr val="00287D"/>
                              </a:solidFill>
                              <a:latin typeface="Cambria Math" panose="02040503050406030204" pitchFamily="18" charset="0"/>
                            </a:rPr>
                          </m:ctrlPr>
                        </m:naryPr>
                        <m:sub>
                          <m:r>
                            <m:rPr>
                              <m:brk m:alnAt="24"/>
                            </m:rP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𝑺</m:t>
                          </m:r>
                          <m:r>
                            <a:rPr lang="cs-CZ" sz="1800" b="1" i="1" smtClean="0">
                              <a:solidFill>
                                <a:srgbClr val="00287D"/>
                              </a:solidFill>
                              <a:latin typeface="Cambria Math" panose="02040503050406030204" pitchFamily="18" charset="0"/>
                            </a:rPr>
                            <m:t>)</m:t>
                          </m:r>
                        </m:sub>
                        <m:sup>
                          <m:r>
                            <a:rPr lang="cs-CZ" sz="1800" b="1" i="1" smtClean="0">
                              <a:solidFill>
                                <a:srgbClr val="00287D"/>
                              </a:solidFill>
                              <a:latin typeface="Cambria Math" panose="02040503050406030204" pitchFamily="18" charset="0"/>
                            </a:rPr>
                            <m:t>.</m:t>
                          </m:r>
                        </m:sup>
                        <m:e>
                          <m:r>
                            <a:rPr lang="cs-CZ" sz="1800" b="1" i="1" smtClean="0">
                              <a:solidFill>
                                <a:srgbClr val="00287D"/>
                              </a:solidFill>
                              <a:latin typeface="Cambria Math" panose="02040503050406030204" pitchFamily="18" charset="0"/>
                            </a:rPr>
                            <m:t>𝒑</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𝒅𝑺</m:t>
                          </m:r>
                        </m:e>
                      </m:nary>
                    </m:oMath>
                  </m:oMathPara>
                </a14:m>
                <a:endParaRPr lang="cs-CZ" sz="1800" b="1" i="1" baseline="-25000" dirty="0">
                  <a:solidFill>
                    <a:srgbClr val="00287D"/>
                  </a:solidFill>
                </a:endParaRPr>
              </a:p>
              <a:p>
                <a:pPr marL="0" lvl="0" indent="0" algn="just">
                  <a:buNone/>
                </a:pPr>
                <a:endParaRPr lang="cs-CZ" sz="1800" dirty="0"/>
              </a:p>
              <a:p>
                <a:pPr marL="0" lvl="0" indent="0" algn="just">
                  <a:buNone/>
                </a:pPr>
                <a:r>
                  <a:rPr lang="cs-CZ" sz="1800" dirty="0"/>
                  <a:t>Tlak v tekutině může být vyvolán vnější silou (např. působením pístu ve válci s tekutinou) nebo vlastní tíhovou silou působící na tekutinu. Často se uplatňuje obojí silové působení.</a:t>
                </a:r>
                <a:endParaRPr lang="cs-CZ" sz="1400" dirty="0"/>
              </a:p>
              <a:p>
                <a:pPr marL="400050" lvl="1" indent="0">
                  <a:buNone/>
                </a:pPr>
                <a:endParaRPr lang="cs-CZ" sz="1800" dirty="0"/>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r>
                  <a:rPr lang="cs-CZ" sz="1800" dirty="0"/>
                  <a:t>Rychlost jednotlivých bodů je dána vektorovým součtem translační rychlosti těžiště </a:t>
                </a:r>
                <a14:m>
                  <m:oMath xmlns:m="http://schemas.openxmlformats.org/officeDocument/2006/math">
                    <m:acc>
                      <m:accPr>
                        <m:chr m:val="⃗"/>
                        <m:ctrlPr>
                          <a:rPr lang="cs-CZ" sz="1800" b="1" i="1">
                            <a:latin typeface="Cambria Math" panose="02040503050406030204" pitchFamily="18" charset="0"/>
                          </a:rPr>
                        </m:ctrlPr>
                      </m:accPr>
                      <m:e>
                        <m:r>
                          <a:rPr lang="cs-CZ" sz="1800" b="1" i="1">
                            <a:latin typeface="Cambria Math" panose="02040503050406030204" pitchFamily="18" charset="0"/>
                          </a:rPr>
                          <m:t>𝒗</m:t>
                        </m:r>
                      </m:e>
                    </m:acc>
                  </m:oMath>
                </a14:m>
                <a:r>
                  <a:rPr lang="cs-CZ" sz="1800" b="1" i="1" baseline="-25000" dirty="0"/>
                  <a:t>t</a:t>
                </a:r>
                <a:r>
                  <a:rPr lang="cs-CZ" sz="1050" dirty="0"/>
                  <a:t>  </a:t>
                </a:r>
                <a:r>
                  <a:rPr lang="cs-CZ" sz="1800" dirty="0"/>
                  <a:t>a okamžité obvodové rychlosti </a:t>
                </a:r>
                <a14:m>
                  <m:oMath xmlns:m="http://schemas.openxmlformats.org/officeDocument/2006/math">
                    <m:acc>
                      <m:accPr>
                        <m:chr m:val="⃗"/>
                        <m:ctrlPr>
                          <a:rPr lang="cs-CZ" sz="1800" b="1" i="1">
                            <a:latin typeface="Cambria Math" panose="02040503050406030204" pitchFamily="18" charset="0"/>
                          </a:rPr>
                        </m:ctrlPr>
                      </m:accPr>
                      <m:e>
                        <m:r>
                          <a:rPr lang="cs-CZ" sz="1800" b="1" i="1">
                            <a:latin typeface="Cambria Math" panose="02040503050406030204" pitchFamily="18" charset="0"/>
                          </a:rPr>
                          <m:t>𝒗</m:t>
                        </m:r>
                      </m:e>
                    </m:acc>
                  </m:oMath>
                </a14:m>
                <a:r>
                  <a:rPr lang="cs-CZ" sz="1800" b="1" i="1" baseline="-25000" dirty="0"/>
                  <a:t>0</a:t>
                </a:r>
                <a:r>
                  <a:rPr lang="cs-CZ" sz="1800" dirty="0"/>
                  <a:t> .</a:t>
                </a:r>
              </a:p>
              <a:p>
                <a:pPr marL="0" indent="0">
                  <a:buNone/>
                </a:pPr>
                <a:r>
                  <a:rPr lang="cs-CZ" sz="1800" b="1" dirty="0">
                    <a:solidFill>
                      <a:srgbClr val="000000"/>
                    </a:solidFill>
                  </a:rPr>
                  <a:t>	</a:t>
                </a:r>
                <a14:m>
                  <m:oMath xmlns:m="http://schemas.openxmlformats.org/officeDocument/2006/math">
                    <m:acc>
                      <m:accPr>
                        <m:chr m:val="⃗"/>
                        <m:ctrlPr>
                          <a:rPr lang="cs-CZ" sz="1800" b="1" i="1">
                            <a:solidFill>
                              <a:srgbClr val="000000"/>
                            </a:solidFill>
                            <a:latin typeface="Cambria Math" panose="02040503050406030204" pitchFamily="18" charset="0"/>
                          </a:rPr>
                        </m:ctrlPr>
                      </m:accPr>
                      <m:e>
                        <m:r>
                          <a:rPr lang="cs-CZ" sz="1800" b="1" i="1">
                            <a:solidFill>
                              <a:srgbClr val="000000"/>
                            </a:solidFill>
                            <a:latin typeface="Cambria Math" panose="02040503050406030204" pitchFamily="18" charset="0"/>
                          </a:rPr>
                          <m:t>𝒗</m:t>
                        </m:r>
                      </m:e>
                    </m:acc>
                  </m:oMath>
                </a14:m>
                <a:r>
                  <a:rPr lang="cs-CZ" sz="1800" b="1" i="1" baseline="-25000" dirty="0">
                    <a:solidFill>
                      <a:srgbClr val="000000"/>
                    </a:solidFill>
                  </a:rPr>
                  <a:t>j</a:t>
                </a:r>
                <a:r>
                  <a:rPr lang="cs-CZ" sz="1050" dirty="0">
                    <a:solidFill>
                      <a:srgbClr val="000000"/>
                    </a:solidFill>
                  </a:rPr>
                  <a:t> </a:t>
                </a:r>
                <a:r>
                  <a:rPr lang="cs-CZ" sz="1800" dirty="0">
                    <a:solidFill>
                      <a:srgbClr val="000000"/>
                    </a:solidFill>
                  </a:rPr>
                  <a:t>= </a:t>
                </a:r>
                <a14:m>
                  <m:oMath xmlns:m="http://schemas.openxmlformats.org/officeDocument/2006/math">
                    <m:acc>
                      <m:accPr>
                        <m:chr m:val="⃗"/>
                        <m:ctrlPr>
                          <a:rPr lang="cs-CZ" sz="1800" b="1" i="1">
                            <a:solidFill>
                              <a:srgbClr val="000000"/>
                            </a:solidFill>
                            <a:latin typeface="Cambria Math" panose="02040503050406030204" pitchFamily="18" charset="0"/>
                          </a:rPr>
                        </m:ctrlPr>
                      </m:accPr>
                      <m:e>
                        <m:r>
                          <a:rPr lang="cs-CZ" sz="1800" b="1" i="1">
                            <a:solidFill>
                              <a:srgbClr val="000000"/>
                            </a:solidFill>
                            <a:latin typeface="Cambria Math" panose="02040503050406030204" pitchFamily="18" charset="0"/>
                          </a:rPr>
                          <m:t>𝒗</m:t>
                        </m:r>
                      </m:e>
                    </m:acc>
                  </m:oMath>
                </a14:m>
                <a:r>
                  <a:rPr lang="cs-CZ" sz="1800" b="1" i="1" baseline="-25000" dirty="0">
                    <a:solidFill>
                      <a:srgbClr val="000000"/>
                    </a:solidFill>
                  </a:rPr>
                  <a:t>t</a:t>
                </a:r>
                <a:r>
                  <a:rPr lang="cs-CZ" sz="1050" dirty="0">
                    <a:solidFill>
                      <a:srgbClr val="000000"/>
                    </a:solidFill>
                  </a:rPr>
                  <a:t>  </a:t>
                </a:r>
                <a:r>
                  <a:rPr lang="cs-CZ" sz="1800" dirty="0">
                    <a:solidFill>
                      <a:srgbClr val="000000"/>
                    </a:solidFill>
                  </a:rPr>
                  <a:t>+</a:t>
                </a:r>
                <a:r>
                  <a:rPr lang="cs-CZ" sz="1800" b="1" dirty="0">
                    <a:solidFill>
                      <a:srgbClr val="000000"/>
                    </a:solidFill>
                  </a:rPr>
                  <a:t> </a:t>
                </a:r>
                <a14:m>
                  <m:oMath xmlns:m="http://schemas.openxmlformats.org/officeDocument/2006/math">
                    <m:acc>
                      <m:accPr>
                        <m:chr m:val="⃗"/>
                        <m:ctrlPr>
                          <a:rPr lang="cs-CZ" sz="1800" b="1" i="1">
                            <a:solidFill>
                              <a:srgbClr val="000000"/>
                            </a:solidFill>
                            <a:latin typeface="Cambria Math" panose="02040503050406030204" pitchFamily="18" charset="0"/>
                          </a:rPr>
                        </m:ctrlPr>
                      </m:accPr>
                      <m:e>
                        <m:r>
                          <m:rPr>
                            <m:nor/>
                          </m:rPr>
                          <a:rPr lang="el-GR" sz="1800" b="1" i="1" dirty="0">
                            <a:solidFill>
                              <a:srgbClr val="000000"/>
                            </a:solidFill>
                          </a:rPr>
                          <m:t>ω</m:t>
                        </m:r>
                      </m:e>
                    </m:acc>
                  </m:oMath>
                </a14:m>
                <a:r>
                  <a:rPr lang="cs-CZ" sz="1800" dirty="0">
                    <a:solidFill>
                      <a:srgbClr val="000000"/>
                    </a:solidFill>
                  </a:rPr>
                  <a:t> x </a:t>
                </a:r>
                <a14:m>
                  <m:oMath xmlns:m="http://schemas.openxmlformats.org/officeDocument/2006/math">
                    <m:acc>
                      <m:accPr>
                        <m:chr m:val="⃗"/>
                        <m:ctrlPr>
                          <a:rPr lang="cs-CZ" sz="1800" b="1" i="1">
                            <a:solidFill>
                              <a:srgbClr val="000000"/>
                            </a:solidFill>
                            <a:latin typeface="Cambria Math" panose="02040503050406030204" pitchFamily="18" charset="0"/>
                          </a:rPr>
                        </m:ctrlPr>
                      </m:accPr>
                      <m:e>
                        <m:r>
                          <a:rPr lang="cs-CZ" sz="1800" b="1" i="1" smtClean="0">
                            <a:solidFill>
                              <a:srgbClr val="000000"/>
                            </a:solidFill>
                            <a:latin typeface="Cambria Math" panose="02040503050406030204" pitchFamily="18" charset="0"/>
                          </a:rPr>
                          <m:t>𝒓</m:t>
                        </m:r>
                      </m:e>
                    </m:acc>
                    <m:r>
                      <a:rPr lang="cs-CZ" sz="1800" b="1" i="1" baseline="-25000" smtClean="0">
                        <a:solidFill>
                          <a:srgbClr val="000000"/>
                        </a:solidFill>
                        <a:latin typeface="Cambria Math" panose="02040503050406030204" pitchFamily="18" charset="0"/>
                      </a:rPr>
                      <m:t>𝒋</m:t>
                    </m:r>
                  </m:oMath>
                </a14:m>
                <a:endParaRPr lang="cs-CZ" sz="1800" baseline="-25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811" t="-1926" r="-1811" b="-57037"/>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535180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Tlak</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cs-CZ" sz="1800" dirty="0"/>
                  <a:t>Pro tlak vyvolaný vnější silou platí známý </a:t>
                </a:r>
                <a:r>
                  <a:rPr lang="cs-CZ" sz="1800" b="1" dirty="0"/>
                  <a:t>Pascalův zákon</a:t>
                </a:r>
                <a:r>
                  <a:rPr lang="cs-CZ" sz="1800" dirty="0"/>
                  <a:t>:   </a:t>
                </a:r>
              </a:p>
              <a:p>
                <a:pPr marL="400050" lvl="1" indent="0">
                  <a:buNone/>
                </a:pPr>
                <a:endParaRPr lang="cs-CZ" sz="1800" b="1" i="1" dirty="0">
                  <a:solidFill>
                    <a:srgbClr val="00287D"/>
                  </a:solidFill>
                </a:endParaRPr>
              </a:p>
              <a:p>
                <a:pPr marL="400050" lvl="1" indent="0">
                  <a:buNone/>
                </a:pPr>
                <a:endParaRPr lang="cs-CZ" sz="1400" dirty="0">
                  <a:solidFill>
                    <a:srgbClr val="00287D"/>
                  </a:solidFill>
                </a:endParaRPr>
              </a:p>
              <a:p>
                <a:pPr marL="400050" lvl="1" indent="0">
                  <a:buNone/>
                </a:pPr>
                <a:endParaRPr lang="cs-CZ" sz="1800" dirty="0"/>
              </a:p>
              <a:p>
                <a:pPr>
                  <a:buFont typeface="+mj-lt"/>
                  <a:buAutoNum type="arabicPeriod"/>
                </a:pPr>
                <a:endParaRPr lang="cs-CZ" sz="1800" i="1" dirty="0">
                  <a:solidFill>
                    <a:srgbClr val="00287D"/>
                  </a:solidFill>
                </a:endParaRPr>
              </a:p>
              <a:p>
                <a:pPr>
                  <a:buFont typeface="+mj-lt"/>
                  <a:buAutoNum type="arabicPeriod"/>
                </a:pPr>
                <a:endParaRPr lang="cs-CZ" sz="1800" i="1" dirty="0">
                  <a:solidFill>
                    <a:srgbClr val="00287D"/>
                  </a:solidFill>
                </a:endParaRPr>
              </a:p>
              <a:p>
                <a:pPr marL="457200" lvl="1" indent="0" algn="just">
                  <a:buNone/>
                </a:pPr>
                <a14:m>
                  <m:oMathPara xmlns:m="http://schemas.openxmlformats.org/officeDocument/2006/math">
                    <m:oMathParaPr>
                      <m:jc m:val="left"/>
                    </m:oMathParaPr>
                    <m:oMath xmlns:m="http://schemas.openxmlformats.org/officeDocument/2006/math">
                      <m:r>
                        <a:rPr lang="cs-CZ" sz="1800" b="1" i="1" dirty="0">
                          <a:solidFill>
                            <a:srgbClr val="00287D"/>
                          </a:solidFill>
                          <a:latin typeface="Cambria Math" panose="02040503050406030204" pitchFamily="18" charset="0"/>
                          <a:cs typeface="Times New Roman" panose="02020603050405020304" pitchFamily="18" charset="0"/>
                        </a:rPr>
                        <m:t>𝒑</m:t>
                      </m:r>
                      <m:r>
                        <a:rPr lang="cs-CZ" sz="1800" b="1" i="1" dirty="0">
                          <a:solidFill>
                            <a:srgbClr val="00287D"/>
                          </a:solidFill>
                          <a:latin typeface="Cambria Math" panose="02040503050406030204" pitchFamily="18" charset="0"/>
                          <a:cs typeface="Times New Roman" panose="02020603050405020304" pitchFamily="18" charset="0"/>
                        </a:rPr>
                        <m:t>=</m:t>
                      </m:r>
                      <m:f>
                        <m:fPr>
                          <m:ctrlPr>
                            <a:rPr lang="cs-CZ" sz="1800" b="1" i="1" dirty="0">
                              <a:solidFill>
                                <a:srgbClr val="00287D"/>
                              </a:solidFill>
                              <a:latin typeface="Cambria Math" panose="02040503050406030204" pitchFamily="18" charset="0"/>
                              <a:cs typeface="Times New Roman" panose="02020603050405020304" pitchFamily="18" charset="0"/>
                            </a:rPr>
                          </m:ctrlPr>
                        </m:fPr>
                        <m:num>
                          <m:r>
                            <a:rPr lang="cs-CZ" sz="1800" b="1" i="1" dirty="0">
                              <a:solidFill>
                                <a:srgbClr val="00287D"/>
                              </a:solidFill>
                              <a:latin typeface="Cambria Math" panose="02040503050406030204" pitchFamily="18" charset="0"/>
                              <a:cs typeface="Times New Roman" panose="02020603050405020304" pitchFamily="18" charset="0"/>
                            </a:rPr>
                            <m:t>𝑭</m:t>
                          </m:r>
                        </m:num>
                        <m:den>
                          <m:r>
                            <a:rPr lang="cs-CZ" sz="1800" b="1" i="1" dirty="0">
                              <a:solidFill>
                                <a:srgbClr val="00287D"/>
                              </a:solidFill>
                              <a:latin typeface="Cambria Math" panose="02040503050406030204" pitchFamily="18" charset="0"/>
                              <a:cs typeface="Times New Roman" panose="02020603050405020304" pitchFamily="18" charset="0"/>
                            </a:rPr>
                            <m:t>𝑺</m:t>
                          </m:r>
                        </m:den>
                      </m:f>
                      <m:r>
                        <a:rPr lang="cs-CZ" sz="1800" b="1" i="1" dirty="0" smtClean="0">
                          <a:solidFill>
                            <a:srgbClr val="00287D"/>
                          </a:solidFill>
                          <a:latin typeface="Cambria Math" panose="02040503050406030204" pitchFamily="18" charset="0"/>
                          <a:cs typeface="Times New Roman" panose="02020603050405020304" pitchFamily="18" charset="0"/>
                        </a:rPr>
                        <m:t>=</m:t>
                      </m:r>
                      <m:r>
                        <a:rPr lang="cs-CZ" sz="1800" b="1" i="1" dirty="0" smtClean="0">
                          <a:solidFill>
                            <a:srgbClr val="00287D"/>
                          </a:solidFill>
                          <a:latin typeface="Cambria Math" panose="02040503050406030204" pitchFamily="18" charset="0"/>
                          <a:cs typeface="Times New Roman" panose="02020603050405020304" pitchFamily="18" charset="0"/>
                        </a:rPr>
                        <m:t>𝒌𝒐𝒏𝒔𝒕</m:t>
                      </m:r>
                    </m:oMath>
                  </m:oMathPara>
                </a14:m>
                <a:endParaRPr lang="cs-CZ" sz="1800" b="1" dirty="0">
                  <a:solidFill>
                    <a:srgbClr val="00287D"/>
                  </a:solidFill>
                  <a:cs typeface="Times New Roman" panose="02020603050405020304" pitchFamily="18" charset="0"/>
                </a:endParaRPr>
              </a:p>
              <a:p>
                <a:pPr marL="57150" indent="0" algn="just">
                  <a:buNone/>
                </a:pPr>
                <a:r>
                  <a:rPr lang="cs-CZ" sz="1800" dirty="0"/>
                  <a:t>Pascalova zákona se využívá </a:t>
                </a:r>
              </a:p>
              <a:p>
                <a:pPr marL="57150" indent="0" algn="just">
                  <a:buNone/>
                </a:pPr>
                <a:r>
                  <a:rPr lang="cs-CZ" sz="1800" dirty="0"/>
                  <a:t>v hydraulických a pneumatických</a:t>
                </a:r>
              </a:p>
              <a:p>
                <a:pPr marL="57150" indent="0" algn="just">
                  <a:buNone/>
                </a:pPr>
                <a:r>
                  <a:rPr lang="cs-CZ" sz="1800" dirty="0"/>
                  <a:t>zařízeních. </a:t>
                </a:r>
              </a:p>
              <a:p>
                <a:pPr marL="57150" indent="0" algn="just">
                  <a:buNone/>
                </a:pPr>
                <a:r>
                  <a:rPr lang="cs-CZ" sz="1800" dirty="0"/>
                  <a:t>Objasníme si princip těchto zařízení.</a:t>
                </a:r>
              </a:p>
              <a:p>
                <a:pPr marL="57150" indent="0" algn="just">
                  <a:buNone/>
                </a:pPr>
                <a14:m>
                  <m:oMath xmlns:m="http://schemas.openxmlformats.org/officeDocument/2006/math">
                    <m:r>
                      <a:rPr lang="cs-CZ" sz="1800" b="0" i="1" dirty="0">
                        <a:solidFill>
                          <a:srgbClr val="00287D"/>
                        </a:solidFill>
                        <a:latin typeface="Cambria Math" panose="02040503050406030204" pitchFamily="18" charset="0"/>
                        <a:cs typeface="Times New Roman" panose="02020603050405020304" pitchFamily="18" charset="0"/>
                      </a:rPr>
                      <m:t>𝑝</m:t>
                    </m:r>
                    <m:r>
                      <a:rPr lang="cs-CZ" sz="1800" b="0" i="1" dirty="0">
                        <a:solidFill>
                          <a:srgbClr val="00287D"/>
                        </a:solidFill>
                        <a:latin typeface="Cambria Math" panose="02040503050406030204" pitchFamily="18" charset="0"/>
                        <a:cs typeface="Times New Roman" panose="02020603050405020304" pitchFamily="18" charset="0"/>
                      </a:rPr>
                      <m:t>=</m:t>
                    </m:r>
                    <m:f>
                      <m:fPr>
                        <m:ctrlPr>
                          <a:rPr lang="cs-CZ" sz="1800" i="1" dirty="0">
                            <a:solidFill>
                              <a:srgbClr val="00287D"/>
                            </a:solidFill>
                            <a:latin typeface="Cambria Math" panose="02040503050406030204" pitchFamily="18" charset="0"/>
                            <a:cs typeface="Times New Roman" panose="02020603050405020304" pitchFamily="18" charset="0"/>
                          </a:rPr>
                        </m:ctrlPr>
                      </m:fPr>
                      <m:num>
                        <m:r>
                          <a:rPr lang="cs-CZ" sz="1800" b="0" i="1" dirty="0">
                            <a:solidFill>
                              <a:srgbClr val="00287D"/>
                            </a:solidFill>
                            <a:latin typeface="Cambria Math" panose="02040503050406030204" pitchFamily="18" charset="0"/>
                            <a:cs typeface="Times New Roman" panose="02020603050405020304" pitchFamily="18" charset="0"/>
                          </a:rPr>
                          <m:t>𝐹</m:t>
                        </m:r>
                        <m:r>
                          <a:rPr lang="cs-CZ" sz="1800" b="0" i="1" baseline="-25000" dirty="0" smtClean="0">
                            <a:solidFill>
                              <a:srgbClr val="00287D"/>
                            </a:solidFill>
                            <a:latin typeface="Cambria Math" panose="02040503050406030204" pitchFamily="18" charset="0"/>
                            <a:cs typeface="Times New Roman" panose="02020603050405020304" pitchFamily="18" charset="0"/>
                          </a:rPr>
                          <m:t>1</m:t>
                        </m:r>
                      </m:num>
                      <m:den>
                        <m:r>
                          <a:rPr lang="cs-CZ" sz="1800" b="0" i="1" dirty="0">
                            <a:solidFill>
                              <a:srgbClr val="00287D"/>
                            </a:solidFill>
                            <a:latin typeface="Cambria Math" panose="02040503050406030204" pitchFamily="18" charset="0"/>
                            <a:cs typeface="Times New Roman" panose="02020603050405020304" pitchFamily="18" charset="0"/>
                          </a:rPr>
                          <m:t>𝑆</m:t>
                        </m:r>
                        <m:r>
                          <a:rPr lang="cs-CZ" sz="1800" b="0" i="1" baseline="-25000" dirty="0" smtClean="0">
                            <a:solidFill>
                              <a:srgbClr val="00287D"/>
                            </a:solidFill>
                            <a:latin typeface="Cambria Math" panose="02040503050406030204" pitchFamily="18" charset="0"/>
                            <a:cs typeface="Times New Roman" panose="02020603050405020304" pitchFamily="18" charset="0"/>
                          </a:rPr>
                          <m:t>1</m:t>
                        </m:r>
                      </m:den>
                    </m:f>
                    <m:r>
                      <a:rPr lang="cs-CZ" sz="1800" b="0" i="1" dirty="0">
                        <a:solidFill>
                          <a:srgbClr val="00287D"/>
                        </a:solidFill>
                        <a:latin typeface="Cambria Math" panose="02040503050406030204" pitchFamily="18" charset="0"/>
                        <a:cs typeface="Times New Roman" panose="02020603050405020304" pitchFamily="18" charset="0"/>
                      </a:rPr>
                      <m:t>=</m:t>
                    </m:r>
                    <m:f>
                      <m:fPr>
                        <m:ctrlPr>
                          <a:rPr lang="cs-CZ" sz="1800" i="1" dirty="0">
                            <a:solidFill>
                              <a:srgbClr val="00287D"/>
                            </a:solidFill>
                            <a:latin typeface="Cambria Math" panose="02040503050406030204" pitchFamily="18" charset="0"/>
                            <a:cs typeface="Times New Roman" panose="02020603050405020304" pitchFamily="18" charset="0"/>
                          </a:rPr>
                        </m:ctrlPr>
                      </m:fPr>
                      <m:num>
                        <m:r>
                          <a:rPr lang="cs-CZ" sz="1800" b="0" i="1" dirty="0">
                            <a:solidFill>
                              <a:srgbClr val="00287D"/>
                            </a:solidFill>
                            <a:latin typeface="Cambria Math" panose="02040503050406030204" pitchFamily="18" charset="0"/>
                            <a:cs typeface="Times New Roman" panose="02020603050405020304" pitchFamily="18" charset="0"/>
                          </a:rPr>
                          <m:t>𝐹</m:t>
                        </m:r>
                        <m:r>
                          <a:rPr lang="cs-CZ" sz="1800" b="0" i="1" baseline="-25000" dirty="0" smtClean="0">
                            <a:solidFill>
                              <a:srgbClr val="00287D"/>
                            </a:solidFill>
                            <a:latin typeface="Cambria Math" panose="02040503050406030204" pitchFamily="18" charset="0"/>
                            <a:cs typeface="Times New Roman" panose="02020603050405020304" pitchFamily="18" charset="0"/>
                          </a:rPr>
                          <m:t>2</m:t>
                        </m:r>
                      </m:num>
                      <m:den>
                        <m:r>
                          <a:rPr lang="cs-CZ" sz="1800" b="0" i="1" dirty="0">
                            <a:solidFill>
                              <a:srgbClr val="00287D"/>
                            </a:solidFill>
                            <a:latin typeface="Cambria Math" panose="02040503050406030204" pitchFamily="18" charset="0"/>
                            <a:cs typeface="Times New Roman" panose="02020603050405020304" pitchFamily="18" charset="0"/>
                          </a:rPr>
                          <m:t>𝑆</m:t>
                        </m:r>
                        <m:r>
                          <a:rPr lang="cs-CZ" sz="1800" b="0" i="1" baseline="-25000" dirty="0" smtClean="0">
                            <a:solidFill>
                              <a:srgbClr val="00287D"/>
                            </a:solidFill>
                            <a:latin typeface="Cambria Math" panose="02040503050406030204" pitchFamily="18" charset="0"/>
                            <a:cs typeface="Times New Roman" panose="02020603050405020304" pitchFamily="18" charset="0"/>
                          </a:rPr>
                          <m:t>2</m:t>
                        </m:r>
                      </m:den>
                    </m:f>
                    <m:r>
                      <a:rPr lang="cs-CZ" sz="1800" b="0" i="1" baseline="-25000" dirty="0" smtClean="0">
                        <a:solidFill>
                          <a:srgbClr val="00287D"/>
                        </a:solidFill>
                        <a:latin typeface="Cambria Math" panose="02040503050406030204" pitchFamily="18" charset="0"/>
                        <a:cs typeface="Times New Roman" panose="02020603050405020304" pitchFamily="18" charset="0"/>
                      </a:rPr>
                      <m:t> </m:t>
                    </m:r>
                  </m:oMath>
                </a14:m>
                <a:r>
                  <a:rPr lang="cs-CZ" sz="1800" dirty="0">
                    <a:solidFill>
                      <a:srgbClr val="00287D"/>
                    </a:solidFill>
                    <a:cs typeface="Times New Roman" panose="02020603050405020304" pitchFamily="18" charset="0"/>
                  </a:rPr>
                  <a:t>   </a:t>
                </a:r>
                <a:r>
                  <a:rPr lang="cs-CZ" sz="1800" dirty="0">
                    <a:cs typeface="Times New Roman" panose="02020603050405020304" pitchFamily="18" charset="0"/>
                  </a:rPr>
                  <a:t>a tedy pro </a:t>
                </a:r>
                <a:r>
                  <a:rPr lang="cs-CZ" sz="1800" i="1" dirty="0">
                    <a:solidFill>
                      <a:srgbClr val="00287D"/>
                    </a:solidFill>
                    <a:cs typeface="Times New Roman" panose="02020603050405020304" pitchFamily="18" charset="0"/>
                  </a:rPr>
                  <a:t>S</a:t>
                </a:r>
                <a:r>
                  <a:rPr lang="cs-CZ" sz="1800" i="1" baseline="-25000" dirty="0">
                    <a:solidFill>
                      <a:srgbClr val="00287D"/>
                    </a:solidFill>
                    <a:cs typeface="Times New Roman" panose="02020603050405020304" pitchFamily="18" charset="0"/>
                  </a:rPr>
                  <a:t>2</a:t>
                </a:r>
                <a:r>
                  <a:rPr lang="cs-CZ" sz="1800" i="1" dirty="0">
                    <a:solidFill>
                      <a:srgbClr val="00287D"/>
                    </a:solidFill>
                    <a:cs typeface="Times New Roman" panose="02020603050405020304" pitchFamily="18" charset="0"/>
                  </a:rPr>
                  <a:t> &gt; S</a:t>
                </a:r>
                <a:r>
                  <a:rPr lang="cs-CZ" sz="1800" i="1" baseline="-25000" dirty="0">
                    <a:solidFill>
                      <a:srgbClr val="00287D"/>
                    </a:solidFill>
                    <a:cs typeface="Times New Roman" panose="02020603050405020304" pitchFamily="18" charset="0"/>
                  </a:rPr>
                  <a:t>1</a:t>
                </a:r>
                <a:r>
                  <a:rPr lang="cs-CZ" sz="1800" i="1" dirty="0">
                    <a:solidFill>
                      <a:srgbClr val="00287D"/>
                    </a:solidFill>
                    <a:cs typeface="Times New Roman" panose="02020603050405020304" pitchFamily="18" charset="0"/>
                  </a:rPr>
                  <a:t> </a:t>
                </a:r>
                <a:r>
                  <a:rPr lang="cs-CZ" sz="1800" dirty="0">
                    <a:cs typeface="Times New Roman" panose="02020603050405020304" pitchFamily="18" charset="0"/>
                  </a:rPr>
                  <a:t>bude </a:t>
                </a:r>
                <a:r>
                  <a:rPr lang="cs-CZ" sz="1800" i="1" dirty="0">
                    <a:solidFill>
                      <a:srgbClr val="00287D"/>
                    </a:solidFill>
                    <a:cs typeface="Times New Roman" panose="02020603050405020304" pitchFamily="18" charset="0"/>
                  </a:rPr>
                  <a:t>F</a:t>
                </a:r>
                <a:r>
                  <a:rPr lang="cs-CZ" sz="1800" i="1" baseline="-25000" dirty="0">
                    <a:solidFill>
                      <a:srgbClr val="00287D"/>
                    </a:solidFill>
                    <a:cs typeface="Times New Roman" panose="02020603050405020304" pitchFamily="18" charset="0"/>
                  </a:rPr>
                  <a:t>2</a:t>
                </a:r>
                <a:r>
                  <a:rPr lang="cs-CZ" sz="1800" i="1" dirty="0">
                    <a:solidFill>
                      <a:srgbClr val="00287D"/>
                    </a:solidFill>
                    <a:cs typeface="Times New Roman" panose="02020603050405020304" pitchFamily="18" charset="0"/>
                  </a:rPr>
                  <a:t> &gt; F</a:t>
                </a:r>
                <a:r>
                  <a:rPr lang="cs-CZ" sz="1800" i="1" baseline="-25000" dirty="0">
                    <a:solidFill>
                      <a:srgbClr val="00287D"/>
                    </a:solidFill>
                    <a:cs typeface="Times New Roman" panose="02020603050405020304" pitchFamily="18" charset="0"/>
                  </a:rPr>
                  <a:t>1</a:t>
                </a:r>
                <a:r>
                  <a:rPr lang="cs-CZ" sz="1800" i="1" dirty="0">
                    <a:solidFill>
                      <a:srgbClr val="00287D"/>
                    </a:solidFill>
                    <a:cs typeface="Times New Roman" panose="02020603050405020304" pitchFamily="18" charset="0"/>
                  </a:rPr>
                  <a:t> </a:t>
                </a:r>
                <a:r>
                  <a:rPr lang="cs-CZ" sz="1800" dirty="0">
                    <a:cs typeface="Times New Roman" panose="02020603050405020304" pitchFamily="18" charset="0"/>
                  </a:rPr>
                  <a:t>.</a:t>
                </a:r>
              </a:p>
              <a:p>
                <a:pPr marL="57150" indent="0" algn="just">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811" t="-1926" b="-2815"/>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10" name="Obdélník 9">
            <a:extLst>
              <a:ext uri="{FF2B5EF4-FFF2-40B4-BE49-F238E27FC236}">
                <a16:creationId xmlns="" xmlns:a16="http://schemas.microsoft.com/office/drawing/2014/main" id="{7BF486F8-2549-4271-9688-3D0DF5FA4991}"/>
              </a:ext>
            </a:extLst>
          </p:cNvPr>
          <p:cNvSpPr/>
          <p:nvPr/>
        </p:nvSpPr>
        <p:spPr>
          <a:xfrm>
            <a:off x="795459" y="2501778"/>
            <a:ext cx="6983411" cy="923330"/>
          </a:xfrm>
          <a:prstGeom prst="rect">
            <a:avLst/>
          </a:prstGeom>
          <a:solidFill>
            <a:schemeClr val="accent2">
              <a:lumMod val="60000"/>
              <a:lumOff val="40000"/>
            </a:schemeClr>
          </a:solidFill>
        </p:spPr>
        <p:txBody>
          <a:bodyPr wrap="square">
            <a:spAutoFit/>
          </a:bodyPr>
          <a:lstStyle/>
          <a:p>
            <a:r>
              <a:rPr lang="cs-CZ" sz="1800" b="1" dirty="0">
                <a:latin typeface="+mn-lt"/>
              </a:rPr>
              <a:t>Působí-li vnější síla o velikosti </a:t>
            </a:r>
            <a:r>
              <a:rPr lang="cs-CZ" sz="1800" b="1" i="1" dirty="0">
                <a:latin typeface="+mn-lt"/>
              </a:rPr>
              <a:t>F</a:t>
            </a:r>
            <a:r>
              <a:rPr lang="cs-CZ" sz="1800" b="1" dirty="0">
                <a:latin typeface="+mn-lt"/>
              </a:rPr>
              <a:t> na rovinnou plochu o obsahu </a:t>
            </a:r>
            <a:r>
              <a:rPr lang="cs-CZ" sz="1800" b="1" i="1" dirty="0">
                <a:latin typeface="+mn-lt"/>
              </a:rPr>
              <a:t>S</a:t>
            </a:r>
            <a:r>
              <a:rPr lang="cs-CZ" sz="1800" b="1" dirty="0">
                <a:latin typeface="+mn-lt"/>
              </a:rPr>
              <a:t> povrchu uzavřeného objemu tekutiny, vyvolá tato síla tlak </a:t>
            </a:r>
            <a:r>
              <a:rPr lang="cs-CZ" sz="1800" b="1" i="1" dirty="0">
                <a:latin typeface="+mn-lt"/>
              </a:rPr>
              <a:t>p</a:t>
            </a:r>
            <a:r>
              <a:rPr lang="cs-CZ" sz="1800" b="1" dirty="0">
                <a:latin typeface="+mn-lt"/>
              </a:rPr>
              <a:t>, který je ve všech místech tekutiny stejný.</a:t>
            </a:r>
          </a:p>
        </p:txBody>
      </p:sp>
      <p:pic>
        <p:nvPicPr>
          <p:cNvPr id="7" name="Obrázek 6"/>
          <p:cNvPicPr>
            <a:picLocks noChangeAspect="1"/>
          </p:cNvPicPr>
          <p:nvPr/>
        </p:nvPicPr>
        <p:blipFill>
          <a:blip r:embed="rId3"/>
          <a:stretch>
            <a:fillRect/>
          </a:stretch>
        </p:blipFill>
        <p:spPr>
          <a:xfrm>
            <a:off x="5020056" y="3669582"/>
            <a:ext cx="3944952" cy="2023903"/>
          </a:xfrm>
          <a:prstGeom prst="rect">
            <a:avLst/>
          </a:prstGeom>
        </p:spPr>
      </p:pic>
    </p:spTree>
    <p:extLst>
      <p:ext uri="{BB962C8B-B14F-4D97-AF65-F5344CB8AC3E}">
        <p14:creationId xmlns:p14="http://schemas.microsoft.com/office/powerpoint/2010/main" val="51120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Hydrostatický a atmosférický tlak, vztlaková síla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cs-CZ" sz="1800" dirty="0"/>
                  <a:t>Tíhová síla působící na kapalinu (bez působení vnějších sil na povrch</a:t>
                </a:r>
              </a:p>
              <a:p>
                <a:pPr marL="0" indent="0">
                  <a:buNone/>
                </a:pPr>
                <a:r>
                  <a:rPr lang="cs-CZ" sz="1800" dirty="0"/>
                  <a:t>kapaliny) je příčinou </a:t>
                </a:r>
                <a:r>
                  <a:rPr lang="cs-CZ" sz="1800" b="1" i="1" dirty="0">
                    <a:solidFill>
                      <a:srgbClr val="00287D"/>
                    </a:solidFill>
                  </a:rPr>
                  <a:t>hydrostatického tlaku.</a:t>
                </a:r>
                <a:endParaRPr lang="cs-CZ" sz="1800" i="1" dirty="0">
                  <a:solidFill>
                    <a:srgbClr val="00287D"/>
                  </a:solidFill>
                </a:endParaRPr>
              </a:p>
              <a:p>
                <a:pPr marL="400050" lvl="1" indent="0">
                  <a:buNone/>
                </a:pPr>
                <a:r>
                  <a:rPr lang="cs-CZ" sz="1400" dirty="0"/>
                  <a:t>Chceme zjistit, jaký je hydrostatický tlak pod volným povrchem</a:t>
                </a:r>
              </a:p>
              <a:p>
                <a:pPr marL="400050" lvl="1" indent="0">
                  <a:buNone/>
                </a:pPr>
                <a:r>
                  <a:rPr lang="cs-CZ" sz="1400" dirty="0"/>
                  <a:t>kapaliny o </a:t>
                </a:r>
                <a:r>
                  <a:rPr lang="cs-CZ" sz="1400" dirty="0">
                    <a:solidFill>
                      <a:srgbClr val="00287D"/>
                    </a:solidFill>
                  </a:rPr>
                  <a:t>hustotě </a:t>
                </a:r>
                <a:r>
                  <a:rPr lang="el-GR" sz="1400" dirty="0">
                    <a:solidFill>
                      <a:srgbClr val="00287D"/>
                    </a:solidFill>
                  </a:rPr>
                  <a:t>ρ</a:t>
                </a:r>
                <a:r>
                  <a:rPr lang="cs-CZ" sz="1400" dirty="0">
                    <a:solidFill>
                      <a:srgbClr val="00287D"/>
                    </a:solidFill>
                  </a:rPr>
                  <a:t> </a:t>
                </a:r>
                <a:r>
                  <a:rPr lang="cs-CZ" sz="1400" dirty="0"/>
                  <a:t>v</a:t>
                </a:r>
                <a:r>
                  <a:rPr lang="cs-CZ" sz="1400" dirty="0">
                    <a:solidFill>
                      <a:srgbClr val="00287D"/>
                    </a:solidFill>
                  </a:rPr>
                  <a:t> hloubce h. </a:t>
                </a:r>
                <a:r>
                  <a:rPr lang="cs-CZ" sz="1400" dirty="0"/>
                  <a:t>Vybereme si v kapalině její část</a:t>
                </a:r>
              </a:p>
              <a:p>
                <a:pPr marL="400050" lvl="1" indent="0">
                  <a:buNone/>
                </a:pPr>
                <a:r>
                  <a:rPr lang="cs-CZ" sz="1400" dirty="0"/>
                  <a:t>ve tvaru kolmého válce </a:t>
                </a:r>
                <a:r>
                  <a:rPr lang="cs-CZ" sz="1400" dirty="0">
                    <a:solidFill>
                      <a:srgbClr val="00287D"/>
                    </a:solidFill>
                  </a:rPr>
                  <a:t>výšky h </a:t>
                </a:r>
                <a:r>
                  <a:rPr lang="cs-CZ" sz="1400" dirty="0"/>
                  <a:t>a</a:t>
                </a:r>
                <a:r>
                  <a:rPr lang="cs-CZ" sz="1400" dirty="0">
                    <a:solidFill>
                      <a:srgbClr val="00287D"/>
                    </a:solidFill>
                  </a:rPr>
                  <a:t> průřezu o obsahu S , </a:t>
                </a:r>
              </a:p>
              <a:p>
                <a:pPr marL="400050" lvl="1" indent="0">
                  <a:buNone/>
                </a:pPr>
                <a:r>
                  <a:rPr lang="cs-CZ" sz="1400" dirty="0"/>
                  <a:t>jehož horní podstava leží na volném povrchu kapaliny.</a:t>
                </a:r>
              </a:p>
              <a:p>
                <a:pPr marL="400050" lvl="1" indent="0">
                  <a:buNone/>
                </a:pPr>
                <a:r>
                  <a:rPr lang="cs-CZ" sz="1400" dirty="0"/>
                  <a:t>Hmotnost kapaliny ve vybraném válci je  </a:t>
                </a:r>
                <a:r>
                  <a:rPr lang="cs-CZ" sz="1400" dirty="0">
                    <a:solidFill>
                      <a:srgbClr val="00287D"/>
                    </a:solidFill>
                  </a:rPr>
                  <a:t>m = </a:t>
                </a:r>
                <a:r>
                  <a:rPr lang="el-GR" sz="1400" dirty="0">
                    <a:solidFill>
                      <a:srgbClr val="00287D"/>
                    </a:solidFill>
                    <a:ea typeface="+mn-ea"/>
                    <a:cs typeface="+mn-cs"/>
                  </a:rPr>
                  <a:t>ρ</a:t>
                </a:r>
                <a:r>
                  <a:rPr lang="cs-CZ" sz="1400" dirty="0" err="1">
                    <a:solidFill>
                      <a:srgbClr val="00287D"/>
                    </a:solidFill>
                  </a:rPr>
                  <a:t>Sh</a:t>
                </a:r>
                <a:r>
                  <a:rPr lang="cs-CZ" sz="1400" dirty="0">
                    <a:solidFill>
                      <a:srgbClr val="00287D"/>
                    </a:solidFill>
                  </a:rPr>
                  <a:t>  </a:t>
                </a:r>
              </a:p>
              <a:p>
                <a:pPr marL="400050" lvl="1" indent="0">
                  <a:buNone/>
                </a:pPr>
                <a:r>
                  <a:rPr lang="cs-CZ" sz="1400" dirty="0"/>
                  <a:t>Na dolní podstavu působí tíha tohoto kapalinového sloupce </a:t>
                </a:r>
              </a:p>
              <a:p>
                <a:pPr marL="400050" lvl="1" indent="0">
                  <a:buNone/>
                </a:pPr>
                <a:r>
                  <a:rPr lang="cs-CZ" sz="1400" dirty="0">
                    <a:solidFill>
                      <a:srgbClr val="00287D"/>
                    </a:solidFill>
                  </a:rPr>
                  <a:t>G = mg = </a:t>
                </a:r>
                <a:r>
                  <a:rPr lang="el-GR" sz="1400" dirty="0">
                    <a:solidFill>
                      <a:srgbClr val="00287D"/>
                    </a:solidFill>
                    <a:ea typeface="+mn-ea"/>
                    <a:cs typeface="+mn-cs"/>
                  </a:rPr>
                  <a:t>ρ</a:t>
                </a:r>
                <a:r>
                  <a:rPr lang="cs-CZ" sz="1400" dirty="0" err="1">
                    <a:solidFill>
                      <a:srgbClr val="00287D"/>
                    </a:solidFill>
                    <a:ea typeface="+mn-ea"/>
                    <a:cs typeface="+mn-cs"/>
                  </a:rPr>
                  <a:t>Sh</a:t>
                </a:r>
                <a:r>
                  <a:rPr lang="cs-CZ" sz="1400" dirty="0" err="1">
                    <a:solidFill>
                      <a:srgbClr val="00287D"/>
                    </a:solidFill>
                  </a:rPr>
                  <a:t>g</a:t>
                </a:r>
                <a:r>
                  <a:rPr lang="cs-CZ" sz="1400" dirty="0">
                    <a:solidFill>
                      <a:srgbClr val="00287D"/>
                    </a:solidFill>
                  </a:rPr>
                  <a:t> ,  </a:t>
                </a:r>
                <a:r>
                  <a:rPr lang="cs-CZ" sz="1400" dirty="0"/>
                  <a:t>kde</a:t>
                </a:r>
                <a:r>
                  <a:rPr lang="cs-CZ" sz="1400" dirty="0">
                    <a:solidFill>
                      <a:srgbClr val="00287D"/>
                    </a:solidFill>
                  </a:rPr>
                  <a:t> g je tíhové zrychlení.</a:t>
                </a:r>
              </a:p>
              <a:p>
                <a:pPr marL="0" indent="0">
                  <a:buNone/>
                </a:pPr>
                <a:r>
                  <a:rPr lang="pl-PL" sz="1800" dirty="0"/>
                  <a:t> Tlak způsobený silou </a:t>
                </a:r>
                <a:r>
                  <a:rPr lang="pl-PL" sz="1800" i="1" dirty="0"/>
                  <a:t>G </a:t>
                </a:r>
                <a:r>
                  <a:rPr lang="pl-PL" sz="1800" dirty="0"/>
                  <a:t>je na ploše </a:t>
                </a:r>
                <a:r>
                  <a:rPr lang="pl-PL" sz="1800" i="1" dirty="0"/>
                  <a:t>S </a:t>
                </a:r>
                <a:r>
                  <a:rPr lang="pl-PL" sz="1800" dirty="0"/>
                  <a:t>konstantní a je</a:t>
                </a:r>
                <a:endParaRPr lang="cs-CZ" sz="1800" i="1" dirty="0">
                  <a:solidFill>
                    <a:srgbClr val="00287D"/>
                  </a:solidFill>
                </a:endParaRPr>
              </a:p>
              <a:p>
                <a:pPr marL="457200" lvl="1" indent="0" algn="just">
                  <a:buNone/>
                </a:pPr>
                <a14:m>
                  <m:oMathPara xmlns:m="http://schemas.openxmlformats.org/officeDocument/2006/math">
                    <m:oMathParaPr>
                      <m:jc m:val="left"/>
                    </m:oMathParaPr>
                    <m:oMath xmlns:m="http://schemas.openxmlformats.org/officeDocument/2006/math">
                      <m:r>
                        <a:rPr lang="cs-CZ" sz="1800" b="1" i="1" dirty="0">
                          <a:solidFill>
                            <a:srgbClr val="00287D"/>
                          </a:solidFill>
                          <a:latin typeface="Cambria Math" panose="02040503050406030204" pitchFamily="18" charset="0"/>
                          <a:cs typeface="Times New Roman" panose="02020603050405020304" pitchFamily="18" charset="0"/>
                        </a:rPr>
                        <m:t>𝒑</m:t>
                      </m:r>
                      <m:r>
                        <a:rPr lang="cs-CZ" sz="1800" b="1" i="1" dirty="0">
                          <a:solidFill>
                            <a:srgbClr val="00287D"/>
                          </a:solidFill>
                          <a:latin typeface="Cambria Math" panose="02040503050406030204" pitchFamily="18" charset="0"/>
                          <a:cs typeface="Times New Roman" panose="02020603050405020304" pitchFamily="18" charset="0"/>
                        </a:rPr>
                        <m:t>=</m:t>
                      </m:r>
                      <m:f>
                        <m:fPr>
                          <m:ctrlPr>
                            <a:rPr lang="cs-CZ" sz="1800" b="1" i="1" dirty="0">
                              <a:solidFill>
                                <a:srgbClr val="00287D"/>
                              </a:solidFill>
                              <a:latin typeface="Cambria Math" panose="02040503050406030204" pitchFamily="18" charset="0"/>
                              <a:cs typeface="Times New Roman" panose="02020603050405020304" pitchFamily="18" charset="0"/>
                            </a:rPr>
                          </m:ctrlPr>
                        </m:fPr>
                        <m:num>
                          <m:r>
                            <a:rPr lang="cs-CZ" sz="1800" b="1" i="1" dirty="0" smtClean="0">
                              <a:solidFill>
                                <a:srgbClr val="00287D"/>
                              </a:solidFill>
                              <a:latin typeface="Cambria Math" panose="02040503050406030204" pitchFamily="18" charset="0"/>
                              <a:cs typeface="Times New Roman" panose="02020603050405020304" pitchFamily="18" charset="0"/>
                            </a:rPr>
                            <m:t>𝑮</m:t>
                          </m:r>
                        </m:num>
                        <m:den>
                          <m:r>
                            <a:rPr lang="cs-CZ" sz="1800" b="1" i="1" dirty="0">
                              <a:solidFill>
                                <a:srgbClr val="00287D"/>
                              </a:solidFill>
                              <a:latin typeface="Cambria Math" panose="02040503050406030204" pitchFamily="18" charset="0"/>
                              <a:cs typeface="Times New Roman" panose="02020603050405020304" pitchFamily="18" charset="0"/>
                            </a:rPr>
                            <m:t>𝑺</m:t>
                          </m:r>
                        </m:den>
                      </m:f>
                      <m:r>
                        <a:rPr lang="cs-CZ" sz="1800" b="1" i="1" dirty="0">
                          <a:solidFill>
                            <a:srgbClr val="00287D"/>
                          </a:solidFill>
                          <a:latin typeface="Cambria Math" panose="02040503050406030204" pitchFamily="18" charset="0"/>
                          <a:cs typeface="Times New Roman" panose="02020603050405020304" pitchFamily="18" charset="0"/>
                        </a:rPr>
                        <m:t>=</m:t>
                      </m:r>
                      <m:r>
                        <a:rPr lang="cs-CZ" sz="1800" b="1" i="1" dirty="0" smtClean="0">
                          <a:solidFill>
                            <a:srgbClr val="00287D"/>
                          </a:solidFill>
                          <a:latin typeface="Cambria Math" panose="02040503050406030204" pitchFamily="18" charset="0"/>
                          <a:cs typeface="Times New Roman" panose="02020603050405020304" pitchFamily="18" charset="0"/>
                        </a:rPr>
                        <m:t>𝒉</m:t>
                      </m:r>
                      <m:r>
                        <a:rPr lang="cs-CZ" sz="1800" b="1" i="1" dirty="0" smtClean="0">
                          <a:solidFill>
                            <a:srgbClr val="00287D"/>
                          </a:solidFill>
                          <a:latin typeface="Cambria Math" panose="02040503050406030204" pitchFamily="18" charset="0"/>
                          <a:ea typeface="Cambria Math" panose="02040503050406030204" pitchFamily="18" charset="0"/>
                          <a:cs typeface="Times New Roman" panose="02020603050405020304" pitchFamily="18" charset="0"/>
                        </a:rPr>
                        <m:t>𝝆</m:t>
                      </m:r>
                      <m:r>
                        <a:rPr lang="cs-CZ" sz="1800" b="1" i="1" dirty="0" smtClean="0">
                          <a:solidFill>
                            <a:srgbClr val="00287D"/>
                          </a:solidFill>
                          <a:latin typeface="Cambria Math" panose="02040503050406030204" pitchFamily="18" charset="0"/>
                          <a:ea typeface="Cambria Math" panose="02040503050406030204" pitchFamily="18" charset="0"/>
                          <a:cs typeface="Times New Roman" panose="02020603050405020304" pitchFamily="18" charset="0"/>
                        </a:rPr>
                        <m:t>𝒈</m:t>
                      </m:r>
                    </m:oMath>
                  </m:oMathPara>
                </a14:m>
                <a:endParaRPr lang="cs-CZ" sz="1800" b="1" dirty="0">
                  <a:solidFill>
                    <a:srgbClr val="00287D"/>
                  </a:solidFill>
                  <a:cs typeface="Times New Roman" panose="02020603050405020304" pitchFamily="18" charset="0"/>
                </a:endParaRPr>
              </a:p>
              <a:p>
                <a:r>
                  <a:rPr lang="cs-CZ" sz="1800" dirty="0"/>
                  <a:t>Tento tlak je podle výše uvedené definice </a:t>
                </a:r>
                <a:r>
                  <a:rPr lang="cs-CZ" sz="1800" b="1" i="1" dirty="0">
                    <a:solidFill>
                      <a:srgbClr val="00287D"/>
                    </a:solidFill>
                  </a:rPr>
                  <a:t>hydrostatickým tlakem</a:t>
                </a:r>
                <a:r>
                  <a:rPr lang="cs-CZ" sz="1800" b="1" dirty="0"/>
                  <a:t> </a:t>
                </a:r>
                <a:r>
                  <a:rPr lang="cs-CZ" sz="1800" b="1" i="1" dirty="0">
                    <a:solidFill>
                      <a:srgbClr val="00287D"/>
                    </a:solidFill>
                    <a:latin typeface="Cambria Math" panose="02040503050406030204" pitchFamily="18" charset="0"/>
                    <a:cs typeface="Times New Roman" panose="02020603050405020304" pitchFamily="18" charset="0"/>
                  </a:rPr>
                  <a:t>p = </a:t>
                </a:r>
                <a14:m>
                  <m:oMath xmlns:m="http://schemas.openxmlformats.org/officeDocument/2006/math">
                    <m:r>
                      <a:rPr lang="cs-CZ" sz="1800" b="1" i="1" dirty="0">
                        <a:solidFill>
                          <a:srgbClr val="00287D"/>
                        </a:solidFill>
                        <a:latin typeface="Cambria Math" panose="02040503050406030204" pitchFamily="18" charset="0"/>
                        <a:cs typeface="Times New Roman" panose="02020603050405020304" pitchFamily="18" charset="0"/>
                      </a:rPr>
                      <m:t>𝒉</m:t>
                    </m:r>
                    <m:r>
                      <a:rPr lang="cs-CZ" sz="1800" b="1" i="1" dirty="0">
                        <a:solidFill>
                          <a:srgbClr val="00287D"/>
                        </a:solidFill>
                        <a:latin typeface="Cambria Math" panose="02040503050406030204" pitchFamily="18" charset="0"/>
                        <a:ea typeface="Cambria Math" panose="02040503050406030204" pitchFamily="18" charset="0"/>
                        <a:cs typeface="Times New Roman" panose="02020603050405020304" pitchFamily="18" charset="0"/>
                      </a:rPr>
                      <m:t>𝝆</m:t>
                    </m:r>
                    <m:r>
                      <a:rPr lang="cs-CZ" sz="1800" b="1" i="1" dirty="0">
                        <a:solidFill>
                          <a:srgbClr val="00287D"/>
                        </a:solidFill>
                        <a:latin typeface="Cambria Math" panose="02040503050406030204" pitchFamily="18" charset="0"/>
                        <a:ea typeface="Cambria Math" panose="02040503050406030204" pitchFamily="18" charset="0"/>
                        <a:cs typeface="Times New Roman" panose="02020603050405020304" pitchFamily="18" charset="0"/>
                      </a:rPr>
                      <m:t>𝒈</m:t>
                    </m:r>
                  </m:oMath>
                </a14:m>
                <a:r>
                  <a:rPr lang="cs-CZ" sz="1800" b="1" dirty="0">
                    <a:solidFill>
                      <a:srgbClr val="00287D"/>
                    </a:solidFill>
                    <a:cs typeface="Times New Roman" panose="02020603050405020304" pitchFamily="18" charset="0"/>
                  </a:rPr>
                  <a:t> </a:t>
                </a:r>
                <a:r>
                  <a:rPr lang="cs-CZ" sz="1800" dirty="0"/>
                  <a:t>závisí na hloubce </a:t>
                </a:r>
                <a:r>
                  <a:rPr lang="cs-CZ" sz="1800" i="1" dirty="0"/>
                  <a:t>h </a:t>
                </a:r>
                <a:r>
                  <a:rPr lang="cs-CZ" sz="1800" dirty="0"/>
                  <a:t>pod volným povrchem </a:t>
                </a:r>
                <a:r>
                  <a:rPr lang="pl-PL" sz="1800" dirty="0"/>
                  <a:t>kapaliny a na druhu kapaliny.</a:t>
                </a:r>
              </a:p>
              <a:p>
                <a:r>
                  <a:rPr lang="cs-CZ" sz="1400" dirty="0"/>
                  <a:t>Plocha v kapalině, v jejíchž všech bodech je stejný hydrostatický tlak, se nazývá </a:t>
                </a:r>
                <a:r>
                  <a:rPr lang="cs-CZ" sz="1400" b="1" dirty="0"/>
                  <a:t>hladina</a:t>
                </a:r>
                <a:r>
                  <a:rPr lang="cs-CZ" sz="1400" dirty="0"/>
                  <a:t>. Na volném povrchu kapaliny je </a:t>
                </a:r>
                <a:r>
                  <a:rPr lang="cs-CZ" sz="1400" b="1" dirty="0"/>
                  <a:t>volná hladina</a:t>
                </a:r>
                <a:r>
                  <a:rPr lang="cs-CZ" sz="1400" dirty="0"/>
                  <a:t>.</a:t>
                </a:r>
                <a:endParaRPr lang="cs-CZ" sz="1400" i="1" dirty="0">
                  <a:solidFill>
                    <a:srgbClr val="00287D"/>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1811" t="-1926" b="-7556"/>
                </a:stretch>
              </a:blipFill>
            </p:spPr>
            <p:txBody>
              <a:bodyPr/>
              <a:lstStyle/>
              <a:p>
                <a:r>
                  <a:rPr lang="cs-CZ">
                    <a:noFill/>
                  </a:rPr>
                  <a:t> </a:t>
                </a:r>
              </a:p>
            </p:txBody>
          </p:sp>
        </mc:Fallback>
      </mc:AlternateContent>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pic>
        <p:nvPicPr>
          <p:cNvPr id="6" name="Obrázek 5"/>
          <p:cNvPicPr>
            <a:picLocks noChangeAspect="1"/>
          </p:cNvPicPr>
          <p:nvPr/>
        </p:nvPicPr>
        <p:blipFill>
          <a:blip r:embed="rId3"/>
          <a:stretch>
            <a:fillRect/>
          </a:stretch>
        </p:blipFill>
        <p:spPr>
          <a:xfrm>
            <a:off x="6399810" y="2360427"/>
            <a:ext cx="2574342" cy="2001229"/>
          </a:xfrm>
          <a:prstGeom prst="rect">
            <a:avLst/>
          </a:prstGeom>
        </p:spPr>
      </p:pic>
    </p:spTree>
    <p:extLst>
      <p:ext uri="{BB962C8B-B14F-4D97-AF65-F5344CB8AC3E}">
        <p14:creationId xmlns:p14="http://schemas.microsoft.com/office/powerpoint/2010/main" val="820176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47832</TotalTime>
  <Words>3576</Words>
  <Application>Microsoft Office PowerPoint</Application>
  <PresentationFormat>Předvádění na obrazovce (4:3)</PresentationFormat>
  <Paragraphs>593</Paragraphs>
  <Slides>50</Slides>
  <Notes>15</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50</vt:i4>
      </vt:variant>
    </vt:vector>
  </HeadingPairs>
  <TitlesOfParts>
    <vt:vector size="59" baseType="lpstr">
      <vt:lpstr>Arial</vt:lpstr>
      <vt:lpstr>Calibri</vt:lpstr>
      <vt:lpstr>Cambria Math</vt:lpstr>
      <vt:lpstr>Symbol</vt:lpstr>
      <vt:lpstr>Tahoma</vt:lpstr>
      <vt:lpstr>Times New Roman</vt:lpstr>
      <vt:lpstr>TimesNewRoman</vt:lpstr>
      <vt:lpstr>Wingdings</vt:lpstr>
      <vt:lpstr>Prezentace_MU_CZ</vt:lpstr>
      <vt:lpstr>Mechanika a molekulová fyzika Tekutiny</vt:lpstr>
      <vt:lpstr>Mechanika kapalných a plynných těles</vt:lpstr>
      <vt:lpstr>Tekutiny</vt:lpstr>
      <vt:lpstr>Kapaliny</vt:lpstr>
      <vt:lpstr>Plyny</vt:lpstr>
      <vt:lpstr>Tlak</vt:lpstr>
      <vt:lpstr>Tlak </vt:lpstr>
      <vt:lpstr>Tlak</vt:lpstr>
      <vt:lpstr>Hydrostatický a atmosférický tlak, vztlaková síla</vt:lpstr>
      <vt:lpstr>Hydrostatický a atmosférický tlak, vztlaková síla</vt:lpstr>
      <vt:lpstr>Hydrostatický a atmosférický tlak, vztlaková síla</vt:lpstr>
      <vt:lpstr>Hydrostatický a atmosférický tlak, vztlaková síla</vt:lpstr>
      <vt:lpstr>Hydrostatický a atmosférický tlak, vztlaková síla</vt:lpstr>
      <vt:lpstr>Hydrostatický a atmosférický tlak, vztlaková síla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Povrchové napětí, kapilarita</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Proudění ideální kapaliny</vt:lpstr>
      <vt:lpstr>Vnitřní tření</vt:lpstr>
      <vt:lpstr>Vnitřní tření</vt:lpstr>
      <vt:lpstr>Vnitřní tření</vt:lpstr>
      <vt:lpstr>Vnitřní tření</vt:lpstr>
      <vt:lpstr>Laminární a turbulentní proudění</vt:lpstr>
      <vt:lpstr>Laminární a turbulentní proudění</vt:lpstr>
      <vt:lpstr>Laminární a turbulentní proudění</vt:lpstr>
      <vt:lpstr>Odpor prostředí při proudění</vt:lpstr>
      <vt:lpstr>Odpor prostředí při proudění</vt:lpstr>
      <vt:lpstr>Odpor prostředí při proudění</vt:lpstr>
      <vt:lpstr>Odpor prostředí při proudění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Sládek</dc:creator>
  <cp:lastModifiedBy>lektor</cp:lastModifiedBy>
  <cp:revision>490</cp:revision>
  <cp:lastPrinted>2017-05-31T19:18:36Z</cp:lastPrinted>
  <dcterms:created xsi:type="dcterms:W3CDTF">2015-11-23T07:04:47Z</dcterms:created>
  <dcterms:modified xsi:type="dcterms:W3CDTF">2018-04-06T08:21:50Z</dcterms:modified>
</cp:coreProperties>
</file>