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56" r:id="rId2"/>
    <p:sldId id="388" r:id="rId3"/>
    <p:sldId id="445" r:id="rId4"/>
    <p:sldId id="447" r:id="rId5"/>
    <p:sldId id="473" r:id="rId6"/>
    <p:sldId id="448" r:id="rId7"/>
    <p:sldId id="446" r:id="rId8"/>
    <p:sldId id="449" r:id="rId9"/>
    <p:sldId id="450" r:id="rId10"/>
    <p:sldId id="451" r:id="rId11"/>
    <p:sldId id="452" r:id="rId12"/>
    <p:sldId id="453" r:id="rId13"/>
    <p:sldId id="454" r:id="rId14"/>
    <p:sldId id="461" r:id="rId15"/>
    <p:sldId id="455" r:id="rId16"/>
    <p:sldId id="456" r:id="rId17"/>
    <p:sldId id="457" r:id="rId18"/>
    <p:sldId id="458" r:id="rId19"/>
    <p:sldId id="389" r:id="rId20"/>
    <p:sldId id="397" r:id="rId21"/>
    <p:sldId id="405" r:id="rId22"/>
    <p:sldId id="460" r:id="rId23"/>
    <p:sldId id="462" r:id="rId24"/>
    <p:sldId id="463" r:id="rId25"/>
    <p:sldId id="464" r:id="rId26"/>
    <p:sldId id="465" r:id="rId27"/>
    <p:sldId id="466" r:id="rId28"/>
    <p:sldId id="489" r:id="rId29"/>
    <p:sldId id="488" r:id="rId30"/>
    <p:sldId id="467" r:id="rId31"/>
    <p:sldId id="468" r:id="rId32"/>
    <p:sldId id="470" r:id="rId33"/>
    <p:sldId id="469" r:id="rId34"/>
    <p:sldId id="471" r:id="rId35"/>
    <p:sldId id="472" r:id="rId36"/>
    <p:sldId id="474" r:id="rId37"/>
    <p:sldId id="475" r:id="rId38"/>
    <p:sldId id="476" r:id="rId39"/>
    <p:sldId id="478" r:id="rId40"/>
    <p:sldId id="480" r:id="rId41"/>
    <p:sldId id="479" r:id="rId42"/>
    <p:sldId id="481" r:id="rId43"/>
    <p:sldId id="482" r:id="rId44"/>
    <p:sldId id="483" r:id="rId45"/>
    <p:sldId id="484" r:id="rId46"/>
    <p:sldId id="486" r:id="rId47"/>
    <p:sldId id="485" r:id="rId48"/>
    <p:sldId id="487" r:id="rId49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0714" autoAdjust="0"/>
  </p:normalViewPr>
  <p:slideViewPr>
    <p:cSldViewPr snapToGrid="0">
      <p:cViewPr varScale="1">
        <p:scale>
          <a:sx n="100" d="100"/>
          <a:sy n="100" d="100"/>
        </p:scale>
        <p:origin x="1398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50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098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154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869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586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4286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046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84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0164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48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6865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65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539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0191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479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5745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834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4442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792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5163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724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742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041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245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371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2604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261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78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5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834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073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674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980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66.png"/><Relationship Id="rId7" Type="http://schemas.openxmlformats.org/officeDocument/2006/relationships/image" Target="../media/image2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66.png"/><Relationship Id="rId7" Type="http://schemas.openxmlformats.org/officeDocument/2006/relationships/image" Target="../media/image26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33.emf"/><Relationship Id="rId4" Type="http://schemas.openxmlformats.org/officeDocument/2006/relationships/image" Target="../media/image69.png"/><Relationship Id="rId9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66.png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66.png"/><Relationship Id="rId7" Type="http://schemas.openxmlformats.org/officeDocument/2006/relationships/image" Target="../media/image25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74.png"/><Relationship Id="rId10" Type="http://schemas.openxmlformats.org/officeDocument/2006/relationships/image" Target="../media/image37.emf"/><Relationship Id="rId4" Type="http://schemas.openxmlformats.org/officeDocument/2006/relationships/image" Target="../media/image73.png"/><Relationship Id="rId9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66.png"/><Relationship Id="rId7" Type="http://schemas.openxmlformats.org/officeDocument/2006/relationships/image" Target="../media/image25.emf"/><Relationship Id="rId12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37.emf"/><Relationship Id="rId4" Type="http://schemas.openxmlformats.org/officeDocument/2006/relationships/image" Target="../media/image61.png"/><Relationship Id="rId9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24.emf"/><Relationship Id="rId7" Type="http://schemas.openxmlformats.org/officeDocument/2006/relationships/image" Target="../media/image42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5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Termodynamika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Pro popis rozdělení molekul ideálního plynu podle rychlostí se zavádí </a:t>
            </a:r>
            <a:r>
              <a:rPr lang="cs-CZ" sz="1800" b="1" i="1" dirty="0">
                <a:solidFill>
                  <a:srgbClr val="00287D"/>
                </a:solidFill>
              </a:rPr>
              <a:t>rozdělovací funkce f(v)</a:t>
            </a:r>
            <a:r>
              <a:rPr lang="cs-CZ" sz="1800" b="1" i="1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Hodnoty této funkce pro danou </a:t>
            </a:r>
            <a:r>
              <a:rPr lang="cs-CZ" sz="1800" i="1" dirty="0">
                <a:solidFill>
                  <a:srgbClr val="00287D"/>
                </a:solidFill>
              </a:rPr>
              <a:t>rychlost v</a:t>
            </a:r>
            <a:r>
              <a:rPr lang="cs-CZ" sz="1800" dirty="0">
                <a:solidFill>
                  <a:srgbClr val="000000"/>
                </a:solidFill>
              </a:rPr>
              <a:t> jsou relativní počty molekul, jejichž rychlosti jsou z diferenciálně malého intervalu rychlostí (</a:t>
            </a:r>
            <a:r>
              <a:rPr lang="cs-CZ" sz="1800" dirty="0" err="1">
                <a:solidFill>
                  <a:srgbClr val="000000"/>
                </a:solidFill>
              </a:rPr>
              <a:t>v,v</a:t>
            </a:r>
            <a:r>
              <a:rPr lang="cs-CZ" sz="1800" dirty="0">
                <a:solidFill>
                  <a:srgbClr val="000000"/>
                </a:solidFill>
              </a:rPr>
              <a:t> + </a:t>
            </a:r>
            <a:r>
              <a:rPr lang="cs-CZ" sz="1800" dirty="0" err="1">
                <a:solidFill>
                  <a:srgbClr val="000000"/>
                </a:solidFill>
              </a:rPr>
              <a:t>dv</a:t>
            </a:r>
            <a:r>
              <a:rPr lang="cs-CZ" sz="1800" dirty="0">
                <a:solidFill>
                  <a:srgbClr val="000000"/>
                </a:solidFill>
              </a:rPr>
              <a:t>), což se dá zapsat vztahem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N je celkový počet molekul plynu v soustavě a </a:t>
            </a:r>
            <a:r>
              <a:rPr lang="cs-CZ" sz="1800" dirty="0" err="1">
                <a:solidFill>
                  <a:srgbClr val="000000"/>
                </a:solidFill>
              </a:rPr>
              <a:t>dN</a:t>
            </a:r>
            <a:r>
              <a:rPr lang="cs-CZ" sz="1800" dirty="0">
                <a:solidFill>
                  <a:srgbClr val="000000"/>
                </a:solidFill>
              </a:rPr>
              <a:t> je počet molekul s rychlostmi v intervalu (</a:t>
            </a:r>
            <a:r>
              <a:rPr lang="cs-CZ" sz="1800" dirty="0" err="1">
                <a:solidFill>
                  <a:srgbClr val="000000"/>
                </a:solidFill>
              </a:rPr>
              <a:t>v,v</a:t>
            </a:r>
            <a:r>
              <a:rPr lang="cs-CZ" sz="1800" dirty="0">
                <a:solidFill>
                  <a:srgbClr val="000000"/>
                </a:solidFill>
              </a:rPr>
              <a:t> + </a:t>
            </a:r>
            <a:r>
              <a:rPr lang="cs-CZ" sz="1800" dirty="0" err="1">
                <a:solidFill>
                  <a:srgbClr val="000000"/>
                </a:solidFill>
              </a:rPr>
              <a:t>dv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35" y="3917694"/>
            <a:ext cx="1791153" cy="7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Maxwellova –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Boltzmannova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rozdělovací funkce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Tato funkce má tvar 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lang="cs-CZ" sz="1800" baseline="30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kde k je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Boltzmanova</a:t>
                </a:r>
                <a:r>
                  <a:rPr lang="cs-CZ" sz="1800" dirty="0">
                    <a:solidFill>
                      <a:srgbClr val="000000"/>
                    </a:solidFill>
                  </a:rPr>
                  <a:t> konstanta.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Pro ideální plyn pak 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l-GR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 (jen kinetická)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A Maxwellova-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Boltzmanova</a:t>
                </a:r>
                <a:r>
                  <a:rPr lang="cs-CZ" sz="1800" dirty="0">
                    <a:solidFill>
                      <a:srgbClr val="000000"/>
                    </a:solidFill>
                  </a:rPr>
                  <a:t> funkce pro ideální plyn je</a:t>
                </a:r>
              </a:p>
              <a:p>
                <a:pPr marL="571500"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sSup>
                            <m:sSupPr>
                              <m:ctrlP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𝝅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𝒎𝒌𝑻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p>
                                <m:sSupPr>
                                  <m:ctrlP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𝒌𝑻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1800" b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Maximum křivky grafu odpovídá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nejpravděpodobnější rychlosti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molekul.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Při vyšší teplotě je relativní četnost molekul s malými rychlostmi menší a relativní četnost molekul s velkými rychlostmi větší.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kde N je celkový počet molekul plynu v soustavě a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dN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je počet molekul s rychlostmi v intervalu (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v,v</a:t>
                </a:r>
                <a:r>
                  <a:rPr lang="cs-CZ" sz="1800" dirty="0">
                    <a:solidFill>
                      <a:srgbClr val="000000"/>
                    </a:solidFill>
                  </a:rPr>
                  <a:t> +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dv</a:t>
                </a:r>
                <a:r>
                  <a:rPr lang="cs-CZ" sz="18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b="-40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10" y="2310403"/>
            <a:ext cx="2649430" cy="19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Největší význam má veličina, která se nazývá </a:t>
            </a:r>
            <a:r>
              <a:rPr lang="cs-CZ" sz="1800" b="1" i="1" dirty="0">
                <a:solidFill>
                  <a:srgbClr val="00287D"/>
                </a:solidFill>
              </a:rPr>
              <a:t>střední</a:t>
            </a:r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kvadratická rychlost </a:t>
            </a:r>
            <a:r>
              <a:rPr lang="cs-CZ" sz="1800" b="1" i="1" dirty="0" err="1">
                <a:solidFill>
                  <a:srgbClr val="00287D"/>
                </a:solidFill>
              </a:rPr>
              <a:t>v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Střední kvadratická rychlost </a:t>
            </a:r>
            <a:r>
              <a:rPr lang="cs-CZ" sz="1800" dirty="0">
                <a:solidFill>
                  <a:srgbClr val="000000"/>
                </a:solidFill>
              </a:rPr>
              <a:t>je rychlost, se kterou by se pohybovaly </a:t>
            </a:r>
            <a:r>
              <a:rPr lang="cs-CZ" sz="1800" dirty="0">
                <a:solidFill>
                  <a:srgbClr val="C00000"/>
                </a:solidFill>
              </a:rPr>
              <a:t>všechny</a:t>
            </a:r>
            <a:r>
              <a:rPr lang="cs-CZ" sz="1800" dirty="0">
                <a:solidFill>
                  <a:srgbClr val="000000"/>
                </a:solidFill>
              </a:rPr>
              <a:t> molekuly plynu v soustavě, aby celková kinetická energie  byla stejná jako kinetická energie soustavy molekul, které se pohybují rychlostmi podle daného rozdělení rychlostí.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</a:t>
            </a:r>
            <a:r>
              <a:rPr lang="cs-CZ" sz="1800" i="1" dirty="0">
                <a:solidFill>
                  <a:srgbClr val="00287D"/>
                </a:solidFill>
              </a:rPr>
              <a:t>m</a:t>
            </a:r>
            <a:r>
              <a:rPr lang="cs-CZ" sz="1800" i="1" baseline="-25000" dirty="0">
                <a:solidFill>
                  <a:srgbClr val="00287D"/>
                </a:solidFill>
              </a:rPr>
              <a:t>0</a:t>
            </a:r>
            <a:r>
              <a:rPr lang="cs-CZ" sz="1800" dirty="0">
                <a:solidFill>
                  <a:srgbClr val="000000"/>
                </a:solidFill>
              </a:rPr>
              <a:t> je </a:t>
            </a:r>
            <a:r>
              <a:rPr lang="cs-CZ" sz="1800" i="1" dirty="0">
                <a:solidFill>
                  <a:srgbClr val="00287D"/>
                </a:solidFill>
              </a:rPr>
              <a:t>hmotnost molekuly plynu </a:t>
            </a:r>
            <a:r>
              <a:rPr lang="cs-CZ" sz="1800" dirty="0">
                <a:solidFill>
                  <a:srgbClr val="000000"/>
                </a:solidFill>
              </a:rPr>
              <a:t>a k = 1,38 ×10</a:t>
            </a:r>
            <a:r>
              <a:rPr lang="cs-CZ" sz="1800" baseline="30000" dirty="0">
                <a:solidFill>
                  <a:srgbClr val="000000"/>
                </a:solidFill>
              </a:rPr>
              <a:t>-23</a:t>
            </a:r>
            <a:r>
              <a:rPr lang="cs-CZ" sz="1800" dirty="0">
                <a:solidFill>
                  <a:srgbClr val="000000"/>
                </a:solidFill>
              </a:rPr>
              <a:t> J.K</a:t>
            </a:r>
            <a:r>
              <a:rPr lang="cs-CZ" sz="1800" baseline="30000" dirty="0">
                <a:solidFill>
                  <a:srgbClr val="000000"/>
                </a:solidFill>
              </a:rPr>
              <a:t>-1</a:t>
            </a:r>
            <a:r>
              <a:rPr lang="cs-CZ" sz="1800" dirty="0">
                <a:solidFill>
                  <a:srgbClr val="000000"/>
                </a:solidFill>
              </a:rPr>
              <a:t> je </a:t>
            </a:r>
            <a:r>
              <a:rPr lang="cs-CZ" sz="1800" i="1" dirty="0" err="1">
                <a:solidFill>
                  <a:srgbClr val="00287D"/>
                </a:solidFill>
              </a:rPr>
              <a:t>Boltzmanova</a:t>
            </a:r>
            <a:r>
              <a:rPr lang="cs-CZ" sz="1800" i="1" dirty="0">
                <a:solidFill>
                  <a:srgbClr val="00287D"/>
                </a:solidFill>
              </a:rPr>
              <a:t> konstanta.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Střední kvadratická rychlost se s rostoucí teplotou zvětšuje.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06" y="151798"/>
            <a:ext cx="2649430" cy="19474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61" y="3991328"/>
            <a:ext cx="1553175" cy="10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Střední kinetická energie E</a:t>
                </a:r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k0</a:t>
                </a:r>
                <a:r>
                  <a:rPr lang="cs-CZ" sz="1800" dirty="0">
                    <a:solidFill>
                      <a:srgbClr val="000000"/>
                    </a:solidFill>
                  </a:rPr>
                  <a:t> , kterou má molekula ideálního plynu pohybující se posuvným pohybem je </a:t>
                </a:r>
                <a14:m>
                  <m:oMath xmlns:m="http://schemas.openxmlformats.org/officeDocument/2006/math"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 =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střední kinetickou energii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pak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Střední kinetická energie </a:t>
                </a:r>
                <a:r>
                  <a:rPr lang="cs-CZ" sz="1800" dirty="0">
                    <a:solidFill>
                      <a:srgbClr val="000000"/>
                    </a:solidFill>
                  </a:rPr>
                  <a:t>neuspořádaného posuvného pohybu molekul ideálního plynu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>
                    <a:solidFill>
                      <a:srgbClr val="C00000"/>
                    </a:solidFill>
                  </a:rPr>
                  <a:t>je přímo úměrná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termodynamické teplotě plynu.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1283" b="-1328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Šipka dolů 7"/>
          <p:cNvSpPr/>
          <p:nvPr/>
        </p:nvSpPr>
        <p:spPr bwMode="auto">
          <a:xfrm>
            <a:off x="4532806" y="3663347"/>
            <a:ext cx="246888" cy="3474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069080" y="2891216"/>
                <a:ext cx="1828800" cy="6109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𝒌𝑻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80" y="2891216"/>
                <a:ext cx="1828800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73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Kinetická energie molekul plynu může záviset maximálně na šesti parametrech (3 translační, 3 rotační)	     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		vnitřní energie plynu</a:t>
                </a:r>
                <a14:m>
                  <m:oMath xmlns:m="http://schemas.openxmlformats.org/officeDocument/2006/math"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1800" b="1" i="1" baseline="-25000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num>
                      <m:den>
                        <m:r>
                          <a:rPr lang="el-GR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𝒌𝑻</m:t>
                    </m:r>
                  </m:oMath>
                </a14:m>
                <a:endParaRPr lang="cs-CZ" b="1" kern="1200" dirty="0">
                  <a:solidFill>
                    <a:srgbClr val="00287D"/>
                  </a:solidFill>
                  <a:latin typeface="Tahoma" pitchFamily="34" charset="0"/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i je počet stupňů volnosti molekuly</a:t>
                </a:r>
                <a:r>
                  <a:rPr lang="cs-CZ" sz="1800" i="1" dirty="0"/>
                  <a:t> </a:t>
                </a:r>
                <a:r>
                  <a:rPr lang="cs-CZ" sz="1800" dirty="0"/>
                  <a:t>a </a:t>
                </a:r>
                <a:r>
                  <a:rPr lang="en-US" sz="1800" dirty="0" err="1"/>
                  <a:t>nabývá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hodnoty</a:t>
                </a:r>
                <a:r>
                  <a:rPr lang="en-US" sz="1800" dirty="0"/>
                  <a:t> 3 pro </a:t>
                </a:r>
                <a:r>
                  <a:rPr lang="en-US" sz="1800" dirty="0" err="1"/>
                  <a:t>jednoatomové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molekuly</a:t>
                </a:r>
                <a:r>
                  <a:rPr lang="en-US" sz="1800" dirty="0"/>
                  <a:t>, 5 pro </a:t>
                </a:r>
                <a:r>
                  <a:rPr lang="en-US" sz="1800" dirty="0" err="1"/>
                  <a:t>dvouatomové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molekuly</a:t>
                </a:r>
                <a:r>
                  <a:rPr lang="en-US" sz="1800" dirty="0"/>
                  <a:t> a 6 pro </a:t>
                </a:r>
                <a:r>
                  <a:rPr lang="en-US" sz="1800" dirty="0" err="1"/>
                  <a:t>tří</a:t>
                </a:r>
                <a:r>
                  <a:rPr lang="en-US" sz="1800" dirty="0"/>
                  <a:t> a</a:t>
                </a:r>
                <a:r>
                  <a:rPr lang="cs-CZ" sz="1800" dirty="0"/>
                  <a:t> víceatomové molekuly.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Pro změnu vnitřní energie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1283" b="-245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22694" y="2777390"/>
                <a:ext cx="7708392" cy="7680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cs-CZ" sz="1800" b="1" i="1" dirty="0" err="1">
                    <a:solidFill>
                      <a:srgbClr val="00287D"/>
                    </a:solidFill>
                    <a:latin typeface="+mn-lt"/>
                  </a:rPr>
                  <a:t>Ekvipartiční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 teorém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	</a:t>
                </a:r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na každý stupeň volnosti mechanické energie (plynu) připadá stejná energie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kern="0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1800" b="1" i="1" kern="0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+mn-lt"/>
                  </a:rPr>
                  <a:t>kT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   </a:t>
                </a:r>
                <a:r>
                  <a:rPr lang="cs-CZ" sz="1400" dirty="0">
                    <a:solidFill>
                      <a:srgbClr val="000000"/>
                    </a:solidFill>
                    <a:latin typeface="+mn-lt"/>
                  </a:rPr>
                  <a:t>(pro ideální plyn – 1atomový – 3 stupně volnosti)</a:t>
                </a: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777390"/>
                <a:ext cx="7708392" cy="768095"/>
              </a:xfrm>
              <a:prstGeom prst="rect">
                <a:avLst/>
              </a:prstGeom>
              <a:blipFill rotWithShape="0">
                <a:blip r:embed="rId4"/>
                <a:stretch>
                  <a:fillRect l="-632" t="-4762" r="-79" b="-39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 bwMode="auto">
          <a:xfrm>
            <a:off x="1307592" y="4054167"/>
            <a:ext cx="521208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648" y="2850350"/>
            <a:ext cx="542591" cy="2011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127" y="5425152"/>
            <a:ext cx="2035244" cy="7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Tlak plynu p </a:t>
            </a:r>
            <a:r>
              <a:rPr lang="cs-CZ" sz="1800" dirty="0">
                <a:solidFill>
                  <a:srgbClr val="000000"/>
                </a:solidFill>
              </a:rPr>
              <a:t>vysvětlujeme z hlediska molekulové fyziky současnými nárazy molekul plynu na stěny nádoby (dále krychle), ve které je plyn uzavřen.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Molekuly, které dopadají na stěnu se pohybují neuspořádaně, a proto jejich počet i jejich rychlosti se neustále mění 	</a:t>
            </a:r>
            <a:r>
              <a:rPr lang="cs-CZ" sz="1400" i="1" dirty="0">
                <a:solidFill>
                  <a:srgbClr val="00287D"/>
                </a:solidFill>
              </a:rPr>
              <a:t> fluktuace tlaku</a:t>
            </a:r>
            <a:r>
              <a:rPr lang="cs-CZ" sz="14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Odchylky jsou velmi malé a skutečný tlak lze ztotožnit s jeho střední hodnotou </a:t>
            </a:r>
            <a:r>
              <a:rPr lang="cs-CZ" sz="1400" i="1" dirty="0" err="1">
                <a:solidFill>
                  <a:srgbClr val="000000"/>
                </a:solidFill>
              </a:rPr>
              <a:t>p</a:t>
            </a:r>
            <a:r>
              <a:rPr lang="cs-CZ" sz="1400" i="1" baseline="-25000" dirty="0" err="1">
                <a:solidFill>
                  <a:srgbClr val="000000"/>
                </a:solidFill>
              </a:rPr>
              <a:t>s</a:t>
            </a:r>
            <a:r>
              <a:rPr lang="cs-CZ" sz="1400" i="1" dirty="0">
                <a:solidFill>
                  <a:srgbClr val="000000"/>
                </a:solidFill>
              </a:rPr>
              <a:t> = p</a:t>
            </a:r>
            <a:r>
              <a:rPr lang="cs-CZ" sz="14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Každá molekula, která se od plochy o obsahu S pružně odrazí, změní svojí hybnost 	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Za dobu </a:t>
            </a:r>
            <a:r>
              <a:rPr lang="cs-CZ" sz="1400" dirty="0">
                <a:solidFill>
                  <a:srgbClr val="000000"/>
                </a:solidFill>
                <a:latin typeface="Symbol" panose="05050102010706020507" pitchFamily="18" charset="2"/>
              </a:rPr>
              <a:t>t </a:t>
            </a:r>
            <a:r>
              <a:rPr lang="cs-CZ" sz="1400" dirty="0">
                <a:solidFill>
                  <a:srgbClr val="000000"/>
                </a:solidFill>
              </a:rPr>
              <a:t>dopadne na 1 stěnu krychle   	molekul. Kde </a:t>
            </a:r>
            <a:r>
              <a:rPr lang="cs-CZ" sz="1000" i="1" dirty="0" err="1">
                <a:solidFill>
                  <a:srgbClr val="000000"/>
                </a:solidFill>
              </a:rPr>
              <a:t>N</a:t>
            </a:r>
            <a:r>
              <a:rPr lang="cs-CZ" sz="1000" i="1" baseline="-25000" dirty="0" err="1">
                <a:solidFill>
                  <a:srgbClr val="000000"/>
                </a:solidFill>
              </a:rPr>
              <a:t>v</a:t>
            </a:r>
            <a:r>
              <a:rPr lang="cs-CZ" sz="1000" i="1" dirty="0">
                <a:solidFill>
                  <a:srgbClr val="000000"/>
                </a:solidFill>
              </a:rPr>
              <a:t> = N/V 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Velikost celkové změny hybnosti všech molekul, které se za dobu </a:t>
            </a:r>
            <a:r>
              <a:rPr lang="cs-CZ" sz="1400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cs-CZ" sz="1400" dirty="0">
                <a:solidFill>
                  <a:srgbClr val="000000"/>
                </a:solidFill>
              </a:rPr>
              <a:t> odrazí od plochy o obsahu S je                          .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Při velkém počtu dopadajících molekul se nárazy jeví tak, jako by na plochu o obsahu S působila po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 dobu </a:t>
            </a:r>
            <a:r>
              <a:rPr lang="cs-CZ" sz="1400" dirty="0">
                <a:solidFill>
                  <a:srgbClr val="000000"/>
                </a:solidFill>
                <a:latin typeface="Symbol" panose="05050102010706020507" pitchFamily="18" charset="2"/>
              </a:rPr>
              <a:t>t </a:t>
            </a:r>
            <a:r>
              <a:rPr lang="cs-CZ" sz="1400" dirty="0">
                <a:solidFill>
                  <a:srgbClr val="000000"/>
                </a:solidFill>
              </a:rPr>
              <a:t>stálá síla o velikosti 		.  Druhou mocninu rychlosti musíme nahradit aritmetickým průměrem druhých mocnin rychlostí všech molekul, tj. druhou mocninou střední kvadratické rychlosti.                 	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287D"/>
                </a:solidFill>
              </a:rPr>
              <a:t>Základní rovnice pro tlak ideálního plynu</a:t>
            </a:r>
            <a:endParaRPr lang="cs-CZ" sz="1800" b="1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111496" y="6092868"/>
                <a:ext cx="1828800" cy="6127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96" y="6092868"/>
                <a:ext cx="1828800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Šipka doprava 5"/>
          <p:cNvSpPr/>
          <p:nvPr/>
        </p:nvSpPr>
        <p:spPr bwMode="auto">
          <a:xfrm>
            <a:off x="1848158" y="3026900"/>
            <a:ext cx="402336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2" name="Picture 4" descr="http://fyzika.jreichl.com/data/Termo_2_plyny_soubory/image0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1" y="3939119"/>
            <a:ext cx="1285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fyzika.jreichl.com/data/Termo_2_plyny_soubory/image0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3" y="4811859"/>
            <a:ext cx="11525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fyzika.jreichl.com/data/Termo_2_plyny_soubory/image0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29" y="5344965"/>
            <a:ext cx="1247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1" name="Picture 13" descr="http://fyzika.jreichl.com/data/Termo_2_plyny_soubory/image05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32" y="4122736"/>
            <a:ext cx="5238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597293-3C12-4DD0-B8FE-B30FC3F3E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109" y="237980"/>
            <a:ext cx="2537891" cy="10701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7452225-C4D9-41D6-96AB-3CB037F0A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9623" y="322287"/>
            <a:ext cx="960118" cy="9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Plyn, který je v rovnovážném stavu, lze charakterizovat stavovými veličinami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termodynamickou teplotou T, tlakem p, objemem V a počtem molekul N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(nebo odpovídajícími veličinami –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hmotností plynu m </a:t>
                </a:r>
                <a:r>
                  <a:rPr lang="cs-CZ" sz="1800" dirty="0">
                    <a:solidFill>
                      <a:srgbClr val="000000"/>
                    </a:solidFill>
                  </a:rPr>
                  <a:t>nebo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látkovým množstvím n</a:t>
                </a:r>
                <a:r>
                  <a:rPr lang="cs-CZ" sz="1800" dirty="0">
                    <a:solidFill>
                      <a:srgbClr val="000000"/>
                    </a:solidFill>
                  </a:rPr>
                  <a:t>). 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Rovnice, která vyjadřuje vztah mezi těmito veličinami 	       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stavová rovnice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cs-CZ" sz="14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Do základní rovnice pro tlak plynu jsme dosadili vztah 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střední kvadratickou rychlost	</a:t>
                </a:r>
                <a14:m>
                  <m:oMath xmlns:m="http://schemas.openxmlformats.org/officeDocument/2006/math">
                    <m:r>
                      <a:rPr lang="cs-CZ" sz="180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Při použití látkového množství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Konstanta R je pro všechny ideální plyny stejná a nazývá se univerzální (molární) plynová konstanta R = 8,31 J.K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.mol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. </a:t>
                </a:r>
                <a:endParaRPr lang="cs-CZ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604" b="-321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248622" y="3678260"/>
                <a:ext cx="6542066" cy="6832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800" b="0" i="0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𝒌𝑻</m:t>
                          </m:r>
                        </m:num>
                        <m:den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𝑵𝒌𝑻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𝑵𝒌𝑻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22" y="3678260"/>
                <a:ext cx="6542066" cy="6832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Šipka doprava 5"/>
          <p:cNvSpPr/>
          <p:nvPr/>
        </p:nvSpPr>
        <p:spPr bwMode="auto">
          <a:xfrm>
            <a:off x="6050479" y="3334419"/>
            <a:ext cx="402336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248621" y="5781096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𝒌𝑻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</m:oMath>
                  </m:oMathPara>
                </a14:m>
                <a:endParaRPr lang="cs-CZ" sz="18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21" y="5781096"/>
                <a:ext cx="587063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76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Pro dva stavy 1 a 2  pak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Při stavové změně ideálního plynu stálé hmotnosti je výraz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𝒑𝑽</m:t>
                        </m:r>
                      </m:num>
                      <m:den>
                        <m:r>
                          <a:rPr lang="cs-CZ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konstantní. </a:t>
                </a:r>
              </a:p>
              <a:p>
                <a:pPr marL="0" indent="0">
                  <a:buNone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Rovnice, která vyjadřuje vztah mezi těmito veličinami 	       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stavová rovnice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r>
                  <a:rPr lang="cs-CZ" sz="1800" dirty="0" err="1">
                    <a:solidFill>
                      <a:srgbClr val="000000"/>
                    </a:solidFill>
                  </a:rPr>
                  <a:t>Avogadrův</a:t>
                </a:r>
                <a:r>
                  <a:rPr lang="cs-CZ" sz="1800" dirty="0">
                    <a:solidFill>
                      <a:srgbClr val="000000"/>
                    </a:solidFill>
                  </a:rPr>
                  <a:t> zákon: </a:t>
                </a:r>
                <a:r>
                  <a:rPr lang="cs-CZ" sz="1800" dirty="0">
                    <a:solidFill>
                      <a:srgbClr val="00287D"/>
                    </a:solidFill>
                  </a:rPr>
                  <a:t>Plyny o stejném objemu, teplotě a tlaku obsahují stejný počet molekul. 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r>
                  <a:rPr lang="cs-CZ" sz="1800" dirty="0">
                    <a:solidFill>
                      <a:srgbClr val="000000"/>
                    </a:solidFill>
                  </a:rPr>
                  <a:t>Molární objem plynu při normálních podmínkách (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p</a:t>
                </a:r>
                <a:r>
                  <a:rPr lang="cs-CZ" sz="1800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= 1,01325.10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5</a:t>
                </a:r>
                <a:r>
                  <a:rPr lang="cs-CZ" sz="1800" dirty="0">
                    <a:solidFill>
                      <a:srgbClr val="000000"/>
                    </a:solidFill>
                  </a:rPr>
                  <a:t> Pa,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T</a:t>
                </a:r>
                <a:r>
                  <a:rPr lang="cs-CZ" sz="1800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= 273,15 K) se nazývá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normální molární objem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V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mn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Po číselném dosazení dostaneme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V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mn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22,4.10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-3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m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3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.mol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1 mol libovolného ideálního plynu má při normálních podmínkách stejný molární objem 22,4  litrů.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2340" b="-3098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84030" y="2473671"/>
                <a:ext cx="5870635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𝒑𝑽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30" y="2473671"/>
                <a:ext cx="5870635" cy="6819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>
            <a:off x="5961888" y="4059936"/>
            <a:ext cx="448056" cy="15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Holandský fyzik </a:t>
            </a:r>
            <a:r>
              <a:rPr lang="cs-CZ" sz="1800" i="1" dirty="0">
                <a:solidFill>
                  <a:srgbClr val="00287D"/>
                </a:solidFill>
              </a:rPr>
              <a:t>van der </a:t>
            </a:r>
            <a:r>
              <a:rPr lang="cs-CZ" sz="1800" i="1" dirty="0" err="1">
                <a:solidFill>
                  <a:srgbClr val="00287D"/>
                </a:solidFill>
              </a:rPr>
              <a:t>Waals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upravil stavovou rovnici pro reálný plyn, která lépe vyjadřoval vlastnosti plynu.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 tomto modelu předpokládal, že molekuly plynu mají vlastní objem a působí na sebe navzájem přitažlivými silami.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Van der </a:t>
            </a:r>
            <a:r>
              <a:rPr lang="cs-CZ" sz="1800" dirty="0" err="1">
                <a:solidFill>
                  <a:srgbClr val="000000"/>
                </a:solidFill>
              </a:rPr>
              <a:t>Waalsova</a:t>
            </a:r>
            <a:r>
              <a:rPr lang="cs-CZ" sz="1800" dirty="0">
                <a:solidFill>
                  <a:srgbClr val="000000"/>
                </a:solidFill>
              </a:rPr>
              <a:t> stavová rovnice pro plyn o látkovém množství </a:t>
            </a:r>
            <a:r>
              <a:rPr lang="cs-CZ" sz="1800" i="1" dirty="0">
                <a:solidFill>
                  <a:srgbClr val="00287D"/>
                </a:solidFill>
              </a:rPr>
              <a:t>n</a:t>
            </a:r>
            <a:r>
              <a:rPr lang="cs-CZ" sz="1800" dirty="0">
                <a:solidFill>
                  <a:srgbClr val="000000"/>
                </a:solidFill>
              </a:rPr>
              <a:t> má tvar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</a:t>
            </a:r>
            <a:r>
              <a:rPr lang="cs-CZ" sz="1800" i="1" dirty="0">
                <a:solidFill>
                  <a:srgbClr val="00287D"/>
                </a:solidFill>
              </a:rPr>
              <a:t>a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a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i="1" dirty="0">
                <a:solidFill>
                  <a:srgbClr val="00287D"/>
                </a:solidFill>
              </a:rPr>
              <a:t>b</a:t>
            </a:r>
            <a:r>
              <a:rPr lang="cs-CZ" sz="1800" dirty="0">
                <a:solidFill>
                  <a:srgbClr val="000000"/>
                </a:solidFill>
              </a:rPr>
              <a:t> jsou konstanty závislé na druhu plynu.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82862" y="4354410"/>
                <a:ext cx="5870635" cy="5697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cs-CZ" sz="1800" b="1" i="1" kern="0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2" y="4354410"/>
                <a:ext cx="5870635" cy="5697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5105224"/>
            <a:ext cx="3760089" cy="16860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344" y="5141538"/>
            <a:ext cx="1897190" cy="164973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23341" y="5105162"/>
            <a:ext cx="29555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+mn-lt"/>
              </a:rPr>
              <a:t>Je-li teplota nižší, než je kritická teplota, má křivka lokální maximum a lokální minimum. U reálných plynů zmenšováním objemu pod </a:t>
            </a:r>
            <a:r>
              <a:rPr lang="cs-CZ" sz="1400" dirty="0" err="1">
                <a:latin typeface="+mn-lt"/>
              </a:rPr>
              <a:t>V</a:t>
            </a:r>
            <a:r>
              <a:rPr lang="cs-CZ" sz="1400" baseline="-25000" dirty="0" err="1">
                <a:latin typeface="+mn-lt"/>
              </a:rPr>
              <a:t>g</a:t>
            </a:r>
            <a:r>
              <a:rPr lang="cs-CZ" sz="1400" dirty="0">
                <a:latin typeface="+mn-lt"/>
              </a:rPr>
              <a:t> plyn začne kapalnět a tlak se nemění, dokud všechen plyn nezkapalní.</a:t>
            </a:r>
          </a:p>
        </p:txBody>
      </p:sp>
    </p:spTree>
    <p:extLst>
      <p:ext uri="{BB962C8B-B14F-4D97-AF65-F5344CB8AC3E}">
        <p14:creationId xmlns:p14="http://schemas.microsoft.com/office/powerpoint/2010/main" val="98913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plynu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634841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Plyn je pod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tlakem p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na píst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plochy S</a:t>
                </a:r>
                <a:r>
                  <a:rPr lang="cs-CZ" sz="1800" dirty="0">
                    <a:solidFill>
                      <a:srgbClr val="000000"/>
                    </a:solidFill>
                  </a:rPr>
                  <a:t> působí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tlakovou silou F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Při zvětšování objemu bude konat práci: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dA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F.ds = p.S.ds 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p.dV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Plyn koná nebo spotřebovává práci, jen když mění svůj objem při nějakém ději</a:t>
                </a:r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Při změně objemu z V</a:t>
                </a:r>
                <a:r>
                  <a:rPr lang="cs-CZ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na V</a:t>
                </a:r>
                <a:r>
                  <a:rPr lang="cs-CZ" sz="1800" baseline="-25000" dirty="0">
                    <a:solidFill>
                      <a:srgbClr val="000000"/>
                    </a:solidFill>
                  </a:rPr>
                  <a:t>2 </a:t>
                </a:r>
                <a:r>
                  <a:rPr lang="cs-CZ" sz="1800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𝒅𝑽</m:t>
                        </m:r>
                      </m:e>
                    </m:nary>
                  </m:oMath>
                </a14:m>
                <a:endParaRPr lang="cs-CZ" sz="1800" b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6348411" cy="1169462"/>
              </a:xfrm>
              <a:blipFill rotWithShape="0">
                <a:blip r:embed="rId3"/>
                <a:stretch>
                  <a:fillRect l="-2305" t="-6771" r="-1921" b="-2223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278" y="1048450"/>
            <a:ext cx="1412946" cy="346003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9589" y="5422392"/>
            <a:ext cx="801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Bude-li 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&lt;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je 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pl-PL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&gt; </a:t>
            </a: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0 a plyn práci koná. Bude-li 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&gt;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je 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pl-PL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&lt; </a:t>
            </a: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0 a plyn práci </a:t>
            </a:r>
            <a:r>
              <a:rPr lang="cs-CZ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spotřebovává.</a:t>
            </a:r>
            <a:endParaRPr lang="cs-CZ" sz="18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25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Každé látkové těleso má energii, která souvisí s jeho vnitřní částicovou strukturou. Tuto energii nazýváme </a:t>
            </a:r>
            <a:r>
              <a:rPr lang="cs-CZ" sz="1800" b="1" i="1" dirty="0">
                <a:solidFill>
                  <a:srgbClr val="00287D"/>
                </a:solidFill>
              </a:rPr>
              <a:t>vnitřní energií tělesa </a:t>
            </a:r>
            <a:r>
              <a:rPr lang="cs-CZ" sz="1800" dirty="0">
                <a:solidFill>
                  <a:srgbClr val="000000"/>
                </a:solidFill>
              </a:rPr>
              <a:t>(soustavy).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Částice látky (molekuly, atomy, ionty) konají neustálý a neuspořádaný pohyb (posuvný, otáčivý, kmitavý).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Celková kinetická energie všech neuspořádaně se pohybujících částic látky je jednou složkou vnitřní energie tělesa (soustavy).</a:t>
            </a:r>
          </a:p>
          <a:p>
            <a:pPr marL="0" indent="0">
              <a:buNone/>
            </a:pPr>
            <a:endParaRPr lang="cs-CZ" sz="1800" b="1" i="1" dirty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Částice látky na sebe navzájem působí silami, a mají proto potenciální energii.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Celková potenciální energie všech částic závisející na jejich vzájemné poloze je další složkou vnitřní energie tělesa (soustavy).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400" dirty="0"/>
              <a:t>Dalšími složkami jsou zejména potenciální a kinetická energie kmitajících atomů, ze kterých se skládají molekuly, a vnitřní energie atomů (energie elektronů v elektronovém obalu, energie jádra atomu atd.)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4775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Stavová rovnice, p-V diagram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509589" y="2286000"/>
            <a:ext cx="81901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Stavovou změnu (děj) </a:t>
            </a:r>
            <a:r>
              <a:rPr lang="cs-CZ" sz="1800" dirty="0">
                <a:latin typeface="+mn-lt"/>
              </a:rPr>
              <a:t>probíhající v plynu můžeme znázornit v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p-V diagramu</a:t>
            </a:r>
            <a:r>
              <a:rPr lang="cs-CZ" sz="1800" dirty="0">
                <a:latin typeface="+mn-lt"/>
              </a:rPr>
              <a:t>,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Děj v plynu je znázorněn křivkou závislosti tlaku plynu na objemu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 = p(V) </a:t>
            </a:r>
            <a:r>
              <a:rPr lang="cs-CZ" sz="1800" dirty="0">
                <a:latin typeface="+mn-lt"/>
              </a:rPr>
              <a:t>odpovídající uvažovanému ději od stavu </a:t>
            </a:r>
            <a:r>
              <a:rPr lang="cs-CZ" sz="1600" dirty="0">
                <a:latin typeface="+mn-lt"/>
              </a:rPr>
              <a:t>(</a:t>
            </a:r>
            <a:r>
              <a:rPr lang="cs-CZ" sz="1800" dirty="0">
                <a:latin typeface="+mn-lt"/>
              </a:rPr>
              <a:t>p</a:t>
            </a:r>
            <a:r>
              <a:rPr lang="cs-CZ" sz="1800" baseline="-25000" dirty="0">
                <a:latin typeface="+mn-lt"/>
              </a:rPr>
              <a:t>1</a:t>
            </a:r>
            <a:r>
              <a:rPr lang="cs-CZ" sz="1800" dirty="0">
                <a:latin typeface="+mn-lt"/>
              </a:rPr>
              <a:t>,V</a:t>
            </a:r>
            <a:r>
              <a:rPr lang="cs-CZ" sz="1800" baseline="-25000" dirty="0">
                <a:latin typeface="+mn-lt"/>
              </a:rPr>
              <a:t>1</a:t>
            </a:r>
            <a:r>
              <a:rPr lang="cs-CZ" sz="1800" dirty="0">
                <a:latin typeface="+mn-lt"/>
              </a:rPr>
              <a:t>) do stavu </a:t>
            </a:r>
            <a:r>
              <a:rPr lang="cs-CZ" sz="1600" dirty="0">
                <a:solidFill>
                  <a:srgbClr val="000000"/>
                </a:solidFill>
                <a:latin typeface="Arial"/>
              </a:rPr>
              <a:t>(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p</a:t>
            </a:r>
            <a:r>
              <a:rPr lang="cs-CZ" sz="18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,V</a:t>
            </a:r>
            <a:r>
              <a:rPr lang="cs-CZ" sz="18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) </a:t>
            </a:r>
          </a:p>
          <a:p>
            <a:endParaRPr lang="cs-CZ" sz="1800" dirty="0">
              <a:solidFill>
                <a:srgbClr val="000000"/>
              </a:solidFill>
              <a:latin typeface="Arial"/>
            </a:endParaRPr>
          </a:p>
          <a:p>
            <a:r>
              <a:rPr lang="cs-CZ" sz="1800" i="1" dirty="0">
                <a:solidFill>
                  <a:srgbClr val="00287D"/>
                </a:solidFill>
                <a:latin typeface="+mn-lt"/>
              </a:rPr>
              <a:t>Práce konaná plynem </a:t>
            </a:r>
            <a:r>
              <a:rPr lang="cs-CZ" sz="1800" dirty="0">
                <a:latin typeface="+mn-lt"/>
              </a:rPr>
              <a:t>je pak úměrná velikosti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obsahu plochy </a:t>
            </a:r>
            <a:r>
              <a:rPr lang="cs-CZ" sz="1800" dirty="0">
                <a:latin typeface="+mn-lt"/>
              </a:rPr>
              <a:t>pod grafem závislosti </a:t>
            </a:r>
            <a:r>
              <a:rPr lang="cs-CZ" sz="1800" i="1" dirty="0">
                <a:latin typeface="+mn-lt"/>
              </a:rPr>
              <a:t>p = p(V) </a:t>
            </a:r>
            <a:r>
              <a:rPr lang="cs-CZ" sz="1800" dirty="0">
                <a:latin typeface="+mn-lt"/>
              </a:rPr>
              <a:t>a rovnoběžkami s osou </a:t>
            </a:r>
            <a:r>
              <a:rPr lang="cs-CZ" sz="1800" i="1" dirty="0">
                <a:latin typeface="+mn-lt"/>
              </a:rPr>
              <a:t>p</a:t>
            </a:r>
            <a:r>
              <a:rPr lang="cs-CZ" sz="1800" dirty="0">
                <a:latin typeface="+mn-lt"/>
              </a:rPr>
              <a:t> vedenými hodnotami V</a:t>
            </a:r>
            <a:r>
              <a:rPr lang="cs-CZ" sz="1800" baseline="-25000" dirty="0">
                <a:latin typeface="+mn-lt"/>
              </a:rPr>
              <a:t>1</a:t>
            </a:r>
            <a:r>
              <a:rPr lang="cs-CZ" sz="1800" dirty="0">
                <a:latin typeface="+mn-lt"/>
              </a:rPr>
              <a:t> a V</a:t>
            </a:r>
            <a:r>
              <a:rPr lang="cs-CZ" sz="1800" baseline="-25000" dirty="0">
                <a:latin typeface="+mn-lt"/>
              </a:rPr>
              <a:t>2</a:t>
            </a:r>
            <a:r>
              <a:rPr lang="cs-CZ" sz="1800" dirty="0">
                <a:latin typeface="+mn-lt"/>
              </a:rPr>
              <a:t> 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Za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tlak p</a:t>
            </a:r>
            <a:r>
              <a:rPr lang="cs-CZ" sz="1800" dirty="0">
                <a:latin typeface="+mn-lt"/>
              </a:rPr>
              <a:t> dosazujeme ze stavové rovnice.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85" y="225988"/>
            <a:ext cx="2325264" cy="20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2292470" y="5782056"/>
            <a:ext cx="1676026" cy="46634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235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Při tepelné výměně plynu s okolními tělesy záleží na podmínkách, při kterých tepelná výměna probíhá. </a:t>
                </a:r>
              </a:p>
              <a:p>
                <a:pPr marL="0" indent="0">
                  <a:buNone/>
                </a:pPr>
                <a:r>
                  <a:rPr lang="cs-CZ" sz="1800" dirty="0"/>
                  <a:t>				    	</a:t>
                </a:r>
              </a:p>
              <a:p>
                <a:pPr marL="0" indent="0">
                  <a:buNone/>
                </a:pPr>
                <a:r>
                  <a:rPr lang="cs-CZ" sz="1800" dirty="0"/>
                  <a:t>Proto má plyn dvě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molární (měrné) tepelné kapacity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Molární tepelná kapacita </a:t>
                </a:r>
                <a:r>
                  <a:rPr lang="cs-CZ" sz="1800" dirty="0"/>
                  <a:t>ideálního plynu při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stálém objemu </a:t>
                </a:r>
                <a:r>
                  <a:rPr lang="cs-CZ" sz="1800" dirty="0"/>
                  <a:t>je</a:t>
                </a:r>
              </a:p>
              <a:p>
                <a:pPr marL="0" indent="0">
                  <a:buNone/>
                </a:pPr>
                <a:r>
                  <a:rPr lang="cs-CZ" sz="1800" dirty="0"/>
                  <a:t> 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mV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=</m:t>
                        </m:r>
                        <m:r>
                          <a:rPr lang="cs-CZ" sz="1800" b="1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l-GR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fName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, kde i = 3, 5, 6 je počet stupňů volnosti molekuly plynu.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Molární tepelná kapacita </a:t>
                </a:r>
                <a:r>
                  <a:rPr lang="cs-CZ" sz="1800" dirty="0"/>
                  <a:t>ideálního plynu při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stálém tlaku </a:t>
                </a:r>
                <a:r>
                  <a:rPr lang="cs-CZ" sz="1800" dirty="0"/>
                  <a:t>je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cs-CZ" sz="1800" b="1" i="1" baseline="-25000" dirty="0" smtClean="0">
                            <a:solidFill>
                              <a:srgbClr val="00287D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=</m:t>
                        </m:r>
                        <m:r>
                          <a:rPr lang="cs-CZ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l-GR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fName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Mayerův vztah:	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b="1" i="1" dirty="0">
                        <a:solidFill>
                          <a:srgbClr val="00287D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cs-CZ" sz="1800" b="1" i="1" baseline="-25000" dirty="0">
                        <a:solidFill>
                          <a:srgbClr val="00287D"/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cs-CZ" sz="1800" b="1" i="1" dirty="0">
                        <a:solidFill>
                          <a:srgbClr val="00287D"/>
                        </a:solidFill>
                      </a:rPr>
                      <m:t> =</m:t>
                    </m:r>
                    <m:func>
                      <m:func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mV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+</m:t>
                        </m:r>
                      </m:fName>
                      <m:e>
                        <m:r>
                          <a:rPr lang="cs-CZ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23551"/>
              </a:xfrm>
              <a:blipFill rotWithShape="0">
                <a:blip r:embed="rId2"/>
                <a:stretch>
                  <a:fillRect l="-1811" t="-2249" b="-21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Molární tepelná kapacita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61" y="2343326"/>
            <a:ext cx="1110645" cy="582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778" y="2343326"/>
            <a:ext cx="1298443" cy="5784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749" y="2478239"/>
            <a:ext cx="1376424" cy="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486975"/>
          </a:xfrm>
        </p:spPr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</a:rPr>
              <a:t>P</a:t>
            </a:r>
            <a:r>
              <a:rPr lang="cs-CZ" sz="1800" dirty="0">
                <a:latin typeface="TimesNewRoman"/>
              </a:rPr>
              <a:t>ř</a:t>
            </a:r>
            <a:r>
              <a:rPr lang="cs-CZ" sz="1800" dirty="0">
                <a:latin typeface="Times New Roman" panose="02020603050405020304" pitchFamily="18" charset="0"/>
              </a:rPr>
              <a:t>i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Times New Roman" panose="02020603050405020304" pitchFamily="18" charset="0"/>
              </a:rPr>
              <a:t>= </a:t>
            </a:r>
            <a:r>
              <a:rPr lang="cs-CZ" sz="1800" dirty="0" err="1">
                <a:latin typeface="Times New Roman" panose="02020603050405020304" pitchFamily="18" charset="0"/>
              </a:rPr>
              <a:t>konst</a:t>
            </a:r>
            <a:r>
              <a:rPr lang="cs-CZ" sz="1800" dirty="0">
                <a:latin typeface="Times New Roman" panose="02020603050405020304" pitchFamily="18" charset="0"/>
              </a:rPr>
              <a:t>. je teplo dáno vztahem</a:t>
            </a:r>
          </a:p>
          <a:p>
            <a:r>
              <a:rPr lang="pt-BR" sz="1800" i="1" dirty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>
                <a:latin typeface="Times New Roman" panose="02020603050405020304" pitchFamily="18" charset="0"/>
              </a:rPr>
              <a:t>		</a:t>
            </a:r>
            <a:r>
              <a:rPr lang="pt-BR" sz="1800" dirty="0">
                <a:latin typeface="Times New Roman" panose="02020603050405020304" pitchFamily="18" charset="0"/>
              </a:rPr>
              <a:t>resp. </a:t>
            </a:r>
            <a:r>
              <a:rPr lang="pt-BR" sz="1800" i="1" dirty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>
                <a:latin typeface="Times New Roman" panose="02020603050405020304" pitchFamily="18" charset="0"/>
              </a:rPr>
              <a:t>	</a:t>
            </a:r>
            <a:r>
              <a:rPr lang="cs-CZ" sz="1800" dirty="0">
                <a:latin typeface="Times New Roman" panose="02020603050405020304" pitchFamily="18" charset="0"/>
              </a:rPr>
              <a:t>	</a:t>
            </a:r>
            <a:r>
              <a:rPr lang="pt-BR" sz="1800" i="1" dirty="0">
                <a:latin typeface="Times New Roman" panose="02020603050405020304" pitchFamily="18" charset="0"/>
              </a:rPr>
              <a:t>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pt-BR" sz="1800" dirty="0">
              <a:latin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</a:rPr>
              <a:t>Pro </a:t>
            </a:r>
            <a:r>
              <a:rPr lang="de-DE" sz="1800" i="1" dirty="0">
                <a:latin typeface="Times New Roman" panose="02020603050405020304" pitchFamily="18" charset="0"/>
              </a:rPr>
              <a:t>p = </a:t>
            </a:r>
            <a:r>
              <a:rPr lang="de-DE" sz="1800" i="1" dirty="0" err="1">
                <a:latin typeface="Times New Roman" panose="02020603050405020304" pitchFamily="18" charset="0"/>
              </a:rPr>
              <a:t>konst</a:t>
            </a:r>
            <a:r>
              <a:rPr lang="de-DE" sz="1800" dirty="0">
                <a:latin typeface="Times New Roman" panose="02020603050405020304" pitchFamily="18" charset="0"/>
              </a:rPr>
              <a:t>. je </a:t>
            </a:r>
            <a:r>
              <a:rPr lang="de-DE" sz="1800" dirty="0" err="1">
                <a:latin typeface="Times New Roman" panose="02020603050405020304" pitchFamily="18" charset="0"/>
              </a:rPr>
              <a:t>teplo</a:t>
            </a:r>
            <a:endParaRPr lang="de-DE" sz="1800" dirty="0">
              <a:latin typeface="Times New Roman" panose="02020603050405020304" pitchFamily="18" charset="0"/>
            </a:endParaRPr>
          </a:p>
          <a:p>
            <a:r>
              <a:rPr lang="pt-BR" sz="1800" i="1" dirty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mp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>
                <a:latin typeface="Times New Roman" panose="02020603050405020304" pitchFamily="18" charset="0"/>
              </a:rPr>
              <a:t>		</a:t>
            </a:r>
            <a:r>
              <a:rPr lang="pt-BR" sz="1800" dirty="0">
                <a:latin typeface="Times New Roman" panose="02020603050405020304" pitchFamily="18" charset="0"/>
              </a:rPr>
              <a:t>resp. </a:t>
            </a:r>
            <a:r>
              <a:rPr lang="pt-BR" sz="1800" i="1" dirty="0">
                <a:latin typeface="Times New Roman" panose="02020603050405020304" pitchFamily="18" charset="0"/>
              </a:rPr>
              <a:t>Q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>
                <a:latin typeface="Times New Roman" panose="02020603050405020304" pitchFamily="18" charset="0"/>
              </a:rPr>
              <a:t>		</a:t>
            </a:r>
            <a:r>
              <a:rPr lang="pt-BR" sz="1800" i="1" dirty="0">
                <a:latin typeface="Times New Roman" panose="02020603050405020304" pitchFamily="18" charset="0"/>
              </a:rPr>
              <a:t> 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Molární tepelná kapacita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327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Termodynamický děj </a:t>
            </a:r>
            <a:r>
              <a:rPr lang="cs-CZ" sz="1800" dirty="0"/>
              <a:t>(nebo také stavová změna) je fyzikální děj, při kterém soustava přejde z </a:t>
            </a:r>
            <a:r>
              <a:rPr lang="cs-CZ" sz="1800" i="1" dirty="0">
                <a:solidFill>
                  <a:srgbClr val="00287D"/>
                </a:solidFill>
              </a:rPr>
              <a:t>daného počátečního stavu </a:t>
            </a:r>
            <a:r>
              <a:rPr lang="cs-CZ" sz="1800" dirty="0">
                <a:solidFill>
                  <a:srgbClr val="C00000"/>
                </a:solidFill>
              </a:rPr>
              <a:t>časovou posloupností stavů </a:t>
            </a:r>
            <a:r>
              <a:rPr lang="cs-CZ" sz="1800" dirty="0"/>
              <a:t>do </a:t>
            </a:r>
            <a:r>
              <a:rPr lang="cs-CZ" sz="1800" i="1" dirty="0">
                <a:solidFill>
                  <a:srgbClr val="00287D"/>
                </a:solidFill>
              </a:rPr>
              <a:t>stavu výsledného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Vratné děje v ideálním plynu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9589" y="2962656"/>
            <a:ext cx="7811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1" dirty="0">
                <a:solidFill>
                  <a:srgbClr val="00287D"/>
                </a:solidFill>
                <a:latin typeface="+mn-lt"/>
              </a:rPr>
              <a:t>Vratný děj:    </a:t>
            </a:r>
            <a:r>
              <a:rPr lang="cs-CZ" sz="1800" b="1" dirty="0">
                <a:solidFill>
                  <a:srgbClr val="7030A0"/>
                </a:solidFill>
                <a:latin typeface="+mn-lt"/>
              </a:rPr>
              <a:t>počáteční stav	  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výsledný stav      </a:t>
            </a:r>
            <a:r>
              <a:rPr lang="cs-CZ" sz="1800" b="1" dirty="0">
                <a:latin typeface="+mn-lt"/>
              </a:rPr>
              <a:t>(rovnovážný děj)</a:t>
            </a:r>
          </a:p>
          <a:p>
            <a:endParaRPr lang="cs-CZ" sz="1800" b="1" dirty="0">
              <a:latin typeface="+mn-lt"/>
            </a:endParaRPr>
          </a:p>
          <a:p>
            <a:endParaRPr lang="cs-CZ" sz="1800" b="1" dirty="0">
              <a:latin typeface="+mn-lt"/>
            </a:endParaRPr>
          </a:p>
          <a:p>
            <a:pPr lvl="0"/>
            <a:r>
              <a:rPr lang="cs-CZ" sz="1800" b="1" i="1" dirty="0">
                <a:solidFill>
                  <a:srgbClr val="00287D"/>
                </a:solidFill>
                <a:latin typeface="Arial"/>
              </a:rPr>
              <a:t>Nevratný děj:    </a:t>
            </a:r>
            <a:r>
              <a:rPr lang="cs-CZ" sz="1800" b="1" dirty="0">
                <a:solidFill>
                  <a:srgbClr val="7030A0"/>
                </a:solidFill>
                <a:latin typeface="Arial"/>
              </a:rPr>
              <a:t>počáteční stav	   </a:t>
            </a:r>
            <a:r>
              <a:rPr lang="cs-CZ" sz="1800" b="1" dirty="0">
                <a:solidFill>
                  <a:srgbClr val="E7BB01">
                    <a:lumMod val="75000"/>
                  </a:srgbClr>
                </a:solidFill>
                <a:latin typeface="Arial"/>
              </a:rPr>
              <a:t>výsledný stav      </a:t>
            </a:r>
            <a:r>
              <a:rPr lang="cs-CZ" sz="1800" b="1" dirty="0">
                <a:solidFill>
                  <a:srgbClr val="000000"/>
                </a:solidFill>
                <a:latin typeface="Arial"/>
              </a:rPr>
              <a:t>(skutečné děje 						              v přírodě)</a:t>
            </a:r>
          </a:p>
          <a:p>
            <a:endParaRPr lang="cs-CZ" sz="1800" b="1" dirty="0">
              <a:latin typeface="+mn-lt"/>
            </a:endParaRPr>
          </a:p>
        </p:txBody>
      </p:sp>
      <p:sp>
        <p:nvSpPr>
          <p:cNvPr id="11" name="Obousměrná vodorovná šipka 10"/>
          <p:cNvSpPr/>
          <p:nvPr/>
        </p:nvSpPr>
        <p:spPr bwMode="auto">
          <a:xfrm>
            <a:off x="3756946" y="3055882"/>
            <a:ext cx="603504" cy="18288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3968496" y="3923951"/>
            <a:ext cx="391954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29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err="1">
                <a:solidFill>
                  <a:srgbClr val="00287D"/>
                </a:solidFill>
              </a:rPr>
              <a:t>Izochorický</a:t>
            </a:r>
            <a:r>
              <a:rPr lang="cs-CZ" sz="1800" b="1" i="1" dirty="0">
                <a:solidFill>
                  <a:srgbClr val="00287D"/>
                </a:solidFill>
              </a:rPr>
              <a:t> děj  - </a:t>
            </a:r>
            <a:r>
              <a:rPr lang="cs-CZ" sz="1800" dirty="0"/>
              <a:t>při stálém objemu plynu ( V = </a:t>
            </a:r>
            <a:r>
              <a:rPr lang="cs-CZ" sz="1800" dirty="0" err="1"/>
              <a:t>konst</a:t>
            </a:r>
            <a:r>
              <a:rPr lang="cs-CZ" sz="18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Izochorický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61600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6160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396695" y="321384"/>
                <a:ext cx="2088938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95" y="321384"/>
                <a:ext cx="2088938" cy="6819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797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Charlesův zákon</a:t>
            </a:r>
            <a:r>
              <a:rPr lang="cs-CZ" sz="1800" dirty="0">
                <a:latin typeface="+mn-lt"/>
              </a:rPr>
              <a:t>: Při </a:t>
            </a:r>
            <a:r>
              <a:rPr lang="cs-CZ" sz="1800" dirty="0" err="1">
                <a:latin typeface="+mn-lt"/>
              </a:rPr>
              <a:t>izochorickém</a:t>
            </a:r>
            <a:r>
              <a:rPr lang="cs-CZ" sz="1800" dirty="0">
                <a:latin typeface="+mn-lt"/>
              </a:rPr>
              <a:t> ději s ideálním plynem stálé hmotnosti je tlak plynu přímo úměrný jeho termodynamické teplotě.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52" y="4051680"/>
            <a:ext cx="2677181" cy="219423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509588" y="4352579"/>
            <a:ext cx="51694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V p-V diagramu:  </a:t>
            </a:r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izochora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     (V= </a:t>
            </a:r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konst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)</a:t>
            </a: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p.dV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U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¢+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 Q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m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pt-BR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V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 </a:t>
            </a:r>
            <a:endParaRPr lang="cs-CZ" sz="1800" b="1" i="1" kern="0" dirty="0">
              <a:solidFill>
                <a:srgbClr val="00287D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endParaRPr lang="cs-CZ" sz="1800" i="1" kern="0" dirty="0">
              <a:solidFill>
                <a:srgbClr val="00287D"/>
              </a:solidFill>
              <a:latin typeface="Arial"/>
            </a:endParaRPr>
          </a:p>
          <a:p>
            <a:r>
              <a:rPr lang="cs-CZ" sz="1800" dirty="0">
                <a:solidFill>
                  <a:srgbClr val="C00000"/>
                </a:solidFill>
                <a:latin typeface="+mn-lt"/>
              </a:rPr>
              <a:t>Teplo přijaté ideálním plynem při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izochorickém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ději se rovná přírůstku jeho vnitřní energie.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E987BC-CC9A-4A89-AF2E-1C2C86C1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957" y="1589122"/>
            <a:ext cx="1922633" cy="16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82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Izobarický děj  - </a:t>
            </a:r>
            <a:r>
              <a:rPr lang="cs-CZ" sz="1800" dirty="0"/>
              <a:t>při stálém tlaku plynu ( p = </a:t>
            </a:r>
            <a:r>
              <a:rPr lang="cs-CZ" sz="1800" dirty="0" err="1"/>
              <a:t>konst</a:t>
            </a:r>
            <a:r>
              <a:rPr lang="cs-CZ" sz="18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Izobarický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6819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797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Gay-</a:t>
            </a:r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Lussacův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 zákon</a:t>
            </a:r>
            <a:r>
              <a:rPr lang="cs-CZ" sz="1800" dirty="0">
                <a:latin typeface="+mn-lt"/>
              </a:rPr>
              <a:t>: Při izobarickém ději s ideálním plynem stálé hmotnosti je objem plynu přímo úměrný jeho termodynamické teplotě.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09589" y="4231076"/>
            <a:ext cx="516946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V p-V diagramu: 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izobara     (p= </a:t>
            </a:r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konst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)</a:t>
            </a: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p.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D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 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 		      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(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kern="0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cs-CZ" sz="1800" b="1" i="1" kern="0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˃ 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kern="0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)</a:t>
            </a:r>
            <a:endParaRPr lang="cs-CZ" sz="1800" b="1" i="1" kern="0" baseline="-25000" dirty="0">
              <a:solidFill>
                <a:srgbClr val="00287D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+ D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U = (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nR+nC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)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 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n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 </a:t>
            </a:r>
            <a:r>
              <a:rPr lang="pt-BR" sz="16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pt-BR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m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pt-BR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 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     </a:t>
            </a: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dirty="0">
                <a:solidFill>
                  <a:srgbClr val="C00000"/>
                </a:solidFill>
                <a:latin typeface="+mn-lt"/>
              </a:rPr>
              <a:t>Teplo přijaté ideálním plynem při izobarickém ději se rovná součtu přírůstku jeho vnitřní energie a práci, kterou plyn vykoná.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203" y="4055157"/>
            <a:ext cx="2891537" cy="20804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8A8D83E-6985-48AC-896D-07189DB3C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2825" y="3231314"/>
            <a:ext cx="963908" cy="16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3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Izotermický děj  - </a:t>
            </a:r>
            <a:r>
              <a:rPr lang="cs-CZ" sz="1800" dirty="0"/>
              <a:t>při stálé teplotě plynu ( T = </a:t>
            </a:r>
            <a:r>
              <a:rPr lang="cs-CZ" sz="1800" dirty="0" err="1"/>
              <a:t>konst</a:t>
            </a:r>
            <a:r>
              <a:rPr lang="cs-CZ" sz="18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Izotermický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638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Boyle-Marriotův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 zákon</a:t>
            </a:r>
            <a:r>
              <a:rPr lang="cs-CZ" sz="1800" dirty="0">
                <a:latin typeface="+mn-lt"/>
              </a:rPr>
              <a:t>: Při izotermickém ději s ideálním plynem stálé hmotnosti je součin tlaku a objemu plynu stálý.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9589" y="4231076"/>
                <a:ext cx="5169468" cy="2358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 p-V diagramu:  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izoterma        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  <a:p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 = 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mc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 D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= 0</a:t>
                </a:r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i="1" kern="0" dirty="0" err="1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cs-CZ" sz="1800" b="1" i="1" kern="0" dirty="0" err="1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p.dV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𝒏𝑹𝑻</m:t>
                        </m:r>
                      </m:num>
                      <m:den>
                        <m: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den>
                    </m:f>
                    <m:r>
                      <a:rPr lang="cs-CZ" sz="1800" b="1" i="1" kern="0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𝒅𝑽</m:t>
                    </m:r>
                  </m:oMath>
                </a14:m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𝒏𝑹𝑻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sz="1800" b="1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  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 </a:t>
                </a:r>
              </a:p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cs-CZ" sz="1800" b="1" i="1" baseline="-2500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=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+ 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 = </a:t>
                </a:r>
                <a14:m>
                  <m:oMath xmlns:m="http://schemas.openxmlformats.org/officeDocument/2006/math"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𝒏𝑹𝑻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     </a:t>
                </a:r>
                <a:endParaRPr lang="cs-CZ" sz="1800" i="1" kern="0" dirty="0">
                  <a:solidFill>
                    <a:srgbClr val="00287D"/>
                  </a:solidFill>
                  <a:latin typeface="Arial"/>
                </a:endParaRPr>
              </a:p>
              <a:p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Teplo přijaté ideálním plynem při izotermickém ději se rovná práci, kterou plyn vykoná.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4231076"/>
                <a:ext cx="5169468" cy="2358723"/>
              </a:xfrm>
              <a:prstGeom prst="rect">
                <a:avLst/>
              </a:prstGeom>
              <a:blipFill rotWithShape="0">
                <a:blip r:embed="rId4"/>
                <a:stretch>
                  <a:fillRect l="-1061" b="-33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2542" y="4102850"/>
            <a:ext cx="2867198" cy="22566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8380" y="4670995"/>
            <a:ext cx="637619" cy="2963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4C5D7F-AB4C-4BBB-92DB-E68A717B79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136" y="3083008"/>
            <a:ext cx="1859319" cy="1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1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Adiabatický děj  - </a:t>
            </a:r>
            <a:r>
              <a:rPr lang="cs-CZ" sz="1800" dirty="0"/>
              <a:t>bez tepelné výměny s okolím ( Q = 0)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Odvození </a:t>
            </a:r>
            <a:r>
              <a:rPr lang="cs-CZ" sz="1800" dirty="0" err="1"/>
              <a:t>Poissonova</a:t>
            </a:r>
            <a:r>
              <a:rPr lang="cs-CZ" sz="1800" dirty="0"/>
              <a:t> zákona :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DD3CC78-A9B0-4713-9E1C-09E520BE3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94" y="3041747"/>
            <a:ext cx="7302943" cy="11161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6EF41B-E099-4D46-8C3B-13E039884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78" y="4129405"/>
            <a:ext cx="6481631" cy="21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0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Adiabatický děj  - </a:t>
            </a:r>
            <a:r>
              <a:rPr lang="cs-CZ" sz="1800" dirty="0"/>
              <a:t>bez tepelné výměny s okolím ( Q = 0)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Odvození </a:t>
            </a:r>
            <a:r>
              <a:rPr lang="cs-CZ" sz="1800" dirty="0" err="1"/>
              <a:t>Poissonova</a:t>
            </a:r>
            <a:r>
              <a:rPr lang="cs-CZ" sz="1800" dirty="0"/>
              <a:t> zákona :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250741-0D7D-4BAD-A00F-B828B0002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589" y="3162845"/>
            <a:ext cx="5641340" cy="30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67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Adiabatický děj  - </a:t>
            </a:r>
            <a:r>
              <a:rPr lang="cs-CZ" sz="1800" dirty="0"/>
              <a:t>bez tepelné výměny s okolím ( Q = 0)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402688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402688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07296" y="2932949"/>
                <a:ext cx="7976044" cy="1214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dirty="0">
                    <a:latin typeface="Symbol" panose="05050102010706020507" pitchFamily="18" charset="2"/>
                  </a:rPr>
                  <a:t>k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</a:t>
                </a:r>
                <a:r>
                  <a:rPr lang="cs-CZ" sz="1800" b="1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Poissonova</a:t>
                </a:r>
                <a:r>
                  <a:rPr lang="cs-CZ" sz="1800" b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konstanta</a:t>
                </a:r>
                <a:r>
                  <a:rPr lang="cs-CZ" sz="1800" dirty="0">
                    <a:latin typeface="Times New Roman" panose="02020603050405020304" pitchFamily="18" charset="0"/>
                  </a:rPr>
                  <a:t>. </a:t>
                </a:r>
                <a:r>
                  <a:rPr lang="cs-CZ" sz="1800" dirty="0" err="1">
                    <a:latin typeface="Times New Roman" panose="02020603050405020304" pitchFamily="18" charset="0"/>
                  </a:rPr>
                  <a:t>Poissonova</a:t>
                </a:r>
                <a:r>
                  <a:rPr lang="cs-CZ" sz="1800" dirty="0">
                    <a:latin typeface="Times New Roman" panose="02020603050405020304" pitchFamily="18" charset="0"/>
                  </a:rPr>
                  <a:t> konstanta je definována vztahem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cs-CZ" sz="1800" b="1" dirty="0">
                  <a:solidFill>
                    <a:srgbClr val="00287D"/>
                  </a:solidFill>
                  <a:latin typeface="Symbol" panose="05050102010706020507" pitchFamily="18" charset="2"/>
                </a:endParaRP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i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po</a:t>
                </a:r>
                <a:r>
                  <a:rPr lang="cs-CZ" sz="1800" dirty="0">
                    <a:latin typeface="TimesNewRoman"/>
                  </a:rPr>
                  <a:t>č</a:t>
                </a:r>
                <a:r>
                  <a:rPr lang="cs-CZ" sz="1800" dirty="0">
                    <a:latin typeface="Times New Roman" panose="02020603050405020304" pitchFamily="18" charset="0"/>
                  </a:rPr>
                  <a:t>et stup</a:t>
                </a:r>
                <a:r>
                  <a:rPr lang="cs-CZ" sz="1800" dirty="0">
                    <a:latin typeface="TimesNewRoman"/>
                  </a:rPr>
                  <a:t>ňů </a:t>
                </a:r>
                <a:r>
                  <a:rPr lang="cs-CZ" sz="1800" dirty="0">
                    <a:latin typeface="Times New Roman" panose="02020603050405020304" pitchFamily="18" charset="0"/>
                  </a:rPr>
                  <a:t>volnosti molekuly ideálního plynu.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6" y="2932949"/>
                <a:ext cx="7976044" cy="1214500"/>
              </a:xfrm>
              <a:prstGeom prst="rect">
                <a:avLst/>
              </a:prstGeom>
              <a:blipFill rotWithShape="0">
                <a:blip r:embed="rId4"/>
                <a:stretch>
                  <a:fillRect l="-611" t="-3015" b="-7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7295" y="4242682"/>
                <a:ext cx="5680450" cy="2153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 p-V diagramu:  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adiabata        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sSup>
                          <m:sSupPr>
                            <m:ctrlP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  <a:p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 = - A = 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mc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 D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Při adiabatickém stlačení plynu v nádobě konají práci vnější síly, plyn práci spotřebovává a jeho vnitřní energie a teplota se zvětšuje. Při adiabatickém rozpínání koná práci plyn a jeho vnitřní energie a teplota se zmenšuje.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5" y="4242682"/>
                <a:ext cx="5680450" cy="2153410"/>
              </a:xfrm>
              <a:prstGeom prst="rect">
                <a:avLst/>
              </a:prstGeom>
              <a:blipFill rotWithShape="0">
                <a:blip r:embed="rId5"/>
                <a:stretch>
                  <a:fillRect l="-858" r="-107" b="-36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565" y="4295602"/>
            <a:ext cx="637619" cy="2963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7745" y="3894325"/>
            <a:ext cx="282266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Děje, při nichž se mění vnitřní energie tělesa, lze rozdělit do tří skupin:</a:t>
            </a:r>
          </a:p>
          <a:p>
            <a:pPr>
              <a:buFont typeface="+mj-lt"/>
              <a:buAutoNum type="alphaLcParenR"/>
            </a:pPr>
            <a:r>
              <a:rPr lang="cs-CZ" sz="1800" dirty="0">
                <a:solidFill>
                  <a:srgbClr val="000000"/>
                </a:solidFill>
              </a:rPr>
              <a:t>děje, při kterých se mění vnitřní energie konáním práce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Například při tření dvou těles, při stlačení plynu v tepelně izolované nádobě, při zahřívání kapaliny prudkým mícháním, při ohýbání drátu, při nepružném nárazu tělesa na podložku.</a:t>
            </a:r>
          </a:p>
          <a:p>
            <a:pPr>
              <a:buFont typeface="+mj-lt"/>
              <a:buAutoNum type="alphaLcParenR" startAt="2"/>
            </a:pPr>
            <a:r>
              <a:rPr lang="cs-CZ" sz="1800" dirty="0">
                <a:solidFill>
                  <a:srgbClr val="000000"/>
                </a:solidFill>
              </a:rPr>
              <a:t>děje, při nichž nastává změna vnitřní energie tepelnou výměnou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Zahřívání, ochlazování.</a:t>
            </a:r>
          </a:p>
          <a:p>
            <a:pPr>
              <a:buFont typeface="+mj-lt"/>
              <a:buAutoNum type="alphaLcParenR" startAt="3"/>
            </a:pPr>
            <a:r>
              <a:rPr lang="cs-CZ" sz="1800" dirty="0">
                <a:solidFill>
                  <a:srgbClr val="000000"/>
                </a:solidFill>
              </a:rPr>
              <a:t>děje, při kterých se vnitřní energie mění oběma způsoby.</a:t>
            </a:r>
            <a:endParaRPr lang="cs-CZ" sz="1800" b="1" i="1" dirty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cs-CZ" sz="1800" b="1" i="1" dirty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395290" y="2017714"/>
            <a:ext cx="819662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rgbClr val="00287D"/>
                </a:solidFill>
                <a:latin typeface="+mn-lt"/>
              </a:rPr>
              <a:t>Vnitřní energii U tělesa</a:t>
            </a:r>
            <a:r>
              <a:rPr lang="cs-CZ" sz="1800" b="1" dirty="0">
                <a:latin typeface="+mn-lt"/>
              </a:rPr>
              <a:t> (soustavy) budeme tedy definovat jako součet celkové kinetické energie neuspořádaně se pohybujících částic tělesa a celkové potenciální energie vzájemné polohy těchto částic.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52439" y="5457551"/>
            <a:ext cx="81966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0000"/>
                </a:solidFill>
                <a:latin typeface="+mn-lt"/>
              </a:rPr>
              <a:t>Jestliže děj bude probíhat v izolované soustavě, zůstává součet kinetické, potenciální a vnitřní energie těles konstantní.</a:t>
            </a:r>
          </a:p>
        </p:txBody>
      </p:sp>
    </p:spTree>
    <p:extLst>
      <p:ext uri="{BB962C8B-B14F-4D97-AF65-F5344CB8AC3E}">
        <p14:creationId xmlns:p14="http://schemas.microsoft.com/office/powerpoint/2010/main" val="2876383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Adiabatický děj  - </a:t>
            </a:r>
            <a:r>
              <a:rPr lang="cs-CZ" sz="1800" dirty="0"/>
              <a:t>bez tepelné výměny s okolím ( Q = 0)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22694" y="2718158"/>
            <a:ext cx="8126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87D"/>
                </a:solidFill>
                <a:latin typeface="+mn-lt"/>
              </a:rPr>
              <a:t>V technické praxi </a:t>
            </a:r>
            <a:r>
              <a:rPr lang="cs-CZ" sz="1800" dirty="0">
                <a:latin typeface="+mn-lt"/>
              </a:rPr>
              <a:t>se dosáhne </a:t>
            </a:r>
            <a:r>
              <a:rPr lang="cs-CZ" sz="1800" dirty="0">
                <a:solidFill>
                  <a:srgbClr val="00287D"/>
                </a:solidFill>
                <a:latin typeface="+mn-lt"/>
              </a:rPr>
              <a:t>adiabatické komprese </a:t>
            </a:r>
            <a:r>
              <a:rPr lang="cs-CZ" sz="1800" dirty="0">
                <a:latin typeface="+mn-lt"/>
              </a:rPr>
              <a:t>nebo </a:t>
            </a:r>
            <a:r>
              <a:rPr lang="cs-CZ" sz="1800" dirty="0">
                <a:solidFill>
                  <a:srgbClr val="00287D"/>
                </a:solidFill>
                <a:latin typeface="+mn-lt"/>
              </a:rPr>
              <a:t>expanze</a:t>
            </a:r>
            <a:r>
              <a:rPr lang="cs-CZ" sz="1800" dirty="0">
                <a:latin typeface="+mn-lt"/>
              </a:rPr>
              <a:t> zmenšením nebo zvětšením objemu plynu 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ve velmi krátké době </a:t>
            </a:r>
            <a:r>
              <a:rPr lang="cs-CZ" sz="1800" dirty="0">
                <a:latin typeface="+mn-lt"/>
              </a:rPr>
              <a:t>tak, že plyn během této doby nepřijme ani neodevzdá svému okolí teplo.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Ochlazení plynu, které provází adiabatickou expanzi, se využívá k získání nízkých teplot.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U vznětových motorů se při adiabatické kompresi vzduchu zvýší jeho teplota na zápalnou teplotu nafty, která po vstříknutí do horkého vzduchu se vznítí.</a:t>
            </a:r>
            <a:endParaRPr lang="cs-CZ" sz="1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7540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Polytropický děj  - </a:t>
            </a:r>
            <a:r>
              <a:rPr lang="cs-CZ" sz="1800" dirty="0"/>
              <a:t>nemění se tepelná kapacita plynu ( </a:t>
            </a:r>
            <a:r>
              <a:rPr lang="cs-CZ" sz="1800" dirty="0" err="1"/>
              <a:t>C</a:t>
            </a:r>
            <a:r>
              <a:rPr lang="cs-CZ" sz="1800" baseline="-25000" dirty="0" err="1">
                <a:latin typeface="Symbol" panose="05050102010706020507" pitchFamily="18" charset="2"/>
              </a:rPr>
              <a:t>n</a:t>
            </a:r>
            <a:r>
              <a:rPr lang="cs-CZ" sz="1800" dirty="0"/>
              <a:t> = </a:t>
            </a:r>
            <a:r>
              <a:rPr lang="cs-CZ" sz="1800" dirty="0" err="1"/>
              <a:t>konst</a:t>
            </a:r>
            <a:r>
              <a:rPr lang="cs-CZ" sz="18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Polytropi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78566" y="2679652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6" y="2679652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22694" y="4136623"/>
                <a:ext cx="7976044" cy="1223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b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cs-CZ" sz="1800" dirty="0">
                    <a:latin typeface="Symbol" panose="05050102010706020507" pitchFamily="18" charset="2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</a:t>
                </a:r>
                <a:r>
                  <a:rPr lang="cs-CZ" sz="1800" b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polytropický koeficient</a:t>
                </a:r>
                <a:r>
                  <a:rPr lang="cs-CZ" sz="1800" dirty="0">
                    <a:latin typeface="Times New Roman" panose="02020603050405020304" pitchFamily="18" charset="0"/>
                  </a:rPr>
                  <a:t>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𝒎𝒑</m:t>
                              </m:r>
                            </m:sub>
                          </m:s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𝑪𝒎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sub>
                              </m:s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>
                  <a:solidFill>
                    <a:srgbClr val="00287D"/>
                  </a:solidFill>
                  <a:latin typeface="Symbol" panose="05050102010706020507" pitchFamily="18" charset="2"/>
                </a:endParaRP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cs-CZ" sz="1800" baseline="-25000" dirty="0" err="1">
                    <a:solidFill>
                      <a:srgbClr val="00287D"/>
                    </a:solidFill>
                    <a:latin typeface="+mn-lt"/>
                  </a:rPr>
                  <a:t>m</a:t>
                </a:r>
                <a:r>
                  <a:rPr lang="cs-CZ" sz="1800" baseline="-25000" dirty="0" err="1">
                    <a:solidFill>
                      <a:srgbClr val="00287D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molární polytropická tepelná kapacita.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4136623"/>
                <a:ext cx="7976044" cy="1223925"/>
              </a:xfrm>
              <a:prstGeom prst="rect">
                <a:avLst/>
              </a:prstGeom>
              <a:blipFill rotWithShape="0">
                <a:blip r:embed="rId4"/>
                <a:stretch>
                  <a:fillRect l="-611" t="-3500"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7295" y="5505603"/>
                <a:ext cx="5680450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 p-V diagramu:  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polytropa        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sSup>
                          <m:sSupPr>
                            <m:ctrlP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5" y="5505603"/>
                <a:ext cx="5680450" cy="491417"/>
              </a:xfrm>
              <a:prstGeom prst="rect">
                <a:avLst/>
              </a:prstGeom>
              <a:blipFill rotWithShape="0">
                <a:blip r:embed="rId5"/>
                <a:stretch>
                  <a:fillRect l="-858" b="-61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988" y="2174516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337" y="1509478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565" y="4295602"/>
            <a:ext cx="637619" cy="2963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7745" y="3894325"/>
            <a:ext cx="2822661" cy="24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8565" y="3133493"/>
                <a:ext cx="5870635" cy="3877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5" y="3133493"/>
                <a:ext cx="5870635" cy="387735"/>
              </a:xfrm>
              <a:prstGeom prst="rect">
                <a:avLst/>
              </a:prstGeom>
              <a:blipFill rotWithShape="0"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987365" y="3676746"/>
                <a:ext cx="5870635" cy="3970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3676746"/>
                <a:ext cx="5870635" cy="397032"/>
              </a:xfrm>
              <a:prstGeom prst="rect">
                <a:avLst/>
              </a:prstGeom>
              <a:blipFill rotWithShape="0">
                <a:blip r:embed="rId1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Volný tvar 10"/>
          <p:cNvSpPr/>
          <p:nvPr/>
        </p:nvSpPr>
        <p:spPr bwMode="auto">
          <a:xfrm>
            <a:off x="6931152" y="4187952"/>
            <a:ext cx="1684885" cy="1652754"/>
          </a:xfrm>
          <a:custGeom>
            <a:avLst/>
            <a:gdLst>
              <a:gd name="connsiteX0" fmla="*/ 0 w 1684885"/>
              <a:gd name="connsiteY0" fmla="*/ 0 h 1652754"/>
              <a:gd name="connsiteX1" fmla="*/ 356616 w 1684885"/>
              <a:gd name="connsiteY1" fmla="*/ 1088136 h 1652754"/>
              <a:gd name="connsiteX2" fmla="*/ 1600200 w 1684885"/>
              <a:gd name="connsiteY2" fmla="*/ 1618488 h 1652754"/>
              <a:gd name="connsiteX3" fmla="*/ 1572768 w 1684885"/>
              <a:gd name="connsiteY3" fmla="*/ 1600200 h 1652754"/>
              <a:gd name="connsiteX4" fmla="*/ 1563624 w 1684885"/>
              <a:gd name="connsiteY4" fmla="*/ 1600200 h 16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885" h="1652754">
                <a:moveTo>
                  <a:pt x="0" y="0"/>
                </a:moveTo>
                <a:cubicBezTo>
                  <a:pt x="44958" y="409194"/>
                  <a:pt x="89916" y="818388"/>
                  <a:pt x="356616" y="1088136"/>
                </a:cubicBezTo>
                <a:cubicBezTo>
                  <a:pt x="623316" y="1357884"/>
                  <a:pt x="1397508" y="1533144"/>
                  <a:pt x="1600200" y="1618488"/>
                </a:cubicBezTo>
                <a:cubicBezTo>
                  <a:pt x="1802892" y="1703832"/>
                  <a:pt x="1578864" y="1603248"/>
                  <a:pt x="1572768" y="1600200"/>
                </a:cubicBezTo>
                <a:cubicBezTo>
                  <a:pt x="1566672" y="1597152"/>
                  <a:pt x="1580388" y="1638300"/>
                  <a:pt x="1563624" y="160020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Kruhový děj  - </a:t>
            </a:r>
            <a:r>
              <a:rPr lang="cs-CZ" sz="1800" dirty="0"/>
              <a:t>Termodynamický děj, při kterém je </a:t>
            </a:r>
            <a:r>
              <a:rPr lang="cs-CZ" sz="1800" dirty="0">
                <a:solidFill>
                  <a:srgbClr val="00287D"/>
                </a:solidFill>
              </a:rPr>
              <a:t>konečný stav </a:t>
            </a:r>
            <a:r>
              <a:rPr lang="cs-CZ" sz="1800" dirty="0"/>
              <a:t>soustavy totožný s </a:t>
            </a:r>
            <a:r>
              <a:rPr lang="cs-CZ" sz="1800" dirty="0">
                <a:solidFill>
                  <a:srgbClr val="00287D"/>
                </a:solidFill>
              </a:rPr>
              <a:t>počátečním stavem </a:t>
            </a:r>
            <a:r>
              <a:rPr lang="cs-CZ" sz="1800" dirty="0"/>
              <a:t>(tj. se stejnou vnitřní energií </a:t>
            </a:r>
            <a:r>
              <a:rPr lang="cs-CZ" sz="1800" kern="12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 =0</a:t>
            </a:r>
            <a:r>
              <a:rPr lang="cs-CZ" sz="1800" dirty="0"/>
              <a:t>).</a:t>
            </a:r>
          </a:p>
          <a:p>
            <a:pPr marL="0" indent="0">
              <a:buNone/>
            </a:pPr>
            <a:r>
              <a:rPr lang="cs-CZ" sz="1800" dirty="0"/>
              <a:t>Grafickým znázorněním kruhového děje ve stavovém diagramu ( p-V, V-T, p-T ) je vždy </a:t>
            </a:r>
            <a:r>
              <a:rPr lang="cs-CZ" sz="1800" dirty="0">
                <a:solidFill>
                  <a:srgbClr val="C00000"/>
                </a:solidFill>
              </a:rPr>
              <a:t>uzavřená</a:t>
            </a:r>
            <a:r>
              <a:rPr lang="cs-CZ" sz="1800" dirty="0"/>
              <a:t> křivka.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Práce A je dána obsahem plochy uvnitř uzavřené křivky</a:t>
            </a:r>
          </a:p>
          <a:p>
            <a:pPr marL="0" indent="0">
              <a:buNone/>
            </a:pPr>
            <a:r>
              <a:rPr lang="cs-CZ" sz="1800" dirty="0"/>
              <a:t>znázorňující kruhový děj .</a:t>
            </a:r>
          </a:p>
          <a:p>
            <a:pPr marL="0" lvl="0" indent="0">
              <a:buNone/>
            </a:pPr>
            <a:r>
              <a:rPr lang="pt-BR" sz="1800" b="1" i="1" dirty="0">
                <a:latin typeface="Times New Roman" panose="02020603050405020304" pitchFamily="18" charset="0"/>
              </a:rPr>
              <a:t>A </a:t>
            </a:r>
            <a:r>
              <a:rPr lang="pt-BR" sz="1800" b="1" i="1" dirty="0">
                <a:latin typeface="Symbol" panose="05050102010706020507" pitchFamily="18" charset="2"/>
              </a:rPr>
              <a:t>= </a:t>
            </a:r>
            <a:r>
              <a:rPr lang="pt-BR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latin typeface="Symbol" panose="05050102010706020507" pitchFamily="18" charset="2"/>
              </a:rPr>
              <a:t>+ </a:t>
            </a:r>
            <a:r>
              <a:rPr lang="pt-BR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latin typeface="Times New Roman" panose="02020603050405020304" pitchFamily="18" charset="0"/>
              </a:rPr>
              <a:t>2</a:t>
            </a:r>
            <a:r>
              <a:rPr lang="pt-BR" sz="1800" b="1" i="1" dirty="0">
                <a:latin typeface="Times New Roman" panose="02020603050405020304" pitchFamily="18" charset="0"/>
              </a:rPr>
              <a:t> , kde  </a:t>
            </a:r>
            <a:r>
              <a:rPr lang="pt-BR" sz="800" b="1" i="1" dirty="0"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latin typeface="Symbol" panose="05050102010706020507" pitchFamily="18" charset="2"/>
              </a:rPr>
              <a:t>&gt;</a:t>
            </a:r>
            <a:r>
              <a:rPr lang="pt-BR" sz="1800" b="1" i="1" dirty="0">
                <a:latin typeface="Times New Roman" panose="02020603050405020304" pitchFamily="18" charset="0"/>
              </a:rPr>
              <a:t> 0</a:t>
            </a:r>
            <a:r>
              <a:rPr lang="cs-CZ" sz="1800" b="1" i="1" dirty="0">
                <a:latin typeface="Times New Roman" panose="02020603050405020304" pitchFamily="18" charset="0"/>
              </a:rPr>
              <a:t>  a  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&lt;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0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cs-CZ" sz="1800" b="1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cs-CZ" sz="1800" b="1" i="1" kern="1200" dirty="0">
                <a:solidFill>
                  <a:srgbClr val="000000"/>
                </a:solidFill>
                <a:latin typeface="Symbol" panose="05050102010706020507" pitchFamily="18" charset="2"/>
              </a:rPr>
              <a:t>= 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kern="1200" dirty="0">
                <a:solidFill>
                  <a:srgbClr val="000000"/>
                </a:solidFill>
                <a:latin typeface="Symbol" panose="05050102010706020507" pitchFamily="18" charset="2"/>
              </a:rPr>
              <a:t> = -D</a:t>
            </a:r>
            <a:r>
              <a:rPr lang="cs-CZ" sz="1800" b="1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cs-CZ" sz="1800" b="1" i="1" kern="1200" dirty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cs-CZ" sz="1800" b="1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Q = 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         </a:t>
            </a:r>
            <a:r>
              <a:rPr lang="cs-CZ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1.VT</a:t>
            </a:r>
          </a:p>
          <a:p>
            <a:pPr marL="0" lvl="0" indent="0">
              <a:buNone/>
            </a:pPr>
            <a:endParaRPr lang="cs-CZ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kde dodané teplo plynu Q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&gt;0 a odebrané teplo Q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&lt;0 .</a:t>
            </a:r>
          </a:p>
          <a:p>
            <a:pPr marL="0" lvl="0" indent="0">
              <a:buNone/>
            </a:pP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kde A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&gt;0 (plyn pracuje = koná práci, objem se zvětšuje) a  A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&lt;0 (objem se zmenšuje).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658" y="297307"/>
            <a:ext cx="1376424" cy="3085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45" y="3121119"/>
            <a:ext cx="2440038" cy="2039563"/>
          </a:xfrm>
          <a:prstGeom prst="rect">
            <a:avLst/>
          </a:prstGeom>
        </p:spPr>
      </p:pic>
      <p:sp>
        <p:nvSpPr>
          <p:cNvPr id="19" name="Šipka doprava 18"/>
          <p:cNvSpPr/>
          <p:nvPr/>
        </p:nvSpPr>
        <p:spPr bwMode="auto">
          <a:xfrm rot="9216349">
            <a:off x="2083889" y="3583278"/>
            <a:ext cx="4609226" cy="481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rot="10800000">
            <a:off x="4014216" y="4653399"/>
            <a:ext cx="538690" cy="1197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AB6B57E-DCC0-450E-9430-034D87AD8F90}"/>
              </a:ext>
            </a:extLst>
          </p:cNvPr>
          <p:cNvSpPr/>
          <p:nvPr/>
        </p:nvSpPr>
        <p:spPr>
          <a:xfrm>
            <a:off x="7180033" y="3527380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&gt;0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88D32B9-B8C5-4B4E-8A27-2EAB262E0283}"/>
              </a:ext>
            </a:extLst>
          </p:cNvPr>
          <p:cNvSpPr/>
          <p:nvPr/>
        </p:nvSpPr>
        <p:spPr>
          <a:xfrm>
            <a:off x="7042119" y="4233093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&lt;0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351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Těleso, od kterého plyn (pracovní látka) </a:t>
                </a:r>
                <a:r>
                  <a:rPr lang="cs-CZ" sz="1800" dirty="0">
                    <a:solidFill>
                      <a:srgbClr val="00287D"/>
                    </a:solidFill>
                  </a:rPr>
                  <a:t>přijme</a:t>
                </a:r>
                <a:r>
                  <a:rPr lang="cs-CZ" sz="1800" dirty="0"/>
                  <a:t> během jednoho cyklu kruhového děje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/>
                  <a:t>, nazýváme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ohřívač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a těleso, kterému </a:t>
                </a:r>
                <a:r>
                  <a:rPr lang="cs-CZ" sz="1800" dirty="0">
                    <a:solidFill>
                      <a:srgbClr val="C00000"/>
                    </a:solidFill>
                  </a:rPr>
                  <a:t>předá 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cs-CZ" sz="1800" dirty="0"/>
                  <a:t>, nazýváme </a:t>
                </a:r>
                <a:r>
                  <a:rPr lang="cs-CZ" sz="1800" dirty="0">
                    <a:solidFill>
                      <a:srgbClr val="C00000"/>
                    </a:solidFill>
                  </a:rPr>
                  <a:t>chladič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Z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tepla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odebraného ohřívači se jen část tepla využije</a:t>
                </a:r>
              </a:p>
              <a:p>
                <a:pPr marL="0" indent="0">
                  <a:buNone/>
                </a:pPr>
                <a:r>
                  <a:rPr lang="cs-CZ" sz="1800" dirty="0"/>
                  <a:t>ke konání práce A. Zbývající část (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/>
                  <a:t>) odevzdá </a:t>
                </a:r>
              </a:p>
              <a:p>
                <a:pPr marL="0" indent="0">
                  <a:buNone/>
                </a:pPr>
                <a:r>
                  <a:rPr lang="cs-CZ" sz="1800" dirty="0"/>
                  <a:t>plyn chladiči.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Účinnost</a:t>
                </a:r>
                <a:r>
                  <a:rPr lang="cs-CZ" sz="1800" dirty="0"/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cs-CZ" sz="1800" dirty="0"/>
                  <a:t> libovolného kruhového děje je určena vztahem.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>
                  <a:solidFill>
                    <a:srgbClr val="00287D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Účinnost </a:t>
                </a:r>
                <a:r>
                  <a:rPr lang="cs-CZ" sz="1800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vždy menší než 1 (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Q</a:t>
                </a:r>
                <a:r>
                  <a:rPr lang="cs-CZ" sz="1800" i="1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&gt; 0; </a:t>
                </a:r>
                <a:r>
                  <a:rPr lang="cs-CZ" sz="800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Q</a:t>
                </a:r>
                <a:r>
                  <a:rPr lang="cs-CZ" sz="1800" i="1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&lt; 0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).</a:t>
                </a:r>
                <a:endParaRPr lang="cs-CZ" sz="1800" b="1" dirty="0"/>
              </a:p>
              <a:p>
                <a:pPr marL="400050" lvl="1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  <a:blipFill rotWithShape="0">
                <a:blip r:embed="rId2"/>
                <a:stretch>
                  <a:fillRect l="-1811" t="-13000" r="-2189" b="-591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47" y="290493"/>
            <a:ext cx="1110645" cy="582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45" y="2868802"/>
            <a:ext cx="2440038" cy="203956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73CD739-CB45-47F4-B8DB-4BFD98C8DDFE}"/>
              </a:ext>
            </a:extLst>
          </p:cNvPr>
          <p:cNvSpPr/>
          <p:nvPr/>
        </p:nvSpPr>
        <p:spPr>
          <a:xfrm>
            <a:off x="7385972" y="3109679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&gt; 0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71EF68-8280-487E-BE7B-84A923A986D4}"/>
              </a:ext>
            </a:extLst>
          </p:cNvPr>
          <p:cNvSpPr/>
          <p:nvPr/>
        </p:nvSpPr>
        <p:spPr>
          <a:xfrm>
            <a:off x="7328264" y="3964362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&lt; 0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626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Carnotův cyklus </a:t>
                </a:r>
                <a:r>
                  <a:rPr lang="cs-CZ" sz="1800" dirty="0"/>
                  <a:t>- 2 izotermy a 2 adiabaty</a:t>
                </a:r>
              </a:p>
              <a:p>
                <a:r>
                  <a:rPr lang="cs-CZ" sz="1400" dirty="0"/>
                  <a:t>1. izotermická expanze (křivka AB)</a:t>
                </a:r>
              </a:p>
              <a:p>
                <a:endParaRPr lang="cs-CZ" sz="1400" dirty="0"/>
              </a:p>
              <a:p>
                <a:endParaRPr lang="cs-CZ" sz="1400" dirty="0"/>
              </a:p>
              <a:p>
                <a:r>
                  <a:rPr lang="cs-CZ" sz="1400" dirty="0"/>
                  <a:t>2. adiabatická expanze (křivka BC)</a:t>
                </a:r>
              </a:p>
              <a:p>
                <a:endParaRPr lang="cs-CZ" sz="1400" dirty="0"/>
              </a:p>
              <a:p>
                <a:r>
                  <a:rPr lang="cs-CZ" sz="1400" dirty="0"/>
                  <a:t>3. izotermická komprese (křivka CD)</a:t>
                </a:r>
              </a:p>
              <a:p>
                <a:endParaRPr lang="cs-CZ" sz="1400" dirty="0"/>
              </a:p>
              <a:p>
                <a:endParaRPr lang="cs-CZ" sz="1400" dirty="0"/>
              </a:p>
              <a:p>
                <a:r>
                  <a:rPr lang="cs-CZ" sz="1400" dirty="0"/>
                  <a:t>4. adiabatická komprese (křivka DA) </a:t>
                </a:r>
              </a:p>
              <a:p>
                <a:endParaRPr lang="cs-CZ" sz="1800" dirty="0">
                  <a:solidFill>
                    <a:srgbClr val="00287D"/>
                  </a:solidFill>
                </a:endParaRPr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Kruhový děj: </a:t>
                </a:r>
                <a:r>
                  <a:rPr lang="cs-CZ" sz="1800" kern="12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 =0 	      A= Q</a:t>
                </a:r>
                <a:r>
                  <a:rPr lang="cs-CZ" sz="1800" i="1" kern="1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cs-CZ" sz="1800" baseline="-25000" dirty="0">
                  <a:solidFill>
                    <a:srgbClr val="00287D"/>
                  </a:solidFill>
                </a:endParaRPr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Ohřívač T</a:t>
                </a:r>
                <a:r>
                  <a:rPr lang="cs-CZ" sz="1800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287D"/>
                    </a:solidFill>
                  </a:rPr>
                  <a:t>   - </a:t>
                </a:r>
                <a:r>
                  <a:rPr lang="cs-CZ" sz="1800" dirty="0">
                    <a:solidFill>
                      <a:srgbClr val="C00000"/>
                    </a:solidFill>
                  </a:rPr>
                  <a:t>Chladič  T</a:t>
                </a:r>
                <a:r>
                  <a:rPr lang="cs-CZ" sz="1800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Účinnost</a:t>
                </a:r>
                <a:r>
                  <a:rPr lang="cs-CZ" sz="1800" dirty="0"/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cs-CZ" sz="1800" dirty="0"/>
                  <a:t> </a:t>
                </a:r>
                <a:r>
                  <a:rPr lang="cs-CZ" sz="1800" dirty="0" err="1"/>
                  <a:t>Carnotova</a:t>
                </a:r>
                <a:r>
                  <a:rPr lang="cs-CZ" sz="1800" dirty="0"/>
                  <a:t> cyklu: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sub>
                        </m:sSub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cs-CZ" sz="1800" b="1" dirty="0">
                  <a:solidFill>
                    <a:srgbClr val="00287D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Závisí jen na teplotě ohřívače a chladiče.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  <a:blipFill rotWithShape="0">
                <a:blip r:embed="rId2"/>
                <a:stretch>
                  <a:fillRect l="-1811" t="-13000" b="-647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47" y="290493"/>
            <a:ext cx="1110645" cy="582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292" y="1664208"/>
            <a:ext cx="3245040" cy="26555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81" y="2624327"/>
            <a:ext cx="1949315" cy="4708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81" y="3356986"/>
            <a:ext cx="539313" cy="24423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81" y="3835631"/>
            <a:ext cx="1986241" cy="45137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499" y="4630312"/>
            <a:ext cx="575858" cy="294496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 bwMode="auto">
          <a:xfrm>
            <a:off x="2990088" y="5069226"/>
            <a:ext cx="493776" cy="14325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74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Z tepla přijatého od ohřívače lze jen část využít ke konání práce.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Zbytek odevzdává pracovní látka chladiči.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87D"/>
                </a:solidFill>
              </a:rPr>
              <a:t>Druhý termodynamický zákon (2.VT):  (</a:t>
            </a:r>
            <a:r>
              <a:rPr lang="cs-CZ" sz="1800" strike="sngStrike" dirty="0">
                <a:solidFill>
                  <a:srgbClr val="00287D"/>
                </a:solidFill>
              </a:rPr>
              <a:t>Perpetuum mobile 2. druhu</a:t>
            </a:r>
            <a:r>
              <a:rPr lang="cs-CZ" sz="1800" dirty="0">
                <a:solidFill>
                  <a:srgbClr val="00287D"/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endParaRPr lang="cs-CZ" sz="1800" dirty="0">
              <a:solidFill>
                <a:srgbClr val="00287D"/>
              </a:solidFill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Planck  -  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Clausius</a:t>
            </a:r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3070413"/>
                <a:ext cx="7838883" cy="63998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Nen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mo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ž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é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sestrojit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periodicky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pracuj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tepeln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ý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stroj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kter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ý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by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jen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ř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ij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mal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teplo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od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ur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it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é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ho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ě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lesa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(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oh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ří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e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)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vykon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val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trvale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stejn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ě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velkou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ci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.</m:t>
                      </m:r>
                    </m:oMath>
                  </m:oMathPara>
                </a14:m>
                <a:endParaRPr lang="cs-CZ" sz="1800" kern="0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3070413"/>
                <a:ext cx="7838883" cy="639983"/>
              </a:xfrm>
              <a:prstGeom prst="rect">
                <a:avLst/>
              </a:prstGeom>
              <a:blipFill rotWithShape="0">
                <a:blip r:embed="rId3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3831063"/>
            <a:ext cx="3132108" cy="22966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48" y="3831063"/>
            <a:ext cx="3339982" cy="1462771"/>
          </a:xfrm>
          <a:prstGeom prst="rect">
            <a:avLst/>
          </a:prstGeom>
        </p:spPr>
      </p:pic>
      <p:cxnSp>
        <p:nvCxnSpPr>
          <p:cNvPr id="17" name="Přímá spojnice 16"/>
          <p:cNvCxnSpPr/>
          <p:nvPr/>
        </p:nvCxnSpPr>
        <p:spPr bwMode="auto">
          <a:xfrm>
            <a:off x="996696" y="3831063"/>
            <a:ext cx="3556210" cy="14627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H="1">
            <a:off x="1089048" y="3831063"/>
            <a:ext cx="3339982" cy="14627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09589" y="5608416"/>
                <a:ext cx="4652962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kern="0" dirty="0">
                    <a:solidFill>
                      <a:srgbClr val="00287D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ř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i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tepeln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é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v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ý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m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teplej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ší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leso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nem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ůž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e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p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ř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ij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í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mat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teplo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od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lesa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studen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ší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ho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.</m:t>
                    </m:r>
                  </m:oMath>
                </a14:m>
                <a:endParaRPr lang="cs-CZ" sz="1800" kern="0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5608416"/>
                <a:ext cx="465296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80" t="-4717" b="-8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58FB6A53-15EF-4E4B-8B7C-C0D85B6C56B7}"/>
              </a:ext>
            </a:extLst>
          </p:cNvPr>
          <p:cNvSpPr/>
          <p:nvPr/>
        </p:nvSpPr>
        <p:spPr>
          <a:xfrm>
            <a:off x="2466975" y="6306051"/>
            <a:ext cx="60434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/>
              <a:t>Je nemožné přenášet cyklickým procesem teplo z chladnějšího tělesa na teplejší, aniž se přitom jistá část práce změní na teplo.</a:t>
            </a:r>
          </a:p>
        </p:txBody>
      </p:sp>
    </p:spTree>
    <p:extLst>
      <p:ext uri="{BB962C8B-B14F-4D97-AF65-F5344CB8AC3E}">
        <p14:creationId xmlns:p14="http://schemas.microsoft.com/office/powerpoint/2010/main" val="74472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Přenos vnitřní energie </a:t>
            </a:r>
            <a:r>
              <a:rPr lang="cs-CZ" sz="1800" dirty="0">
                <a:solidFill>
                  <a:srgbClr val="00287D"/>
                </a:solidFill>
              </a:rPr>
              <a:t>(=přenos tepla)</a:t>
            </a:r>
            <a:r>
              <a:rPr lang="cs-CZ" sz="1800" dirty="0">
                <a:solidFill>
                  <a:srgbClr val="C00000"/>
                </a:solidFill>
              </a:rPr>
              <a:t> </a:t>
            </a:r>
            <a:r>
              <a:rPr lang="cs-CZ" sz="1800" kern="1200" dirty="0"/>
              <a:t>je fyzikální děj, při kterém se část vnitřní energie</a:t>
            </a:r>
          </a:p>
          <a:p>
            <a:pPr marL="0" indent="0">
              <a:buNone/>
            </a:pPr>
            <a:r>
              <a:rPr lang="cs-CZ" sz="1800" kern="1200" dirty="0"/>
              <a:t>tělesa (soustavy, části soustavy) přenáší na jiné těleso (soustavu, část</a:t>
            </a:r>
          </a:p>
          <a:p>
            <a:pPr marL="0" indent="0">
              <a:buNone/>
            </a:pPr>
            <a:r>
              <a:rPr lang="cs-CZ" sz="1800" kern="1200" dirty="0"/>
              <a:t>soustavy).</a:t>
            </a:r>
          </a:p>
          <a:p>
            <a:pPr>
              <a:buAutoNum type="alphaLcParenR"/>
            </a:pPr>
            <a:r>
              <a:rPr lang="cs-CZ" sz="1800" kern="1200" dirty="0"/>
              <a:t>tepelnou výměnou vedením</a:t>
            </a:r>
          </a:p>
          <a:p>
            <a:pPr>
              <a:buAutoNum type="alphaLcParenR"/>
            </a:pPr>
            <a:r>
              <a:rPr lang="cs-CZ" sz="1800" kern="1200" dirty="0"/>
              <a:t>tepelnou výměnou zářením</a:t>
            </a:r>
          </a:p>
          <a:p>
            <a:pPr>
              <a:buAutoNum type="alphaLcParenR"/>
            </a:pPr>
            <a:r>
              <a:rPr lang="cs-CZ" sz="1800" kern="1200" dirty="0"/>
              <a:t>prouděním.</a:t>
            </a: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1904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a) Tepelná výměna vedením</a:t>
            </a: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kern="1200" dirty="0"/>
              <a:t>Částice, které mají větší kinetickou energii, předávají část této</a:t>
            </a:r>
          </a:p>
          <a:p>
            <a:pPr marL="0" indent="0">
              <a:buNone/>
            </a:pPr>
            <a:r>
              <a:rPr lang="cs-CZ" sz="1800" kern="1200" dirty="0"/>
              <a:t>energie částicím s menší kinetickou energií. Těleso (resp. soustava</a:t>
            </a:r>
          </a:p>
          <a:p>
            <a:pPr marL="0" indent="0">
              <a:buNone/>
            </a:pPr>
            <a:r>
              <a:rPr lang="cs-CZ" sz="1800" kern="1200" dirty="0"/>
              <a:t>těles), ve kterém probíhá tepelná výměna, zůstává přitom v klidu.</a:t>
            </a:r>
          </a:p>
          <a:p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Jsou-li teploty míst s vyšší a nižší teplotou udržovány neustále na stejných hodnotách 	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ustálené (stacionární) vedení tepla</a:t>
            </a:r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V opačném případě	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neustálené (nestacionární) vedení tepla</a:t>
            </a:r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14519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Tepeln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á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na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veden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(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veden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tepla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)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lese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nebo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mezi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ce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lesy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jsou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jemn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styku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jemn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áž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kami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čá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stic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tky</m:t>
                    </m:r>
                  </m:oMath>
                </a14:m>
                <a:r>
                  <a:rPr lang="cs-CZ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1451936"/>
              </a:xfrm>
              <a:prstGeom prst="rect">
                <a:avLst/>
              </a:prstGeom>
              <a:blipFill rotWithShape="0">
                <a:blip r:embed="rId3"/>
                <a:stretch>
                  <a:fillRect l="-294" b="-5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629729"/>
            <a:ext cx="1948669" cy="3989198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 bwMode="auto">
          <a:xfrm>
            <a:off x="1938528" y="5705856"/>
            <a:ext cx="329184" cy="1188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 doprava 7"/>
          <p:cNvSpPr/>
          <p:nvPr/>
        </p:nvSpPr>
        <p:spPr bwMode="auto">
          <a:xfrm>
            <a:off x="2697480" y="6035040"/>
            <a:ext cx="502920" cy="1188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11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a) Tepelná výměna vedením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Vlastnost látky umožňující tepelnou výměnu vedením</a:t>
            </a:r>
          </a:p>
          <a:p>
            <a:pPr marL="0" indent="0">
              <a:buNone/>
            </a:pPr>
            <a:r>
              <a:rPr lang="cs-CZ" sz="1800" kern="1200" dirty="0"/>
              <a:t>nazýváme </a:t>
            </a:r>
            <a:r>
              <a:rPr lang="cs-CZ" sz="1800" b="1" i="1" kern="1200" dirty="0">
                <a:solidFill>
                  <a:srgbClr val="00287D"/>
                </a:solidFill>
              </a:rPr>
              <a:t>tepelná vodivost </a:t>
            </a:r>
            <a:r>
              <a:rPr lang="cs-CZ" sz="1800" kern="1200" dirty="0"/>
              <a:t>a veličinu, která charakterizuje</a:t>
            </a:r>
          </a:p>
          <a:p>
            <a:pPr marL="0" indent="0">
              <a:buNone/>
            </a:pPr>
            <a:r>
              <a:rPr lang="cs-CZ" sz="1800" kern="1200" dirty="0"/>
              <a:t>tepelnou vodivost látky nazýváme </a:t>
            </a:r>
            <a:r>
              <a:rPr lang="cs-CZ" sz="1800" b="1" i="1" kern="1200" dirty="0">
                <a:solidFill>
                  <a:srgbClr val="00287D"/>
                </a:solidFill>
              </a:rPr>
              <a:t>součinitel tepelné</a:t>
            </a:r>
          </a:p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vodivosti </a:t>
            </a:r>
            <a:r>
              <a:rPr lang="cs-CZ" sz="1800" b="1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dirty="0">
                <a:latin typeface="Symbol" panose="05050102010706020507" pitchFamily="18" charset="2"/>
              </a:rPr>
              <a:t> </a:t>
            </a:r>
            <a:r>
              <a:rPr lang="cs-CZ" sz="1800" kern="1200" dirty="0"/>
              <a:t>.  </a:t>
            </a:r>
            <a:r>
              <a:rPr lang="cs-CZ" sz="1800" kern="1200" dirty="0" err="1"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/>
              <a:t>Cu</a:t>
            </a:r>
            <a:r>
              <a:rPr lang="cs-CZ" sz="1800" kern="1200" dirty="0"/>
              <a:t> </a:t>
            </a:r>
            <a:r>
              <a:rPr lang="cs-CZ" sz="1400" kern="1200" dirty="0"/>
              <a:t>= 400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</a:t>
            </a:r>
            <a:r>
              <a:rPr lang="cs-CZ" sz="1800" kern="1200" dirty="0"/>
              <a:t> , </a:t>
            </a:r>
            <a:r>
              <a:rPr lang="cs-CZ" sz="1800" kern="12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>
                <a:solidFill>
                  <a:srgbClr val="000000"/>
                </a:solidFill>
              </a:rPr>
              <a:t>Al</a:t>
            </a:r>
            <a:r>
              <a:rPr lang="cs-CZ" sz="1800" kern="1200" dirty="0"/>
              <a:t> </a:t>
            </a:r>
            <a:r>
              <a:rPr lang="cs-CZ" sz="1400" kern="1200" dirty="0"/>
              <a:t>= 240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Tepelný tok </a:t>
            </a:r>
            <a:r>
              <a:rPr lang="cs-CZ" sz="1800" b="1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F</a:t>
            </a:r>
            <a:r>
              <a:rPr lang="cs-CZ" sz="1800" b="1" i="1" kern="1200" dirty="0">
                <a:solidFill>
                  <a:srgbClr val="00287D"/>
                </a:solidFill>
              </a:rPr>
              <a:t>  : </a:t>
            </a:r>
          </a:p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Hustota tepelného toku </a:t>
            </a:r>
            <a:r>
              <a:rPr lang="cs-CZ" sz="1800" b="1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j</a:t>
            </a:r>
            <a:r>
              <a:rPr lang="cs-CZ" sz="1800" b="1" i="1" kern="1200" dirty="0">
                <a:solidFill>
                  <a:srgbClr val="00287D"/>
                </a:solidFill>
              </a:rPr>
              <a:t>  </a:t>
            </a:r>
            <a:r>
              <a:rPr lang="cs-CZ" sz="1800" kern="1200" dirty="0"/>
              <a:t>:</a:t>
            </a:r>
          </a:p>
          <a:p>
            <a:pPr marL="0" indent="0">
              <a:buNone/>
            </a:pPr>
            <a:r>
              <a:rPr lang="cs-CZ" sz="1800" kern="1200" dirty="0"/>
              <a:t>Při ustáleném vedení tepla projde </a:t>
            </a:r>
            <a:r>
              <a:rPr lang="cs-CZ" sz="1800" i="1" kern="1200" dirty="0">
                <a:solidFill>
                  <a:srgbClr val="00287D"/>
                </a:solidFill>
              </a:rPr>
              <a:t>plochou </a:t>
            </a:r>
            <a:r>
              <a:rPr lang="cs-CZ" sz="1800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>
                <a:solidFill>
                  <a:srgbClr val="00287D"/>
                </a:solidFill>
              </a:rPr>
              <a:t>S </a:t>
            </a:r>
            <a:r>
              <a:rPr lang="cs-CZ" sz="1800" kern="1200" dirty="0"/>
              <a:t>desky </a:t>
            </a:r>
            <a:r>
              <a:rPr lang="cs-CZ" sz="1800" i="1" kern="1200" dirty="0">
                <a:solidFill>
                  <a:srgbClr val="00287D"/>
                </a:solidFill>
              </a:rPr>
              <a:t>tloušťky d</a:t>
            </a:r>
          </a:p>
          <a:p>
            <a:pPr marL="0" indent="0">
              <a:buNone/>
            </a:pPr>
            <a:r>
              <a:rPr lang="cs-CZ" sz="1800" kern="1200" dirty="0"/>
              <a:t>za </a:t>
            </a:r>
            <a:r>
              <a:rPr lang="cs-CZ" sz="1800" i="1" kern="1200" dirty="0">
                <a:solidFill>
                  <a:srgbClr val="00287D"/>
                </a:solidFill>
              </a:rPr>
              <a:t>dobu </a:t>
            </a:r>
            <a:r>
              <a:rPr lang="cs-CZ" sz="1800" i="1" kern="1200" dirty="0" err="1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 err="1">
                <a:solidFill>
                  <a:srgbClr val="00287D"/>
                </a:solidFill>
              </a:rPr>
              <a:t>t</a:t>
            </a:r>
            <a:r>
              <a:rPr lang="cs-CZ" sz="1800" i="1" kern="1200" dirty="0">
                <a:solidFill>
                  <a:srgbClr val="00287D"/>
                </a:solidFill>
              </a:rPr>
              <a:t>   teplo Q</a:t>
            </a:r>
            <a:r>
              <a:rPr lang="cs-CZ" sz="1800" kern="1200" dirty="0"/>
              <a:t>, které je přímo úměrné teplotnímu spádu</a:t>
            </a:r>
          </a:p>
          <a:p>
            <a:pPr lvl="2"/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			Fourierův zákon			</a:t>
            </a: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29729"/>
            <a:ext cx="1948669" cy="39891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46" y="5661061"/>
            <a:ext cx="2186154" cy="587339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 rot="10800000">
            <a:off x="3499344" y="5713828"/>
            <a:ext cx="585216" cy="1674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740" y="4064695"/>
            <a:ext cx="843660" cy="5542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685" y="4352385"/>
            <a:ext cx="1722128" cy="51717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253" y="5644165"/>
            <a:ext cx="1473525" cy="8073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Šipka doprava 15"/>
          <p:cNvSpPr/>
          <p:nvPr/>
        </p:nvSpPr>
        <p:spPr bwMode="auto">
          <a:xfrm>
            <a:off x="5925312" y="5718933"/>
            <a:ext cx="466344" cy="1623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89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a) Tepelná výměna vedením</a:t>
            </a:r>
          </a:p>
          <a:p>
            <a:pPr marL="0" indent="0">
              <a:buNone/>
            </a:pPr>
            <a:endParaRPr lang="cs-CZ" sz="1800" kern="1200" dirty="0"/>
          </a:p>
          <a:p>
            <a:r>
              <a:rPr lang="cs-CZ" sz="1800" dirty="0"/>
              <a:t>Experiment	         podíl součinitele </a:t>
            </a:r>
            <a:r>
              <a:rPr lang="cs-CZ" sz="1800" i="1" dirty="0">
                <a:solidFill>
                  <a:srgbClr val="00287D"/>
                </a:solidFill>
              </a:rPr>
              <a:t>tepelné vodivosti </a:t>
            </a:r>
            <a:r>
              <a:rPr lang="cs-CZ" sz="1800" i="1" dirty="0">
                <a:solidFill>
                  <a:srgbClr val="00287D"/>
                </a:solidFill>
                <a:latin typeface="Symbol" panose="05050102010706020507" pitchFamily="18" charset="2"/>
              </a:rPr>
              <a:t>l </a:t>
            </a:r>
            <a:r>
              <a:rPr lang="cs-CZ" sz="1800" dirty="0"/>
              <a:t>a </a:t>
            </a:r>
            <a:r>
              <a:rPr lang="cs-CZ" sz="1800" i="1" dirty="0">
                <a:solidFill>
                  <a:srgbClr val="00287D"/>
                </a:solidFill>
              </a:rPr>
              <a:t>měrné elektrické vodivosti</a:t>
            </a:r>
            <a:r>
              <a:rPr lang="cs-CZ" sz="1800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g</a:t>
            </a:r>
            <a:r>
              <a:rPr lang="cs-CZ" sz="1800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i="1" dirty="0">
                <a:solidFill>
                  <a:srgbClr val="00287D"/>
                </a:solidFill>
              </a:rPr>
              <a:t>kovů</a:t>
            </a:r>
            <a:r>
              <a:rPr lang="cs-CZ" sz="1800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je pro </a:t>
            </a:r>
            <a:r>
              <a:rPr lang="cs-CZ" sz="1800" i="1" dirty="0">
                <a:solidFill>
                  <a:srgbClr val="00287D"/>
                </a:solidFill>
              </a:rPr>
              <a:t>teplotu T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C00000"/>
                </a:solidFill>
              </a:rPr>
              <a:t>pro všechny kovy </a:t>
            </a:r>
            <a:r>
              <a:rPr lang="cs-CZ" sz="1800" kern="1200" dirty="0"/>
              <a:t>při nepříliš nízkých teplotách </a:t>
            </a:r>
            <a:r>
              <a:rPr lang="cs-CZ" sz="1800" dirty="0">
                <a:solidFill>
                  <a:srgbClr val="C00000"/>
                </a:solidFill>
              </a:rPr>
              <a:t>přibližně stejný a úměrný této teplotě</a:t>
            </a:r>
          </a:p>
          <a:p>
            <a:endParaRPr lang="cs-CZ" sz="1800" kern="1200" dirty="0"/>
          </a:p>
          <a:p>
            <a:r>
              <a:rPr lang="cs-CZ" sz="1800" kern="1200" dirty="0" err="1">
                <a:solidFill>
                  <a:srgbClr val="00287D"/>
                </a:solidFill>
              </a:rPr>
              <a:t>Wiedemannův</a:t>
            </a:r>
            <a:r>
              <a:rPr lang="cs-CZ" sz="1800" kern="1200" dirty="0">
                <a:solidFill>
                  <a:srgbClr val="00287D"/>
                </a:solidFill>
              </a:rPr>
              <a:t>- Franzův zákon</a:t>
            </a:r>
          </a:p>
          <a:p>
            <a:endParaRPr lang="cs-CZ" sz="1800" kern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200" dirty="0"/>
              <a:t>Elektricky nevodivé látky (izolanty) vedou teplo špatně. </a:t>
            </a:r>
          </a:p>
          <a:p>
            <a:pPr marL="0" indent="0">
              <a:buNone/>
            </a:pPr>
            <a:r>
              <a:rPr lang="cs-CZ" sz="1800" kern="1200" dirty="0">
                <a:latin typeface="Symbol" panose="05050102010706020507" pitchFamily="18" charset="2"/>
              </a:rPr>
              <a:t>	</a:t>
            </a:r>
            <a:r>
              <a:rPr lang="cs-CZ" sz="1800" kern="1200" dirty="0" err="1"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/>
              <a:t>PVC</a:t>
            </a:r>
            <a:r>
              <a:rPr lang="cs-CZ" sz="1800" kern="1200" dirty="0"/>
              <a:t> </a:t>
            </a:r>
            <a:r>
              <a:rPr lang="cs-CZ" sz="1400" kern="1200" dirty="0"/>
              <a:t>= 0,12 - 0,16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</a:t>
            </a:r>
            <a:r>
              <a:rPr lang="cs-CZ" sz="1800" kern="1200" dirty="0"/>
              <a:t> , </a:t>
            </a:r>
            <a:r>
              <a:rPr lang="cs-CZ" sz="1800" kern="12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>
                <a:solidFill>
                  <a:srgbClr val="000000"/>
                </a:solidFill>
              </a:rPr>
              <a:t>porcelán</a:t>
            </a:r>
            <a:r>
              <a:rPr lang="cs-CZ" sz="1400" kern="1200" dirty="0"/>
              <a:t>= 0,86-1,86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 </a:t>
            </a:r>
            <a:r>
              <a:rPr lang="cs-CZ" sz="1400" kern="1200" dirty="0"/>
              <a:t> , </a:t>
            </a:r>
          </a:p>
          <a:p>
            <a:pPr marL="0" indent="0">
              <a:buNone/>
            </a:pPr>
            <a:r>
              <a:rPr lang="cs-CZ" sz="1400" kern="1200" dirty="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cs-CZ" sz="1800" kern="12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>
                <a:solidFill>
                  <a:srgbClr val="000000"/>
                </a:solidFill>
              </a:rPr>
              <a:t>voda</a:t>
            </a:r>
            <a:r>
              <a:rPr lang="cs-CZ" sz="1800" kern="1200" dirty="0">
                <a:solidFill>
                  <a:srgbClr val="000000"/>
                </a:solidFill>
              </a:rPr>
              <a:t> </a:t>
            </a:r>
            <a:r>
              <a:rPr lang="cs-CZ" sz="1400" kern="1200" dirty="0">
                <a:solidFill>
                  <a:srgbClr val="000000"/>
                </a:solidFill>
              </a:rPr>
              <a:t>= 0,2 - 0,6 W.m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400" kern="1200" dirty="0">
                <a:solidFill>
                  <a:srgbClr val="000000"/>
                </a:solidFill>
              </a:rPr>
              <a:t>.K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800" kern="1200" dirty="0">
                <a:solidFill>
                  <a:srgbClr val="000000"/>
                </a:solidFill>
              </a:rPr>
              <a:t> ,    </a:t>
            </a:r>
            <a:r>
              <a:rPr lang="cs-CZ" sz="1800" kern="12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>
                <a:solidFill>
                  <a:srgbClr val="000000"/>
                </a:solidFill>
              </a:rPr>
              <a:t>vzduch</a:t>
            </a:r>
            <a:r>
              <a:rPr lang="cs-CZ" sz="1400" kern="1200" dirty="0">
                <a:solidFill>
                  <a:srgbClr val="000000"/>
                </a:solidFill>
              </a:rPr>
              <a:t>= 0,023 W.m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400" kern="1200" dirty="0">
                <a:solidFill>
                  <a:srgbClr val="000000"/>
                </a:solidFill>
              </a:rPr>
              <a:t>.K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endParaRPr lang="cs-CZ" sz="1800" kern="1200" dirty="0"/>
          </a:p>
          <a:p>
            <a:pPr marL="0" indent="0">
              <a:buNone/>
            </a:pPr>
            <a:endParaRPr lang="cs-CZ" sz="1800" i="1" kern="12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kern="1200" dirty="0">
                <a:solidFill>
                  <a:srgbClr val="00287D"/>
                </a:solidFill>
              </a:rPr>
              <a:t>Tepelný odpor R </a:t>
            </a:r>
            <a:r>
              <a:rPr lang="cs-CZ" sz="1800" kern="1200" dirty="0"/>
              <a:t>tělesa</a:t>
            </a:r>
            <a:r>
              <a:rPr lang="cs-CZ" sz="1800" i="1" kern="1200" dirty="0">
                <a:solidFill>
                  <a:srgbClr val="00287D"/>
                </a:solidFill>
              </a:rPr>
              <a:t> tloušťky d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7" name="Šipka doprava 6"/>
          <p:cNvSpPr/>
          <p:nvPr/>
        </p:nvSpPr>
        <p:spPr bwMode="auto">
          <a:xfrm>
            <a:off x="2266506" y="2770632"/>
            <a:ext cx="512064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23" y="3583960"/>
            <a:ext cx="1485549" cy="7081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323" y="5619710"/>
            <a:ext cx="716324" cy="6355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957" y="3797355"/>
            <a:ext cx="2614645" cy="25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Vztah mezi veličinami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¢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dirty="0">
                <a:latin typeface="Times New Roman" panose="02020603050405020304" pitchFamily="18" charset="0"/>
              </a:rPr>
              <a:t>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dirty="0"/>
              <a:t>vyjadřuje </a:t>
            </a:r>
            <a:r>
              <a:rPr lang="cs-CZ" sz="1800" b="1" i="1" dirty="0">
                <a:solidFill>
                  <a:srgbClr val="00287D"/>
                </a:solidFill>
              </a:rPr>
              <a:t>první termodynamický zákon (1.VT)</a:t>
            </a:r>
            <a:r>
              <a:rPr lang="cs-CZ" sz="1800" b="1" dirty="0"/>
              <a:t>: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Vnitřní energie U je tak zvanou stavovou funkcí. To znamená, že její změna </a:t>
            </a:r>
            <a:r>
              <a:rPr lang="cs-CZ" sz="1800" b="1" i="1" kern="12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r>
              <a:rPr lang="cs-CZ" sz="1400" dirty="0">
                <a:solidFill>
                  <a:srgbClr val="000000"/>
                </a:solidFill>
              </a:rPr>
              <a:t> závisí po proběhnutí určité změny stavu soustavy (děje) jen na hodnotách stavových veličin v počátečním a konečném stavu soustavy (na začátku a na konci děje) a nezávisí na druhu stavové změny (děje), tj. je úplný (totální) diferenciál. Teplo a práce nejsou stavové funkce a jejich diferenciály nejsou v obecném případě úplné.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22694" y="2692045"/>
            <a:ext cx="819662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Times New Roman" panose="02020603050405020304" pitchFamily="18" charset="0"/>
              </a:rPr>
              <a:t>Přírůstek vnitřní energie soustavy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b="1" dirty="0">
                <a:latin typeface="Times New Roman" panose="02020603050405020304" pitchFamily="18" charset="0"/>
              </a:rPr>
              <a:t>se rovná součtu práce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¢ </a:t>
            </a:r>
            <a:r>
              <a:rPr lang="cs-CZ" sz="1800" b="1" dirty="0">
                <a:latin typeface="Times New Roman" panose="02020603050405020304" pitchFamily="18" charset="0"/>
              </a:rPr>
              <a:t>vykonané okolními tělesy působícími na soustavu silami a tepla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b="1" dirty="0">
                <a:latin typeface="Times New Roman" panose="02020603050405020304" pitchFamily="18" charset="0"/>
              </a:rPr>
              <a:t>odevzdaného okolními tělesy soustavě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latin typeface="Symbol" panose="05050102010706020507" pitchFamily="18" charset="2"/>
              </a:rPr>
              <a:t>		</a:t>
            </a:r>
            <a:r>
              <a:rPr lang="cs-CZ" sz="1800" b="1" dirty="0">
                <a:latin typeface="Symbol" panose="05050102010706020507" pitchFamily="18" charset="2"/>
              </a:rPr>
              <a:t>D</a:t>
            </a:r>
            <a:r>
              <a:rPr lang="cs-CZ" sz="1800" b="1" i="1" dirty="0">
                <a:latin typeface="Times New Roman" panose="02020603050405020304" pitchFamily="18" charset="0"/>
              </a:rPr>
              <a:t>U </a:t>
            </a:r>
            <a:r>
              <a:rPr lang="cs-CZ" sz="1800" b="1" dirty="0"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dirty="0">
                <a:latin typeface="Symbol" panose="05050102010706020507" pitchFamily="18" charset="2"/>
              </a:rPr>
              <a:t>¢ +</a:t>
            </a:r>
            <a:r>
              <a:rPr lang="cs-CZ" sz="1800" b="1" i="1" dirty="0">
                <a:latin typeface="Times New Roman" panose="02020603050405020304" pitchFamily="18" charset="0"/>
              </a:rPr>
              <a:t>Q		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dirty="0">
                <a:solidFill>
                  <a:srgbClr val="00287D"/>
                </a:solidFill>
                <a:latin typeface="Symbol" panose="05050102010706020507" pitchFamily="18" charset="2"/>
              </a:rPr>
              <a:t>¢ + 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244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r>
              <a:rPr lang="cs-CZ" sz="1800" dirty="0">
                <a:solidFill>
                  <a:srgbClr val="00287D"/>
                </a:solidFill>
              </a:rPr>
              <a:t>emise záření  		 absorpce záření</a:t>
            </a:r>
          </a:p>
          <a:p>
            <a:pPr marL="0" indent="0">
              <a:buNone/>
            </a:pPr>
            <a:endParaRPr lang="cs-CZ" sz="1800" i="1" kern="12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kern="1200" dirty="0">
                <a:solidFill>
                  <a:srgbClr val="00287D"/>
                </a:solidFill>
              </a:rPr>
              <a:t>Tepelným zářením </a:t>
            </a:r>
            <a:r>
              <a:rPr lang="cs-CZ" sz="1800" kern="1200" dirty="0"/>
              <a:t>nazýváme obvykle (ne zcela přesně) infračervené záření</a:t>
            </a:r>
          </a:p>
          <a:p>
            <a:pPr marL="0" indent="0">
              <a:buNone/>
            </a:pPr>
            <a:r>
              <a:rPr lang="cs-CZ" sz="1800" kern="1200" dirty="0"/>
              <a:t>s vlnovými délkami od asi 0,78 </a:t>
            </a:r>
            <a:r>
              <a:rPr lang="cs-CZ" sz="1800" kern="1200" dirty="0">
                <a:latin typeface="Symbol" panose="05050102010706020507" pitchFamily="18" charset="2"/>
              </a:rPr>
              <a:t>m</a:t>
            </a:r>
            <a:r>
              <a:rPr lang="cs-CZ" sz="1800" kern="1200" dirty="0"/>
              <a:t>m do 360 </a:t>
            </a:r>
            <a:r>
              <a:rPr lang="cs-CZ" sz="1800" kern="1200" dirty="0">
                <a:latin typeface="Symbol" panose="05050102010706020507" pitchFamily="18" charset="2"/>
              </a:rPr>
              <a:t>m</a:t>
            </a:r>
            <a:r>
              <a:rPr lang="cs-CZ" sz="1800" kern="1200" dirty="0"/>
              <a:t>m.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11812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Tepeln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á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na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ář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prost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ednictv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elektromagnetick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ho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</m:oMath>
                </a14:m>
                <a:r>
                  <a:rPr lang="cs-CZ" sz="1800" dirty="0">
                    <a:latin typeface="+mn-lt"/>
                  </a:rPr>
                  <a:t>.  (</a:t>
                </a:r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bez vzájemného kontaktu</a:t>
                </a:r>
                <a:r>
                  <a:rPr lang="cs-CZ" sz="18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1181285"/>
              </a:xfrm>
              <a:prstGeom prst="rect">
                <a:avLst/>
              </a:prstGeom>
              <a:blipFill rotWithShape="0">
                <a:blip r:embed="rId3"/>
                <a:stretch>
                  <a:fillRect l="-294" b="-72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2350008" y="4078224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1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Zářivý tok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F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e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 definovaný vztahem </a:t>
            </a:r>
            <a:endParaRPr lang="cs-CZ" sz="1800" dirty="0"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cs-CZ" sz="8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/>
              <a:t>je výkonem tepelného záření procházejícího danou plochou (jednotkou je 1 W).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/>
              <a:t>Výkon tepelného záření vyzářený jednotkovou plochou se </a:t>
            </a:r>
            <a:r>
              <a:rPr lang="cs-CZ" sz="1800" b="1" i="1" dirty="0">
                <a:solidFill>
                  <a:srgbClr val="00287D"/>
                </a:solidFill>
              </a:rPr>
              <a:t>nazývá intenzita vyzařování </a:t>
            </a:r>
            <a:r>
              <a:rPr lang="cs-CZ" sz="1800" b="1" i="1" dirty="0" err="1">
                <a:solidFill>
                  <a:srgbClr val="00287D"/>
                </a:solidFill>
              </a:rPr>
              <a:t>M</a:t>
            </a:r>
            <a:r>
              <a:rPr lang="cs-CZ" sz="1050" b="1" i="1" dirty="0" err="1">
                <a:solidFill>
                  <a:srgbClr val="00287D"/>
                </a:solidFill>
              </a:rPr>
              <a:t>e</a:t>
            </a:r>
            <a:r>
              <a:rPr lang="cs-CZ" sz="1050" b="1" i="1" dirty="0">
                <a:solidFill>
                  <a:srgbClr val="00287D"/>
                </a:solidFill>
              </a:rPr>
              <a:t>    			</a:t>
            </a:r>
            <a:r>
              <a:rPr lang="cs-CZ" sz="1800" dirty="0"/>
              <a:t>Jednotkou je 1 W.m</a:t>
            </a:r>
            <a:r>
              <a:rPr lang="cs-CZ" sz="1800" baseline="30000" dirty="0"/>
              <a:t>-2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</a:rPr>
              <a:t>Dopadá-li na povrch tělesa zářivý tok </a:t>
            </a:r>
            <a:r>
              <a:rPr lang="cs-CZ" sz="1800" dirty="0" err="1">
                <a:latin typeface="Symbol" panose="05050102010706020507" pitchFamily="18" charset="2"/>
              </a:rPr>
              <a:t>F</a:t>
            </a:r>
            <a:r>
              <a:rPr lang="cs-CZ" sz="1800" baseline="-25000" dirty="0" err="1"/>
              <a:t>e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, část zářivého toku </a:t>
            </a:r>
            <a:r>
              <a:rPr lang="cs-CZ" sz="1800" dirty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800" dirty="0" err="1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se od povrchu tělesa odráží, část </a:t>
            </a:r>
            <a:r>
              <a:rPr lang="cs-CZ" sz="1800" dirty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</a:t>
            </a:r>
            <a:r>
              <a:rPr lang="cs-CZ" sz="800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tělesem projde a část </a:t>
            </a:r>
            <a:r>
              <a:rPr lang="cs-CZ" sz="1800" dirty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800" dirty="0" err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se tělesem pohltí.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ZZE: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865" y="2449074"/>
            <a:ext cx="1154925" cy="75746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99" y="4097497"/>
            <a:ext cx="1354050" cy="6777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73" y="5709059"/>
            <a:ext cx="2309665" cy="76794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86283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ZZE: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r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odrazivost </a:t>
            </a:r>
            <a:r>
              <a:rPr lang="cs-CZ" sz="1800" dirty="0">
                <a:latin typeface="Times New Roman" panose="02020603050405020304" pitchFamily="18" charset="0"/>
              </a:rPr>
              <a:t>tepelného záření</a:t>
            </a:r>
          </a:p>
          <a:p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t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propustnost </a:t>
            </a:r>
            <a:r>
              <a:rPr lang="cs-CZ" sz="1800" dirty="0">
                <a:latin typeface="Times New Roman" panose="02020603050405020304" pitchFamily="18" charset="0"/>
              </a:rPr>
              <a:t>tepelného záření</a:t>
            </a:r>
          </a:p>
          <a:p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a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pohltivost </a:t>
            </a:r>
            <a:r>
              <a:rPr lang="cs-CZ" sz="1800" dirty="0">
                <a:latin typeface="Times New Roman" panose="02020603050405020304" pitchFamily="18" charset="0"/>
              </a:rPr>
              <a:t>tepelného záření 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a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>
                <a:latin typeface="Symbol" panose="05050102010706020507" pitchFamily="18" charset="2"/>
              </a:rPr>
              <a:t>r =t = </a:t>
            </a:r>
            <a:r>
              <a:rPr lang="cs-CZ" sz="1800" dirty="0">
                <a:latin typeface="Times New Roman" panose="02020603050405020304" pitchFamily="18" charset="0"/>
              </a:rPr>
              <a:t>0 	        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černé těleso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r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 err="1">
                <a:latin typeface="Symbol" panose="05050102010706020507" pitchFamily="18" charset="2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 =t = </a:t>
            </a:r>
            <a:r>
              <a:rPr lang="cs-CZ" sz="1800" dirty="0">
                <a:latin typeface="Times New Roman" panose="02020603050405020304" pitchFamily="18" charset="0"/>
              </a:rPr>
              <a:t>0	        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bílé těleso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t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 err="1">
                <a:latin typeface="Symbol" panose="05050102010706020507" pitchFamily="18" charset="2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 = r = </a:t>
            </a:r>
            <a:r>
              <a:rPr lang="cs-CZ" sz="1800" dirty="0">
                <a:latin typeface="Times New Roman" panose="02020603050405020304" pitchFamily="18" charset="0"/>
              </a:rPr>
              <a:t>0 je těleso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dokonale propustné  </a:t>
            </a:r>
            <a:r>
              <a:rPr lang="cs-CZ" sz="1800" b="1" dirty="0">
                <a:latin typeface="Times New Roman" panose="02020603050405020304" pitchFamily="18" charset="0"/>
              </a:rPr>
              <a:t>(</a:t>
            </a:r>
            <a:r>
              <a:rPr lang="pl-PL" sz="1800" dirty="0">
                <a:latin typeface="Times New Roman" panose="02020603050405020304" pitchFamily="18" charset="0"/>
              </a:rPr>
              <a:t>průteplivé).</a:t>
            </a:r>
            <a:endParaRPr lang="cs-CZ" sz="1800" dirty="0">
              <a:latin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05" y="2728115"/>
            <a:ext cx="2309665" cy="76794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70" y="3930058"/>
            <a:ext cx="583826" cy="4565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596" y="4296360"/>
            <a:ext cx="578484" cy="45844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552" y="4754806"/>
            <a:ext cx="665653" cy="456573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 bwMode="auto">
          <a:xfrm>
            <a:off x="2944368" y="5343353"/>
            <a:ext cx="722376" cy="2273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368" y="5647400"/>
            <a:ext cx="743776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9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 </a:t>
            </a:r>
          </a:p>
          <a:p>
            <a:r>
              <a:rPr lang="cs-CZ" sz="1800" dirty="0"/>
              <a:t>Černé těleso (</a:t>
            </a:r>
            <a:r>
              <a:rPr lang="cs-CZ" sz="1800" dirty="0">
                <a:latin typeface="Symbol" panose="05050102010706020507" pitchFamily="18" charset="2"/>
              </a:rPr>
              <a:t>a</a:t>
            </a:r>
            <a:r>
              <a:rPr lang="cs-CZ" sz="1800" dirty="0"/>
              <a:t> = 1) je idealizovaným modelem</a:t>
            </a:r>
          </a:p>
          <a:p>
            <a:r>
              <a:rPr lang="cs-CZ" sz="1800" dirty="0"/>
              <a:t>Pro vyzařování černého tělesa platí </a:t>
            </a:r>
            <a:r>
              <a:rPr lang="cs-CZ" sz="1800" i="1" dirty="0">
                <a:solidFill>
                  <a:srgbClr val="00287D"/>
                </a:solidFill>
              </a:rPr>
              <a:t>Stefanův-</a:t>
            </a:r>
            <a:r>
              <a:rPr lang="cs-CZ" sz="1800" i="1" dirty="0" err="1">
                <a:solidFill>
                  <a:srgbClr val="00287D"/>
                </a:solidFill>
              </a:rPr>
              <a:t>Boltzmannův</a:t>
            </a:r>
            <a:r>
              <a:rPr lang="cs-CZ" sz="1800" i="1" dirty="0">
                <a:solidFill>
                  <a:srgbClr val="00287D"/>
                </a:solidFill>
              </a:rPr>
              <a:t> zákon</a:t>
            </a:r>
            <a:r>
              <a:rPr lang="cs-CZ" sz="1800" dirty="0"/>
              <a:t>:</a:t>
            </a:r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kde konstanta úměrnosti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s</a:t>
            </a:r>
            <a:r>
              <a:rPr lang="cs-CZ" sz="1800" dirty="0">
                <a:solidFill>
                  <a:srgbClr val="00287D"/>
                </a:solidFill>
              </a:rPr>
              <a:t> =5,67 ×10-8 W.m</a:t>
            </a:r>
            <a:r>
              <a:rPr lang="cs-CZ" sz="1800" baseline="30000" dirty="0">
                <a:solidFill>
                  <a:srgbClr val="00287D"/>
                </a:solidFill>
              </a:rPr>
              <a:t>-2</a:t>
            </a:r>
            <a:r>
              <a:rPr lang="cs-CZ" sz="1800" dirty="0">
                <a:solidFill>
                  <a:srgbClr val="00287D"/>
                </a:solidFill>
              </a:rPr>
              <a:t>.K</a:t>
            </a:r>
            <a:r>
              <a:rPr lang="cs-CZ" sz="1800" baseline="30000" dirty="0">
                <a:solidFill>
                  <a:srgbClr val="00287D"/>
                </a:solidFill>
              </a:rPr>
              <a:t>-4</a:t>
            </a:r>
            <a:r>
              <a:rPr lang="cs-CZ" sz="1800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je Stefanova-</a:t>
            </a:r>
            <a:r>
              <a:rPr lang="cs-CZ" sz="1800" dirty="0" err="1"/>
              <a:t>Boltzmannova</a:t>
            </a:r>
            <a:r>
              <a:rPr lang="cs-CZ" sz="1800" dirty="0"/>
              <a:t> konstanta. </a:t>
            </a:r>
          </a:p>
          <a:p>
            <a:r>
              <a:rPr lang="cs-CZ" sz="1800" b="1" i="1" dirty="0">
                <a:solidFill>
                  <a:srgbClr val="00287D"/>
                </a:solidFill>
              </a:rPr>
              <a:t>Šedé těleso</a:t>
            </a:r>
            <a:r>
              <a:rPr lang="cs-CZ" sz="1800" dirty="0"/>
              <a:t>		pohltivost </a:t>
            </a:r>
            <a:r>
              <a:rPr lang="cs-CZ" sz="1800" dirty="0">
                <a:latin typeface="Symbol" panose="05050102010706020507" pitchFamily="18" charset="2"/>
              </a:rPr>
              <a:t>a</a:t>
            </a:r>
            <a:r>
              <a:rPr lang="cs-CZ" sz="1800" dirty="0"/>
              <a:t> &lt; 1 </a:t>
            </a:r>
            <a:r>
              <a:rPr lang="cs-CZ" sz="1800" dirty="0">
                <a:solidFill>
                  <a:srgbClr val="C00000"/>
                </a:solidFill>
              </a:rPr>
              <a:t>je stejná </a:t>
            </a:r>
            <a:r>
              <a:rPr lang="cs-CZ" sz="1800" dirty="0"/>
              <a:t>pro všechny vlnové délky 			záření (tj. </a:t>
            </a:r>
            <a:r>
              <a:rPr lang="cs-CZ" sz="1800" dirty="0">
                <a:solidFill>
                  <a:srgbClr val="C00000"/>
                </a:solidFill>
              </a:rPr>
              <a:t>nezávisí na vlnové délce</a:t>
            </a:r>
            <a:r>
              <a:rPr lang="cs-CZ" sz="1800" dirty="0"/>
              <a:t>). </a:t>
            </a:r>
          </a:p>
          <a:p>
            <a:r>
              <a:rPr lang="cs-CZ" sz="1800" dirty="0"/>
              <a:t>Stefanův-</a:t>
            </a:r>
            <a:r>
              <a:rPr lang="cs-CZ" sz="1800" dirty="0" err="1"/>
              <a:t>Boltzmannův</a:t>
            </a:r>
            <a:r>
              <a:rPr lang="cs-CZ" sz="1800" dirty="0"/>
              <a:t> zákon pro šedé těleso:</a:t>
            </a:r>
          </a:p>
          <a:p>
            <a:pPr lvl="2"/>
            <a:r>
              <a:rPr lang="cs-CZ" sz="1800" dirty="0">
                <a:latin typeface="Times New Roman" panose="02020603050405020304" pitchFamily="18" charset="0"/>
              </a:rPr>
              <a:t>			 kde </a:t>
            </a:r>
            <a:r>
              <a:rPr lang="cs-CZ" sz="1800" dirty="0">
                <a:latin typeface="Symbol" panose="05050102010706020507" pitchFamily="18" charset="2"/>
              </a:rPr>
              <a:t>e </a:t>
            </a:r>
            <a:r>
              <a:rPr lang="cs-CZ" sz="1800" dirty="0">
                <a:latin typeface="Times New Roman" panose="02020603050405020304" pitchFamily="18" charset="0"/>
              </a:rPr>
              <a:t>je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emisivita</a:t>
            </a:r>
            <a:r>
              <a:rPr lang="cs-CZ" sz="1800" b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tělesa. Platí pro ni </a:t>
            </a:r>
            <a:r>
              <a:rPr lang="cs-CZ" sz="1800" dirty="0">
                <a:latin typeface="Symbol" panose="05050102010706020507" pitchFamily="18" charset="2"/>
              </a:rPr>
              <a:t>e =a</a:t>
            </a:r>
            <a:endParaRPr lang="cs-CZ" sz="1800" dirty="0">
              <a:latin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13" name="Šipka doprava 12"/>
          <p:cNvSpPr/>
          <p:nvPr/>
        </p:nvSpPr>
        <p:spPr bwMode="auto">
          <a:xfrm>
            <a:off x="2295143" y="4612339"/>
            <a:ext cx="722376" cy="2273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31" y="3369167"/>
            <a:ext cx="1632825" cy="4983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731" y="5590608"/>
            <a:ext cx="1792125" cy="48836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4805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prouděním</a:t>
            </a: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r>
              <a:rPr lang="cs-CZ" sz="1800" dirty="0">
                <a:solidFill>
                  <a:srgbClr val="00287D"/>
                </a:solidFill>
              </a:rPr>
              <a:t>Volné proudění (</a:t>
            </a:r>
            <a:r>
              <a:rPr lang="cs-CZ" sz="1800" dirty="0"/>
              <a:t>rozdílná hustota</a:t>
            </a:r>
            <a:r>
              <a:rPr lang="cs-CZ" sz="1800" dirty="0">
                <a:solidFill>
                  <a:srgbClr val="00287D"/>
                </a:solidFill>
              </a:rPr>
              <a:t>)</a:t>
            </a:r>
          </a:p>
          <a:p>
            <a:r>
              <a:rPr lang="cs-CZ" sz="1800" dirty="0">
                <a:solidFill>
                  <a:srgbClr val="00287D"/>
                </a:solidFill>
              </a:rPr>
              <a:t>Nucené proudění (</a:t>
            </a:r>
            <a:r>
              <a:rPr lang="cs-CZ" sz="1800" dirty="0"/>
              <a:t>ventilátor, čerpadlo</a:t>
            </a:r>
            <a:r>
              <a:rPr lang="cs-CZ" sz="1800" dirty="0">
                <a:solidFill>
                  <a:srgbClr val="00287D"/>
                </a:solidFill>
              </a:rPr>
              <a:t>)		 </a:t>
            </a:r>
          </a:p>
          <a:p>
            <a:pPr marL="0" indent="0">
              <a:buNone/>
            </a:pPr>
            <a:r>
              <a:rPr lang="cs-CZ" sz="1800" b="1" kern="1200" dirty="0">
                <a:solidFill>
                  <a:srgbClr val="C00000"/>
                </a:solidFill>
              </a:rPr>
              <a:t>Přestup tepla:			</a:t>
            </a:r>
            <a:r>
              <a:rPr lang="cs-CZ" sz="1800" kern="1200" dirty="0"/>
              <a:t>kde </a:t>
            </a:r>
            <a:r>
              <a:rPr lang="cs-CZ" sz="1800" b="1" i="1" kern="1200" dirty="0">
                <a:solidFill>
                  <a:srgbClr val="00287D"/>
                </a:solidFill>
              </a:rPr>
              <a:t>h</a:t>
            </a:r>
            <a:r>
              <a:rPr lang="cs-CZ" sz="1800" kern="1200" dirty="0"/>
              <a:t> je </a:t>
            </a:r>
            <a:r>
              <a:rPr lang="cs-CZ" sz="1800" i="1" kern="1200" dirty="0">
                <a:solidFill>
                  <a:srgbClr val="00287D"/>
                </a:solidFill>
              </a:rPr>
              <a:t>součinitel přestupu tepla</a:t>
            </a:r>
            <a:r>
              <a:rPr lang="cs-CZ" sz="1800" kern="1200" dirty="0"/>
              <a:t>, </a:t>
            </a:r>
          </a:p>
          <a:p>
            <a:pPr marL="0" indent="0">
              <a:buNone/>
            </a:pPr>
            <a:r>
              <a:rPr lang="cs-CZ" sz="1800" kern="1200" dirty="0"/>
              <a:t>				</a:t>
            </a:r>
            <a:r>
              <a:rPr lang="cs-CZ" sz="1800" i="1" kern="1200" dirty="0">
                <a:solidFill>
                  <a:srgbClr val="00287D"/>
                </a:solidFill>
              </a:rPr>
              <a:t>t </a:t>
            </a:r>
            <a:r>
              <a:rPr lang="cs-CZ" sz="1800" kern="1200" dirty="0"/>
              <a:t>je teplota tekutiny a </a:t>
            </a:r>
            <a:r>
              <a:rPr lang="cs-CZ" sz="1800" i="1" kern="1200" dirty="0" err="1">
                <a:solidFill>
                  <a:srgbClr val="00287D"/>
                </a:solidFill>
              </a:rPr>
              <a:t>t</a:t>
            </a:r>
            <a:r>
              <a:rPr lang="cs-CZ" sz="1800" i="1" kern="1200" baseline="-25000" dirty="0" err="1">
                <a:solidFill>
                  <a:srgbClr val="00287D"/>
                </a:solidFill>
              </a:rPr>
              <a:t>p</a:t>
            </a:r>
            <a:r>
              <a:rPr lang="cs-CZ" sz="1800" kern="1200" dirty="0"/>
              <a:t> teplota povrchu stěny z pevné</a:t>
            </a:r>
          </a:p>
          <a:p>
            <a:pPr marL="0" indent="0">
              <a:buNone/>
            </a:pPr>
            <a:r>
              <a:rPr lang="cs-CZ" sz="1800" b="1" kern="1200" dirty="0">
                <a:solidFill>
                  <a:srgbClr val="C00000"/>
                </a:solidFill>
              </a:rPr>
              <a:t>látky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9106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proud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proud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tekutiny</m:t>
                    </m:r>
                  </m:oMath>
                </a14:m>
                <a:r>
                  <a:rPr lang="cs-CZ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910634"/>
              </a:xfrm>
              <a:prstGeom prst="rect">
                <a:avLst/>
              </a:prstGeom>
              <a:blipFill rotWithShape="0">
                <a:blip r:embed="rId3"/>
                <a:stretch>
                  <a:fillRect l="-294" b="-9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5248656" y="3602736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9" y="5018351"/>
            <a:ext cx="2230531" cy="17695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0" y="5018351"/>
            <a:ext cx="2903420" cy="17729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360" y="4329066"/>
            <a:ext cx="1871775" cy="5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kern="1200" dirty="0" err="1"/>
              <a:t>Clausius</a:t>
            </a:r>
            <a:r>
              <a:rPr lang="cs-CZ" sz="1800" kern="1200" dirty="0"/>
              <a:t> – </a:t>
            </a:r>
            <a:r>
              <a:rPr lang="cs-CZ" sz="1800" kern="1200" dirty="0" err="1"/>
              <a:t>Boltzmann</a:t>
            </a:r>
            <a:r>
              <a:rPr lang="cs-CZ" sz="1800" kern="1200" dirty="0"/>
              <a:t> - </a:t>
            </a:r>
            <a:r>
              <a:rPr lang="cs-CZ" sz="1800" kern="1200" dirty="0" err="1"/>
              <a:t>Gibbs</a:t>
            </a: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 </a:t>
            </a:r>
            <a:r>
              <a:rPr lang="cs-CZ" sz="1400" kern="1200" dirty="0"/>
              <a:t>Zatímco „ostrá“ rozdělení pravděpodobnosti mají entropii nízkou, naopak „neostrá“ či „rozmazaná“ rozdělení pravděpodobnosti mají entropii vysokou. </a:t>
            </a:r>
          </a:p>
          <a:p>
            <a:pPr marL="0" indent="0">
              <a:buNone/>
            </a:pPr>
            <a:r>
              <a:rPr lang="cs-CZ" sz="1400" kern="1200" dirty="0"/>
              <a:t>Za pravděpodobnostní rozložení s nejvyšší entropií lze považovat normální nebo rovnoměrné rozložení.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400" kern="1200" dirty="0" err="1"/>
              <a:t>P</a:t>
            </a:r>
            <a:r>
              <a:rPr lang="cs-CZ" sz="1400" kern="1200" baseline="-25000" dirty="0" err="1"/>
              <a:t>i</a:t>
            </a:r>
            <a:r>
              <a:rPr lang="cs-CZ" sz="1400" kern="1200" dirty="0"/>
              <a:t> je pravděpodobnost i-</a:t>
            </a:r>
            <a:r>
              <a:rPr lang="cs-CZ" sz="1400" kern="1200" dirty="0" err="1"/>
              <a:t>tého</a:t>
            </a:r>
            <a:r>
              <a:rPr lang="cs-CZ" sz="1400" kern="1200" dirty="0"/>
              <a:t> </a:t>
            </a:r>
            <a:r>
              <a:rPr lang="cs-CZ" sz="1400" kern="1200" dirty="0" err="1"/>
              <a:t>mikrostavu</a:t>
            </a:r>
            <a:endParaRPr lang="cs-CZ" sz="1400" kern="1200" dirty="0"/>
          </a:p>
          <a:p>
            <a:r>
              <a:rPr lang="cs-CZ" sz="1800" dirty="0">
                <a:solidFill>
                  <a:srgbClr val="00287D"/>
                </a:solidFill>
              </a:rPr>
              <a:t>Termodynamickou entropii S     </a:t>
            </a:r>
          </a:p>
          <a:p>
            <a:endParaRPr lang="cs-CZ" sz="1800" dirty="0">
              <a:solidFill>
                <a:srgbClr val="00287D"/>
              </a:solidFill>
            </a:endParaRPr>
          </a:p>
          <a:p>
            <a:endParaRPr lang="cs-CZ" sz="1000" dirty="0">
              <a:solidFill>
                <a:srgbClr val="00287D"/>
              </a:solidFill>
            </a:endParaRPr>
          </a:p>
          <a:p>
            <a:r>
              <a:rPr lang="cs-CZ" sz="1800" dirty="0" err="1">
                <a:solidFill>
                  <a:srgbClr val="00287D"/>
                </a:solidFill>
              </a:rPr>
              <a:t>Carnotův</a:t>
            </a:r>
            <a:r>
              <a:rPr lang="cs-CZ" sz="1800" dirty="0">
                <a:solidFill>
                  <a:srgbClr val="00287D"/>
                </a:solidFill>
              </a:rPr>
              <a:t> cyklus 			 </a:t>
            </a:r>
            <a:r>
              <a:rPr lang="cs-CZ" sz="1800" b="1" dirty="0">
                <a:solidFill>
                  <a:srgbClr val="C00000"/>
                </a:solidFill>
              </a:rPr>
              <a:t>2. VT</a:t>
            </a:r>
          </a:p>
          <a:p>
            <a:pPr marL="0" indent="0">
              <a:buNone/>
            </a:pPr>
            <a:r>
              <a:rPr lang="cs-CZ" sz="1400" kern="1200" dirty="0"/>
              <a:t>Ne všechna </a:t>
            </a:r>
            <a:r>
              <a:rPr lang="el-GR" sz="1400" kern="1200" dirty="0"/>
              <a:t>δ</a:t>
            </a:r>
            <a:r>
              <a:rPr lang="cs-CZ" sz="1400" kern="1200" dirty="0"/>
              <a:t>Q mohou být kladná, ale některá musí být i záporná           soustava, která vykonává vratný kruhový děj tedy nemůže od okolních těles teplo pouze přijímat, ale musí jim také nějaké teplo odevzdávat.</a:t>
            </a:r>
            <a:endParaRPr lang="cs-CZ" sz="1400" b="1" kern="1200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1984345"/>
                <a:ext cx="7509699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dirty="0" smtClean="0">
                          <a:solidFill>
                            <a:srgbClr val="00287D"/>
                          </a:solidFill>
                          <a:latin typeface="+mn-lt"/>
                        </a:rPr>
                        <m:t>Entropie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S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           "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ra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neur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itosti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syst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é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mu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"</m:t>
                      </m:r>
                      <m:r>
                        <m:rPr>
                          <m:nor/>
                        </m:rPr>
                        <a:rPr lang="cs-CZ" sz="1800" b="0" i="0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 (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„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ra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neuspo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řá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danosti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"</m:t>
                      </m:r>
                      <m:r>
                        <m:rPr>
                          <m:nor/>
                        </m:rPr>
                        <a:rPr lang="cs-CZ" sz="1800" b="0" i="0" dirty="0" smtClean="0">
                          <a:solidFill>
                            <a:srgbClr val="00287D"/>
                          </a:solidFill>
                          <a:latin typeface="+mn-lt"/>
                        </a:rPr>
                        <m:t>)</m:t>
                      </m:r>
                    </m:oMath>
                  </m:oMathPara>
                </a14:m>
                <a:endParaRPr lang="cs-CZ" sz="1800" dirty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1984345"/>
                <a:ext cx="75096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1837944" y="2099392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52" y="706439"/>
            <a:ext cx="1905000" cy="8382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6" y="712518"/>
            <a:ext cx="1911832" cy="83675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344" y="3920039"/>
            <a:ext cx="1304925" cy="381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251" y="4516514"/>
            <a:ext cx="932117" cy="5133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5549" y="5418761"/>
            <a:ext cx="800100" cy="36195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073" y="5414481"/>
            <a:ext cx="828675" cy="400050"/>
          </a:xfrm>
          <a:prstGeom prst="rect">
            <a:avLst/>
          </a:prstGeom>
        </p:spPr>
      </p:pic>
      <p:sp>
        <p:nvSpPr>
          <p:cNvPr id="18" name="Šipka doprava 17"/>
          <p:cNvSpPr/>
          <p:nvPr/>
        </p:nvSpPr>
        <p:spPr bwMode="auto">
          <a:xfrm rot="10800000">
            <a:off x="4697172" y="5537118"/>
            <a:ext cx="342983" cy="1127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prava 18"/>
          <p:cNvSpPr/>
          <p:nvPr/>
        </p:nvSpPr>
        <p:spPr bwMode="auto">
          <a:xfrm>
            <a:off x="5765666" y="5814531"/>
            <a:ext cx="411480" cy="1087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28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Princip růstu entropie</a:t>
            </a:r>
          </a:p>
          <a:p>
            <a:pPr marL="0" indent="0">
              <a:buNone/>
            </a:pPr>
            <a:r>
              <a:rPr lang="cs-CZ" sz="1800" kern="1200" dirty="0"/>
              <a:t>Tepelně izolovaná soustava 2 těles o teplotě T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a T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. Těleso 1 odevzdá teplo </a:t>
            </a:r>
            <a:r>
              <a:rPr lang="cs-CZ" sz="1800" kern="1200" dirty="0">
                <a:latin typeface="Symbol" panose="05050102010706020507" pitchFamily="18" charset="2"/>
              </a:rPr>
              <a:t>d</a:t>
            </a:r>
            <a:r>
              <a:rPr lang="cs-CZ" sz="1800" kern="1200" dirty="0"/>
              <a:t>Q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 a těleso 2 přijme  teplo </a:t>
            </a:r>
            <a:r>
              <a:rPr lang="cs-CZ" sz="1800" kern="1200" dirty="0">
                <a:latin typeface="Symbol" panose="05050102010706020507" pitchFamily="18" charset="2"/>
              </a:rPr>
              <a:t>d</a:t>
            </a:r>
            <a:r>
              <a:rPr lang="cs-CZ" sz="1800" kern="1200" dirty="0"/>
              <a:t>Q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, přičemž platí </a:t>
            </a:r>
            <a:r>
              <a:rPr lang="cs-CZ" sz="1800" kern="1200" dirty="0">
                <a:latin typeface="Symbol" panose="05050102010706020507" pitchFamily="18" charset="2"/>
              </a:rPr>
              <a:t>d</a:t>
            </a:r>
            <a:r>
              <a:rPr lang="cs-CZ" sz="1800" kern="1200" dirty="0"/>
              <a:t>Q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= </a:t>
            </a:r>
            <a:r>
              <a:rPr lang="cs-CZ" sz="1800" kern="1200" dirty="0">
                <a:latin typeface="Symbol" panose="05050102010706020507" pitchFamily="18" charset="2"/>
              </a:rPr>
              <a:t>d</a:t>
            </a:r>
            <a:r>
              <a:rPr lang="cs-CZ" sz="1800" kern="1200" dirty="0"/>
              <a:t>Q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 .</a:t>
            </a:r>
          </a:p>
          <a:p>
            <a:pPr marL="0" indent="0">
              <a:buNone/>
            </a:pPr>
            <a:r>
              <a:rPr lang="cs-CZ" sz="1800" kern="1200" dirty="0">
                <a:solidFill>
                  <a:srgbClr val="C00000"/>
                </a:solidFill>
              </a:rPr>
              <a:t>Změna entropie		</a:t>
            </a:r>
          </a:p>
          <a:p>
            <a:pPr marL="0" indent="0">
              <a:buNone/>
            </a:pPr>
            <a:endParaRPr lang="cs-CZ" sz="1800" kern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kern="1200" dirty="0"/>
              <a:t>Pro T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</a:t>
            </a:r>
            <a:r>
              <a:rPr lang="cs-CZ" sz="1800" kern="1200" dirty="0">
                <a:cs typeface="Times New Roman" panose="02020603050405020304" pitchFamily="18" charset="0"/>
              </a:rPr>
              <a:t>˃</a:t>
            </a:r>
            <a:r>
              <a:rPr lang="cs-CZ" sz="1800" kern="1200" dirty="0"/>
              <a:t> T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 pak </a:t>
            </a:r>
            <a:r>
              <a:rPr lang="cs-CZ" sz="1800" b="1" i="1" kern="1200" dirty="0" err="1">
                <a:solidFill>
                  <a:srgbClr val="C00000"/>
                </a:solidFill>
              </a:rPr>
              <a:t>dS</a:t>
            </a:r>
            <a:r>
              <a:rPr lang="cs-CZ" sz="1800" b="1" i="1" kern="1200" dirty="0">
                <a:solidFill>
                  <a:srgbClr val="C00000"/>
                </a:solidFill>
              </a:rPr>
              <a:t> </a:t>
            </a:r>
            <a:r>
              <a:rPr lang="cs-CZ" sz="1800" b="1" i="1" kern="1200" dirty="0">
                <a:solidFill>
                  <a:srgbClr val="C00000"/>
                </a:solidFill>
                <a:cs typeface="Times New Roman" panose="02020603050405020304" pitchFamily="18" charset="0"/>
              </a:rPr>
              <a:t>˃</a:t>
            </a:r>
            <a:r>
              <a:rPr lang="cs-CZ" sz="1800" b="1" i="1" kern="1200" dirty="0">
                <a:solidFill>
                  <a:srgbClr val="C00000"/>
                </a:solidFill>
              </a:rPr>
              <a:t> 0</a:t>
            </a:r>
          </a:p>
          <a:p>
            <a:pPr marL="0" indent="0">
              <a:buNone/>
            </a:pPr>
            <a:r>
              <a:rPr lang="cs-CZ" sz="1400" kern="1200" dirty="0"/>
              <a:t>Při vratném adiabatickém ději může být tedy entropie stálá, avšak nikdy nemůže klesat.</a:t>
            </a:r>
          </a:p>
          <a:p>
            <a:pPr marL="0" indent="0">
              <a:buNone/>
            </a:pPr>
            <a:endParaRPr lang="cs-CZ" sz="1800" kern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kern="1200" dirty="0">
                <a:solidFill>
                  <a:srgbClr val="C00000"/>
                </a:solidFill>
              </a:rPr>
              <a:t>V přírodě – nevratné děje </a:t>
            </a:r>
            <a:r>
              <a:rPr lang="cs-CZ" sz="1800" kern="1200" dirty="0"/>
              <a:t>(tření, odporové síly)</a:t>
            </a:r>
          </a:p>
          <a:p>
            <a:pPr marL="0" indent="0">
              <a:buNone/>
            </a:pPr>
            <a:r>
              <a:rPr lang="cs-CZ" sz="1400" kern="1200" dirty="0"/>
              <a:t>Pokud při nevratném ději působí tření, takže vykonaná práce je menší a v soustavě vzniká třením teplo, je třeba k dosažení výchozího stavu odvádět více tepla než při vratném kruhovém ději, což je vyjádřeno znaménkem nerovnosti.</a:t>
            </a:r>
          </a:p>
          <a:p>
            <a:pPr marL="0" indent="0">
              <a:buNone/>
            </a:pPr>
            <a:r>
              <a:rPr lang="cs-CZ" sz="1400" kern="1200" dirty="0">
                <a:solidFill>
                  <a:srgbClr val="00287D"/>
                </a:solidFill>
              </a:rPr>
              <a:t>Celková entropie uzavřeného systému se nemůže nikdy zmenšit. V přírodě tedy všechny děje směřují do více neuspořádaného stavu. Stejně tak roste entropie ve vesmíru. Vyrovnání veškerých teplotních rozdílů - tepelná smrt vesmíru.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5" y="72101"/>
            <a:ext cx="2095500" cy="1695450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 bwMode="auto">
          <a:xfrm>
            <a:off x="5527922" y="4560123"/>
            <a:ext cx="649224" cy="2270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173" y="3089988"/>
            <a:ext cx="4629150" cy="41910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287" y="4448162"/>
            <a:ext cx="828675" cy="4000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380" y="3498592"/>
            <a:ext cx="3165550" cy="5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6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3. Termodynamický zákon   - 3. VT  - </a:t>
            </a:r>
            <a:r>
              <a:rPr lang="cs-CZ" sz="1800" b="1" i="1" kern="1200" dirty="0" err="1">
                <a:solidFill>
                  <a:srgbClr val="00287D"/>
                </a:solidFill>
              </a:rPr>
              <a:t>Nernstův</a:t>
            </a:r>
            <a:r>
              <a:rPr lang="cs-CZ" sz="1800" b="1" i="1" kern="1200" dirty="0">
                <a:solidFill>
                  <a:srgbClr val="00287D"/>
                </a:solidFill>
              </a:rPr>
              <a:t> teorém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Pomocí entropie: 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Není možné dosáhnout T= 0 K.</a:t>
            </a:r>
          </a:p>
          <a:p>
            <a:pPr marL="0" indent="0">
              <a:buNone/>
            </a:pPr>
            <a:endParaRPr lang="cs-CZ" sz="1800" kern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490578"/>
                <a:ext cx="7793163" cy="3838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istou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pevnou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l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tku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nelze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kone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ý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pochodem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ochladit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na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absolutn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nulu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.</m:t>
                      </m:r>
                    </m:oMath>
                  </m:oMathPara>
                </a14:m>
                <a:endParaRPr lang="cs-CZ" sz="1800" dirty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490578"/>
                <a:ext cx="7793163" cy="383823"/>
              </a:xfrm>
              <a:prstGeom prst="rect">
                <a:avLst/>
              </a:prstGeom>
              <a:blipFill rotWithShape="0">
                <a:blip r:embed="rId3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52" y="3097193"/>
            <a:ext cx="1128903" cy="45156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238" y="3660518"/>
            <a:ext cx="3113305" cy="23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1003" y="3272625"/>
            <a:ext cx="328932" cy="311905"/>
          </a:xfrm>
        </p:spPr>
        <p:txBody>
          <a:bodyPr/>
          <a:lstStyle/>
          <a:p>
            <a:pPr marL="0" indent="0">
              <a:buNone/>
            </a:pPr>
            <a:r>
              <a:rPr lang="cs-CZ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1800" kern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2" y="2853954"/>
            <a:ext cx="2466975" cy="1857375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495" y="4161399"/>
            <a:ext cx="2619375" cy="1743075"/>
          </a:xfrm>
          <a:prstGeom prst="rect">
            <a:avLst/>
          </a:prstGeom>
        </p:spPr>
      </p:pic>
      <p:sp>
        <p:nvSpPr>
          <p:cNvPr id="26" name="Šipka doprava 25"/>
          <p:cNvSpPr/>
          <p:nvPr/>
        </p:nvSpPr>
        <p:spPr bwMode="auto">
          <a:xfrm rot="2002966">
            <a:off x="3918867" y="3861868"/>
            <a:ext cx="795528" cy="4138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Zakřivená spojnice 8"/>
          <p:cNvCxnSpPr/>
          <p:nvPr/>
        </p:nvCxnSpPr>
        <p:spPr bwMode="auto">
          <a:xfrm rot="10800000">
            <a:off x="4187955" y="3474721"/>
            <a:ext cx="971541" cy="59406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464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Vztah mezi veličinami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¢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dirty="0">
                <a:latin typeface="Times New Roman" panose="02020603050405020304" pitchFamily="18" charset="0"/>
              </a:rPr>
              <a:t>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dirty="0"/>
              <a:t>vyjadřuje </a:t>
            </a:r>
            <a:r>
              <a:rPr lang="cs-CZ" sz="1800" b="1" i="1" dirty="0">
                <a:solidFill>
                  <a:srgbClr val="00287D"/>
                </a:solidFill>
              </a:rPr>
              <a:t>první termodynamický zákon (1.VT)</a:t>
            </a:r>
            <a:r>
              <a:rPr lang="cs-CZ" sz="1800" b="1" dirty="0"/>
              <a:t>: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Pokud nebude dodáno žádné teplo Q, po jisté době se vnitřní energie U vyčerpá.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22694" y="2692045"/>
            <a:ext cx="819662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Times New Roman" panose="02020603050405020304" pitchFamily="18" charset="0"/>
              </a:rPr>
              <a:t>Není možné sestrojit stroj, který by trvale anebo po jistou dobu vykonával práci, aniž by se měnila jeho energie nebo energie jeho okolí.</a:t>
            </a:r>
            <a:r>
              <a:rPr lang="cs-CZ" sz="1800" dirty="0">
                <a:latin typeface="Symbol" panose="05050102010706020507" pitchFamily="18" charset="2"/>
              </a:rPr>
              <a:t>	</a:t>
            </a:r>
          </a:p>
          <a:p>
            <a:r>
              <a:rPr lang="cs-CZ" sz="1800" strike="sngStrike" dirty="0">
                <a:latin typeface="+mn-lt"/>
              </a:rPr>
              <a:t>Perpetuum mobile 1. druhu</a:t>
            </a:r>
            <a:r>
              <a:rPr lang="cs-CZ" sz="1800" dirty="0">
                <a:latin typeface="+mn-lt"/>
              </a:rPr>
              <a:t>	</a:t>
            </a:r>
            <a:r>
              <a:rPr lang="cs-CZ" sz="1800" b="1" i="1" dirty="0">
                <a:latin typeface="+mn-lt"/>
              </a:rPr>
              <a:t>	</a:t>
            </a:r>
            <a:r>
              <a:rPr lang="cs-CZ" sz="1800" b="1" i="1" dirty="0">
                <a:latin typeface="Times New Roman" panose="02020603050405020304" pitchFamily="18" charset="0"/>
              </a:rPr>
              <a:t>	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 = 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Q -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16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Jestliže konáním práce nebo tepelnou výměnou soustava přijímá energii, považujeme práci vykonanou okolními tělesy za kladnou veličinu A´ &gt; 0 (práce konaná soustavou je A &lt; 0 , tj. soustava práci spotřebovává) a teplo přijaté soustavou rovněž za kladné Q &gt; 0 .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Jestliže soustava konáním práce nebo tepelnou výměnou odevzdává energii okolním tělesům, je A´ &lt; 0, A &gt; 0,Q &lt; 0 .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Změna vnitřní energie soustavy je kladná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dirty="0">
                <a:solidFill>
                  <a:srgbClr val="000000"/>
                </a:solidFill>
              </a:rPr>
              <a:t>U &gt; 0 , jestliže se vnitřní energie soustavy zvětšila. V opačném případě je změna vnitřní energie záporná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dirty="0">
                <a:solidFill>
                  <a:srgbClr val="000000"/>
                </a:solidFill>
              </a:rPr>
              <a:t>U &lt; 0. </a:t>
            </a:r>
            <a:endParaRPr lang="cs-CZ" sz="1800" b="1" i="1" dirty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55" y="2128347"/>
            <a:ext cx="4823749" cy="17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Ideální plyn</a:t>
            </a:r>
            <a:r>
              <a:rPr lang="cs-CZ" sz="1800" dirty="0">
                <a:solidFill>
                  <a:srgbClr val="000000"/>
                </a:solidFill>
              </a:rPr>
              <a:t>. Vlastnosti molekul plynu v tomto modelu jsou: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Rozměry molekul jsou ve srovnání se střední vzdáleností molekul od sebe zanedbatelně malé (tj. zanedbáváme vlastní objem molekul).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Molekuly nepůsobí na sebe navzájem přitažlivými silami (zanedbáváme síly interakce mezi molekulami plynu).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Vzájemné srážky molekul a srážky molekul se stěnami nádoby jsou  dokonale pružné (při srážkách platí ZZH a ZZE).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Protože doba trvání srážky molekul je ve srovnání se střední dobou volného pohybu molekul zanedbatelná, pohybuje se v určitém okamžiku převážná část molekul rovnoměrným přímočarým pohybem.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Pohyb molekul je dokonale neuspořádaný (tj. všechny směry pohybu molekuly jsou stejně pravděpodobné).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Při dostatečně vysokých teplotách a nízkých tlacích se skutečné plyny svými vlastnostmi přibližují vlastnostem modelu ideálního plynu.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056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287D"/>
                </a:solidFill>
              </a:rPr>
              <a:t>Molekuly ideálního plynu </a:t>
            </a:r>
            <a:r>
              <a:rPr lang="cs-CZ" sz="1800" dirty="0">
                <a:solidFill>
                  <a:srgbClr val="C00000"/>
                </a:solidFill>
              </a:rPr>
              <a:t>nepůsobí</a:t>
            </a:r>
            <a:r>
              <a:rPr lang="cs-CZ" sz="1800" dirty="0">
                <a:solidFill>
                  <a:srgbClr val="000000"/>
                </a:solidFill>
              </a:rPr>
              <a:t> na sebe navzájem silami, je </a:t>
            </a:r>
            <a:r>
              <a:rPr lang="cs-CZ" sz="1800" dirty="0">
                <a:solidFill>
                  <a:srgbClr val="00287D"/>
                </a:solidFill>
              </a:rPr>
              <a:t>potenciální energie soustavy</a:t>
            </a:r>
            <a:r>
              <a:rPr lang="cs-CZ" sz="1800" dirty="0">
                <a:solidFill>
                  <a:srgbClr val="000000"/>
                </a:solidFill>
              </a:rPr>
              <a:t> molekul ideálního plynu </a:t>
            </a:r>
            <a:r>
              <a:rPr lang="cs-CZ" sz="1800" dirty="0">
                <a:solidFill>
                  <a:srgbClr val="C00000"/>
                </a:solidFill>
              </a:rPr>
              <a:t>nulová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Vnitřní energie </a:t>
            </a:r>
            <a:r>
              <a:rPr lang="cs-CZ" sz="1800" dirty="0">
                <a:solidFill>
                  <a:srgbClr val="000000"/>
                </a:solidFill>
              </a:rPr>
              <a:t>ideálního plynu</a:t>
            </a:r>
          </a:p>
          <a:p>
            <a:pPr>
              <a:buFont typeface="+mj-lt"/>
              <a:buAutoNum type="arabicPeriod"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s jednoatomovými molekulami se rovná součtu </a:t>
            </a:r>
            <a:r>
              <a:rPr lang="cs-CZ" sz="1800" i="1" dirty="0">
                <a:solidFill>
                  <a:srgbClr val="00287D"/>
                </a:solidFill>
              </a:rPr>
              <a:t>kinetických energií </a:t>
            </a:r>
            <a:r>
              <a:rPr lang="cs-CZ" sz="1800" dirty="0">
                <a:solidFill>
                  <a:srgbClr val="000000"/>
                </a:solidFill>
              </a:rPr>
              <a:t>jeho molekul pohybujících se neuspořádaným posuvným pohybem,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- s víceatomovými molekulami pak kromě toho zahrnuje </a:t>
            </a:r>
            <a:r>
              <a:rPr lang="cs-CZ" sz="1800" i="1" dirty="0">
                <a:solidFill>
                  <a:srgbClr val="00287D"/>
                </a:solidFill>
              </a:rPr>
              <a:t>kinetickou energii rotačního a kmitavého pohybu</a:t>
            </a:r>
            <a:r>
              <a:rPr lang="cs-CZ" sz="1800" dirty="0">
                <a:solidFill>
                  <a:srgbClr val="000000"/>
                </a:solidFill>
              </a:rPr>
              <a:t> těchto molekul.). 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6" y="4992624"/>
            <a:ext cx="1291511" cy="9875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44" y="4933942"/>
            <a:ext cx="1622298" cy="1104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09" y="4976671"/>
            <a:ext cx="2363477" cy="9847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253" y="4992624"/>
            <a:ext cx="2744298" cy="9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Molekuly plynu		 nemají v určitém okamžiku stejnou rychlost.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Vzájemnými srážkami molekul se neustále </a:t>
            </a:r>
            <a:r>
              <a:rPr lang="cs-CZ" sz="1800" dirty="0">
                <a:solidFill>
                  <a:srgbClr val="C00000"/>
                </a:solidFill>
              </a:rPr>
              <a:t>mění</a:t>
            </a:r>
            <a:r>
              <a:rPr lang="cs-CZ" sz="1800" dirty="0">
                <a:solidFill>
                  <a:srgbClr val="00287D"/>
                </a:solidFill>
              </a:rPr>
              <a:t> velikost </a:t>
            </a:r>
            <a:r>
              <a:rPr lang="cs-CZ" sz="1800" dirty="0">
                <a:solidFill>
                  <a:srgbClr val="000000"/>
                </a:solidFill>
              </a:rPr>
              <a:t>a </a:t>
            </a:r>
            <a:r>
              <a:rPr lang="cs-CZ" sz="1800" dirty="0">
                <a:solidFill>
                  <a:srgbClr val="00287D"/>
                </a:solidFill>
              </a:rPr>
              <a:t>směr</a:t>
            </a:r>
            <a:r>
              <a:rPr lang="cs-CZ" sz="1800" dirty="0">
                <a:solidFill>
                  <a:srgbClr val="000000"/>
                </a:solidFill>
              </a:rPr>
              <a:t> jejich </a:t>
            </a:r>
            <a:r>
              <a:rPr lang="cs-CZ" sz="1800" dirty="0">
                <a:solidFill>
                  <a:srgbClr val="00287D"/>
                </a:solidFill>
              </a:rPr>
              <a:t>rychlosti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Velikosti rychlosti molekul jsou v intervalu od nulových až po velmi velké (teoreticky nekonečně velké).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Četnost velikostí rychlosti </a:t>
            </a:r>
            <a:r>
              <a:rPr lang="cs-CZ" sz="1800" dirty="0">
                <a:solidFill>
                  <a:srgbClr val="000000"/>
                </a:solidFill>
              </a:rPr>
              <a:t>však v soustavě molekul plynu </a:t>
            </a:r>
            <a:r>
              <a:rPr lang="cs-CZ" sz="1800" dirty="0">
                <a:solidFill>
                  <a:srgbClr val="C00000"/>
                </a:solidFill>
              </a:rPr>
              <a:t>není stejná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	odpovídají určitému </a:t>
            </a:r>
            <a:r>
              <a:rPr lang="cs-CZ" sz="1800" b="1" i="1" dirty="0">
                <a:solidFill>
                  <a:srgbClr val="00287D"/>
                </a:solidFill>
              </a:rPr>
              <a:t>statistickému rozdělení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Chování velkého počtu částic se vyšetřuje metodami </a:t>
            </a:r>
            <a:r>
              <a:rPr lang="cs-CZ" sz="1800" b="1" i="1" dirty="0">
                <a:solidFill>
                  <a:srgbClr val="00287D"/>
                </a:solidFill>
              </a:rPr>
              <a:t>matematické statistiky.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8" name="Šipka doprava 7"/>
          <p:cNvSpPr/>
          <p:nvPr/>
        </p:nvSpPr>
        <p:spPr bwMode="auto">
          <a:xfrm>
            <a:off x="2295144" y="2060186"/>
            <a:ext cx="923544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lů 11"/>
          <p:cNvSpPr/>
          <p:nvPr/>
        </p:nvSpPr>
        <p:spPr bwMode="auto">
          <a:xfrm>
            <a:off x="3483864" y="4672584"/>
            <a:ext cx="246888" cy="5029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198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64108</TotalTime>
  <Words>4541</Words>
  <Application>Microsoft Office PowerPoint</Application>
  <PresentationFormat>Předvádění na obrazovce (4:3)</PresentationFormat>
  <Paragraphs>602</Paragraphs>
  <Slides>48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 Math</vt:lpstr>
      <vt:lpstr>Symbol</vt:lpstr>
      <vt:lpstr>Tahoma</vt:lpstr>
      <vt:lpstr>Times New Roman</vt:lpstr>
      <vt:lpstr>TimesNewRoman</vt:lpstr>
      <vt:lpstr>Wingdings</vt:lpstr>
      <vt:lpstr>Prezentace_MU_CZ</vt:lpstr>
      <vt:lpstr>Mechanika a molekulová fyzika Termodynamika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Práce plynu</vt:lpstr>
      <vt:lpstr>Stavová rovnice, p-V diagram</vt:lpstr>
      <vt:lpstr>Molární tepelná kapacita</vt:lpstr>
      <vt:lpstr>Molární tepelná kapacita</vt:lpstr>
      <vt:lpstr>Vratné děje v ideálním plynu</vt:lpstr>
      <vt:lpstr>Izochorický děj s ideálním plynem</vt:lpstr>
      <vt:lpstr>Izobarický děj s ideálním plynem</vt:lpstr>
      <vt:lpstr>Izotermický děj s ideálním plynem</vt:lpstr>
      <vt:lpstr>Adiabatický děj s ideálním plynem</vt:lpstr>
      <vt:lpstr>Adiabatický děj s ideálním plynem</vt:lpstr>
      <vt:lpstr>Adiabatický děj s ideálním plynem</vt:lpstr>
      <vt:lpstr>Adiabatický děj s ideálním plynem</vt:lpstr>
      <vt:lpstr>Polytropický děj s ideálním plynem</vt:lpstr>
      <vt:lpstr>Kruhový děj s ideálním plynem</vt:lpstr>
      <vt:lpstr>Kruhový děj s ideálním plynem</vt:lpstr>
      <vt:lpstr>Kruhový děj s ideálním plynem</vt:lpstr>
      <vt:lpstr>Kruhový děj s ideálním plynem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Entropie</vt:lpstr>
      <vt:lpstr>Entropie</vt:lpstr>
      <vt:lpstr>Entropie</vt:lpstr>
      <vt:lpstr>Entropie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Petr Sládek</cp:lastModifiedBy>
  <cp:revision>607</cp:revision>
  <cp:lastPrinted>2017-05-31T19:18:36Z</cp:lastPrinted>
  <dcterms:created xsi:type="dcterms:W3CDTF">2015-11-23T07:04:47Z</dcterms:created>
  <dcterms:modified xsi:type="dcterms:W3CDTF">2020-04-27T08:18:37Z</dcterms:modified>
</cp:coreProperties>
</file>