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26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</a:t>
            </a:r>
            <a:r>
              <a:rPr lang="cs-CZ" dirty="0" smtClean="0"/>
              <a:t>odměňování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celkové odměny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skutečná síla organizace plyne z kombinování transakčních a relačních odměn</a:t>
            </a:r>
          </a:p>
          <a:p>
            <a:pPr lvl="1"/>
            <a:r>
              <a:rPr lang="cs-CZ" dirty="0" smtClean="0"/>
              <a:t>transakční odměny = hmotné, hmatatelné, plynou z transakce mezi pracovníky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endParaRPr lang="cs-CZ" dirty="0" smtClean="0"/>
          </a:p>
          <a:p>
            <a:pPr lvl="1"/>
            <a:r>
              <a:rPr lang="cs-CZ" dirty="0" smtClean="0"/>
              <a:t>relační odměny = nehmotné, vzdělání, rozvoj, zkušenosti, zážitky z práce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výdělek pracovníků v podnikatelské sféře</a:t>
            </a:r>
          </a:p>
          <a:p>
            <a:pPr lvl="0"/>
            <a:r>
              <a:rPr lang="cs-CZ" dirty="0" smtClean="0"/>
              <a:t>když podnik nemá na mzdy, může odměnit pracovníky v naturáliích větší variabilita než u platů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výdělek/odměna zaměstnanců rozpočtových organizací- státní správa, samospráva, např. policie, poslanci, hasiči, učitelé SŠ (z krajského rozpočtu)</a:t>
            </a:r>
          </a:p>
          <a:p>
            <a:r>
              <a:rPr lang="cs-CZ" dirty="0" smtClean="0"/>
              <a:t>pracovník musí dostat plat v penězích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odměňování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souhrn pravidel, zásad a směrnic, které slouží k přiznávání a výpočtu individuálních mezd (v peněžní i nepeněžní formě)</a:t>
            </a:r>
          </a:p>
          <a:p>
            <a:pPr lvl="0"/>
            <a:r>
              <a:rPr lang="cs-CZ" dirty="0" smtClean="0"/>
              <a:t>Zahrnuje:</a:t>
            </a:r>
          </a:p>
          <a:p>
            <a:pPr lvl="1"/>
            <a:r>
              <a:rPr lang="cs-CZ" dirty="0" smtClean="0"/>
              <a:t>hmotné odměny a výhody</a:t>
            </a:r>
          </a:p>
          <a:p>
            <a:pPr lvl="2"/>
            <a:r>
              <a:rPr lang="cs-CZ" sz="1600" dirty="0" smtClean="0"/>
              <a:t>peněžité x nepeněžité</a:t>
            </a:r>
          </a:p>
          <a:p>
            <a:pPr lvl="2"/>
            <a:r>
              <a:rPr lang="cs-CZ" sz="1600" dirty="0" smtClean="0"/>
              <a:t>přímé x nepřímé</a:t>
            </a:r>
          </a:p>
          <a:p>
            <a:pPr lvl="1"/>
            <a:r>
              <a:rPr lang="cs-CZ" dirty="0" smtClean="0"/>
              <a:t>nehmotné odměny a výhody – sledují růst kvalifikace a stabilizace ( vyšší rozhodovací pravomoci, odborný růst, volná pracovní doba, ...)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95416"/>
            <a:ext cx="10753200" cy="5436584"/>
          </a:xfrm>
        </p:spPr>
        <p:txBody>
          <a:bodyPr/>
          <a:lstStyle/>
          <a:p>
            <a:pPr lvl="0"/>
            <a:r>
              <a:rPr lang="cs-CZ" dirty="0" smtClean="0"/>
              <a:t>Přímé </a:t>
            </a:r>
          </a:p>
          <a:p>
            <a:pPr lvl="1"/>
            <a:r>
              <a:rPr lang="cs-CZ" dirty="0" smtClean="0"/>
              <a:t>základní </a:t>
            </a:r>
            <a:r>
              <a:rPr lang="cs-CZ" dirty="0" smtClean="0"/>
              <a:t>mzdy a platy, </a:t>
            </a:r>
            <a:endParaRPr lang="cs-CZ" dirty="0" smtClean="0"/>
          </a:p>
          <a:p>
            <a:pPr lvl="1"/>
            <a:r>
              <a:rPr lang="cs-CZ" dirty="0" smtClean="0"/>
              <a:t>příplatky </a:t>
            </a:r>
            <a:r>
              <a:rPr lang="cs-CZ" dirty="0" smtClean="0"/>
              <a:t>za práci přesčas, </a:t>
            </a:r>
            <a:endParaRPr lang="cs-CZ" dirty="0" smtClean="0"/>
          </a:p>
          <a:p>
            <a:pPr lvl="1"/>
            <a:r>
              <a:rPr lang="cs-CZ" dirty="0" smtClean="0"/>
              <a:t>ve </a:t>
            </a:r>
            <a:r>
              <a:rPr lang="cs-CZ" dirty="0" smtClean="0"/>
              <a:t>dnech pracovního klidu, </a:t>
            </a:r>
            <a:endParaRPr lang="cs-CZ" dirty="0" smtClean="0"/>
          </a:p>
          <a:p>
            <a:pPr lvl="1"/>
            <a:r>
              <a:rPr lang="cs-CZ" dirty="0" smtClean="0"/>
              <a:t>prémie</a:t>
            </a:r>
            <a:r>
              <a:rPr lang="cs-CZ" dirty="0" smtClean="0"/>
              <a:t>, </a:t>
            </a:r>
            <a:endParaRPr lang="cs-CZ" dirty="0" smtClean="0"/>
          </a:p>
          <a:p>
            <a:pPr lvl="1"/>
            <a:r>
              <a:rPr lang="cs-CZ" dirty="0" smtClean="0"/>
              <a:t>podíly </a:t>
            </a:r>
            <a:r>
              <a:rPr lang="cs-CZ" dirty="0" smtClean="0"/>
              <a:t>na tržbách a na zisku</a:t>
            </a:r>
          </a:p>
          <a:p>
            <a:pPr lvl="0"/>
            <a:r>
              <a:rPr lang="cs-CZ" dirty="0" smtClean="0"/>
              <a:t>Nepřímé </a:t>
            </a:r>
          </a:p>
          <a:p>
            <a:pPr lvl="1"/>
            <a:r>
              <a:rPr lang="cs-CZ" dirty="0" smtClean="0"/>
              <a:t>příplatky </a:t>
            </a:r>
            <a:r>
              <a:rPr lang="cs-CZ" dirty="0" smtClean="0"/>
              <a:t>na pojištění, 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 smtClean="0"/>
              <a:t>dovolenou, 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 smtClean="0"/>
              <a:t>stravování v organizaci, </a:t>
            </a:r>
            <a:endParaRPr lang="cs-CZ" dirty="0" smtClean="0"/>
          </a:p>
          <a:p>
            <a:pPr lvl="1"/>
            <a:r>
              <a:rPr lang="cs-CZ" dirty="0" smtClean="0"/>
              <a:t>cestovné </a:t>
            </a:r>
            <a:r>
              <a:rPr lang="cs-CZ" dirty="0" smtClean="0"/>
              <a:t>do zaměstnání</a:t>
            </a:r>
          </a:p>
          <a:p>
            <a:pPr lvl="0"/>
            <a:r>
              <a:rPr lang="cs-CZ" dirty="0" smtClean="0"/>
              <a:t>Nepřímé </a:t>
            </a:r>
            <a:r>
              <a:rPr lang="cs-CZ" dirty="0" smtClean="0"/>
              <a:t>nepeněžní</a:t>
            </a:r>
          </a:p>
          <a:p>
            <a:pPr lvl="1"/>
            <a:r>
              <a:rPr lang="cs-CZ" dirty="0" smtClean="0"/>
              <a:t>vybavení </a:t>
            </a:r>
            <a:r>
              <a:rPr lang="cs-CZ" dirty="0" smtClean="0"/>
              <a:t>pracoviště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mezd podle stimulace pracovníků na výsledcích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25362"/>
            <a:ext cx="10753200" cy="3706638"/>
          </a:xfrm>
        </p:spPr>
        <p:txBody>
          <a:bodyPr/>
          <a:lstStyle/>
          <a:p>
            <a:pPr lvl="0"/>
            <a:r>
              <a:rPr lang="cs-CZ" dirty="0" smtClean="0"/>
              <a:t>Časová mzda</a:t>
            </a:r>
          </a:p>
          <a:p>
            <a:pPr lvl="0"/>
            <a:r>
              <a:rPr lang="cs-CZ" dirty="0" smtClean="0"/>
              <a:t>Úkolová mzda</a:t>
            </a:r>
          </a:p>
          <a:p>
            <a:pPr lvl="0"/>
            <a:r>
              <a:rPr lang="cs-CZ" dirty="0" smtClean="0"/>
              <a:t>Podílová mzda</a:t>
            </a:r>
          </a:p>
          <a:p>
            <a:pPr lvl="0"/>
            <a:r>
              <a:rPr lang="cs-CZ" dirty="0" err="1" smtClean="0"/>
              <a:t>Penzumová</a:t>
            </a:r>
            <a:r>
              <a:rPr lang="cs-CZ" dirty="0" smtClean="0"/>
              <a:t> mzda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mzda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mzdová forma, při níž je výdělek pracovníka závislý na množství odpracovaného </a:t>
            </a:r>
            <a:r>
              <a:rPr lang="cs-CZ" dirty="0" smtClean="0"/>
              <a:t>času</a:t>
            </a:r>
          </a:p>
          <a:p>
            <a:pPr lvl="0"/>
            <a:r>
              <a:rPr lang="cs-CZ" dirty="0" smtClean="0"/>
              <a:t>Časovou mzdu užíváme tam, kde nechceme, aby se zvyšoval výkon (nebezpečí úrazu), chceme spíše kvalitu, přesnost, pečlivost a při odměňování mladistvých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Časová </a:t>
            </a:r>
            <a:r>
              <a:rPr lang="cs-CZ" dirty="0" smtClean="0"/>
              <a:t>mzda prostá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286" y="1395440"/>
            <a:ext cx="10753200" cy="4139998"/>
          </a:xfrm>
        </p:spPr>
        <p:txBody>
          <a:bodyPr/>
          <a:lstStyle/>
          <a:p>
            <a:r>
              <a:rPr lang="cs-CZ" dirty="0" smtClean="0"/>
              <a:t> výdělek je součinem počtu jednotek opracovaného času a mzdového tarifu.</a:t>
            </a:r>
          </a:p>
          <a:p>
            <a:r>
              <a:rPr lang="cs-CZ" dirty="0" smtClean="0"/>
              <a:t>Může být hodinová, denní, týdenní, měsíční. </a:t>
            </a:r>
          </a:p>
          <a:p>
            <a:r>
              <a:rPr lang="cs-CZ" dirty="0" smtClean="0"/>
              <a:t>Používá se v kombinaci s výkonnostní odměnou, aby byla více motivující – za vyšší výkon se dostává odměny. </a:t>
            </a:r>
          </a:p>
          <a:p>
            <a:r>
              <a:rPr lang="cs-CZ" dirty="0" smtClean="0"/>
              <a:t>Používá se i kombinace časová mzda a prémie (vyplácí se za jiný ukazatel než výkon) </a:t>
            </a:r>
          </a:p>
          <a:p>
            <a:pPr lvl="1"/>
            <a:r>
              <a:rPr lang="cs-CZ" dirty="0" smtClean="0"/>
              <a:t>úspora </a:t>
            </a:r>
            <a:r>
              <a:rPr lang="cs-CZ" dirty="0" smtClean="0"/>
              <a:t>času, kvalita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Časová </a:t>
            </a:r>
            <a:r>
              <a:rPr lang="cs-CZ" dirty="0" smtClean="0"/>
              <a:t>mzda diferencovaná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 se zpravidla několik rozdílných mzdových tarifů proto, aby bylo možné ohodnotit výkon, pracovní spolehlivost, ochotu ke spolupráci. </a:t>
            </a:r>
          </a:p>
          <a:p>
            <a:r>
              <a:rPr lang="cs-CZ" dirty="0" smtClean="0"/>
              <a:t>Pro stanovení různých mzdových tarifů používáme koeficienty denní (srovnání s normativem), měsíční, čtvrtletní.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Úkolová mzda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mzdová forma, kdy výdělek závisí na počtu jednotek vykonané práce.</a:t>
            </a:r>
          </a:p>
          <a:p>
            <a:pPr lvl="0"/>
            <a:r>
              <a:rPr lang="cs-CZ" dirty="0" smtClean="0"/>
              <a:t>Používaná při odměňování dělnické práce</a:t>
            </a:r>
          </a:p>
          <a:p>
            <a:pPr lvl="0"/>
            <a:r>
              <a:rPr lang="cs-CZ" dirty="0" smtClean="0"/>
              <a:t>Určitá částka za každou jednotku práce</a:t>
            </a:r>
          </a:p>
          <a:p>
            <a:pPr lvl="1"/>
            <a:r>
              <a:rPr lang="cs-CZ" dirty="0" smtClean="0"/>
              <a:t>Úkolová sazba = norma času x mzdový tarif</a:t>
            </a:r>
          </a:p>
          <a:p>
            <a:pPr lvl="1"/>
            <a:r>
              <a:rPr lang="cs-CZ" dirty="0" smtClean="0"/>
              <a:t>Mzda = úkolová sazba x počet jednotek</a:t>
            </a:r>
          </a:p>
          <a:p>
            <a:pPr lvl="1"/>
            <a:r>
              <a:rPr lang="cs-CZ" dirty="0" smtClean="0"/>
              <a:t>Norma času = délka směny / norma množství</a:t>
            </a:r>
          </a:p>
          <a:p>
            <a:pPr lvl="1"/>
            <a:r>
              <a:rPr lang="cs-CZ" dirty="0" smtClean="0"/>
              <a:t>Norma množství = délka směny / norma času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řízení odměňování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Odměňovat lidi podle toho, jak si jich organizace cení</a:t>
            </a:r>
          </a:p>
          <a:p>
            <a:pPr lvl="0"/>
            <a:r>
              <a:rPr lang="cs-CZ" dirty="0" smtClean="0"/>
              <a:t>Odměňovat lidi za hodnotu, kterou vytvářejí</a:t>
            </a:r>
          </a:p>
          <a:p>
            <a:pPr lvl="0"/>
            <a:r>
              <a:rPr lang="cs-CZ" dirty="0" smtClean="0"/>
              <a:t>Odměňovat správné věci</a:t>
            </a:r>
          </a:p>
          <a:p>
            <a:pPr lvl="0"/>
            <a:r>
              <a:rPr lang="cs-CZ" dirty="0" smtClean="0"/>
              <a:t>Vytvářet kulturu výkonu</a:t>
            </a:r>
          </a:p>
          <a:p>
            <a:pPr lvl="0"/>
            <a:r>
              <a:rPr lang="cs-CZ" dirty="0" smtClean="0"/>
              <a:t>Motivovat lidi</a:t>
            </a:r>
          </a:p>
          <a:p>
            <a:pPr lvl="0"/>
            <a:r>
              <a:rPr lang="cs-CZ" dirty="0" smtClean="0"/>
              <a:t>Získat oddanost a angažovanost lidí</a:t>
            </a:r>
          </a:p>
          <a:p>
            <a:pPr lvl="0"/>
            <a:r>
              <a:rPr lang="cs-CZ" dirty="0" smtClean="0"/>
              <a:t>Pomáhat získávat a udržovat si vysoce kvalitní pracovníky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43697"/>
            <a:ext cx="10753200" cy="5288303"/>
          </a:xfrm>
        </p:spPr>
        <p:txBody>
          <a:bodyPr/>
          <a:lstStyle/>
          <a:p>
            <a:pPr lvl="0"/>
            <a:r>
              <a:rPr lang="cs-CZ" dirty="0" smtClean="0"/>
              <a:t>Úkolová mzda </a:t>
            </a:r>
            <a:r>
              <a:rPr lang="cs-CZ" dirty="0" smtClean="0"/>
              <a:t>přímá</a:t>
            </a:r>
          </a:p>
          <a:p>
            <a:pPr lvl="1"/>
            <a:r>
              <a:rPr lang="cs-CZ" sz="2400" dirty="0" smtClean="0"/>
              <a:t>výdělek </a:t>
            </a:r>
            <a:r>
              <a:rPr lang="cs-CZ" sz="2400" dirty="0" smtClean="0"/>
              <a:t>roste přímo úměrně s počtem jednotek vykonané práce</a:t>
            </a:r>
          </a:p>
          <a:p>
            <a:pPr lvl="0"/>
            <a:r>
              <a:rPr lang="cs-CZ" dirty="0" smtClean="0"/>
              <a:t>Úkolová mzda diferencovaná </a:t>
            </a:r>
            <a:endParaRPr lang="cs-CZ" dirty="0" smtClean="0"/>
          </a:p>
          <a:p>
            <a:pPr lvl="1"/>
            <a:r>
              <a:rPr lang="cs-CZ" sz="2400" dirty="0" smtClean="0"/>
              <a:t>může </a:t>
            </a:r>
            <a:r>
              <a:rPr lang="cs-CZ" sz="2400" dirty="0" smtClean="0"/>
              <a:t>růst výdělek rychleji nebo pomaleji než počet jednotek vykonané </a:t>
            </a:r>
            <a:r>
              <a:rPr lang="cs-CZ" sz="2400" dirty="0" smtClean="0"/>
              <a:t>práce</a:t>
            </a:r>
          </a:p>
          <a:p>
            <a:pPr lvl="1"/>
            <a:r>
              <a:rPr lang="cs-CZ" sz="2400" dirty="0" smtClean="0"/>
              <a:t>d</a:t>
            </a:r>
            <a:r>
              <a:rPr lang="cs-CZ" sz="2400" dirty="0" smtClean="0"/>
              <a:t>iferenciace </a:t>
            </a:r>
            <a:r>
              <a:rPr lang="cs-CZ" sz="2400" dirty="0" smtClean="0"/>
              <a:t>mzdy se provádí v celém průběhu plnění normy nebo od určitého stupně peněžní normy </a:t>
            </a:r>
            <a:endParaRPr lang="cs-CZ" sz="2400" dirty="0" smtClean="0"/>
          </a:p>
          <a:p>
            <a:pPr lvl="1"/>
            <a:r>
              <a:rPr lang="cs-CZ" sz="2400" dirty="0" smtClean="0"/>
              <a:t>systém </a:t>
            </a:r>
            <a:r>
              <a:rPr lang="cs-CZ" sz="2400" dirty="0" err="1" smtClean="0"/>
              <a:t>Merik</a:t>
            </a:r>
            <a:r>
              <a:rPr lang="cs-CZ" sz="2400" dirty="0" smtClean="0"/>
              <a:t> – jakmile výkon dosáhne 83 % požadovaného výkonu, tak změníme </a:t>
            </a:r>
            <a:r>
              <a:rPr lang="cs-CZ" sz="2400" dirty="0" smtClean="0"/>
              <a:t>sazbu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287" y="324584"/>
            <a:ext cx="10753200" cy="451576"/>
          </a:xfrm>
        </p:spPr>
        <p:txBody>
          <a:bodyPr/>
          <a:lstStyle/>
          <a:p>
            <a:r>
              <a:rPr lang="cs-CZ" dirty="0" smtClean="0"/>
              <a:t>Podílová (provizní)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714" y="1000024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Uplatňuje se v obchodních činnostech a některých službách</a:t>
            </a:r>
          </a:p>
          <a:p>
            <a:pPr lvl="0"/>
            <a:r>
              <a:rPr lang="cs-CZ" dirty="0" smtClean="0"/>
              <a:t>Podílová mzda je zcela nebo zčásti závislá na prodaném množství.</a:t>
            </a:r>
          </a:p>
          <a:p>
            <a:pPr lvl="1"/>
            <a:r>
              <a:rPr lang="cs-CZ" dirty="0" smtClean="0"/>
              <a:t>přímá podílová mzda – zcela závislá</a:t>
            </a:r>
          </a:p>
          <a:p>
            <a:pPr lvl="1"/>
            <a:r>
              <a:rPr lang="cs-CZ" dirty="0" smtClean="0"/>
              <a:t>zčásti závislá – pracovník má zaručenou základní mzdu a k němu dostává provizi za prodané množství</a:t>
            </a:r>
          </a:p>
          <a:p>
            <a:pPr lvl="0"/>
            <a:r>
              <a:rPr lang="cs-CZ" dirty="0" smtClean="0"/>
              <a:t>výhoda = přímý vztah odměny k výkonu</a:t>
            </a:r>
          </a:p>
          <a:p>
            <a:pPr lvl="0"/>
            <a:r>
              <a:rPr lang="cs-CZ" dirty="0" smtClean="0"/>
              <a:t>nevýhoda = možnost ovlivnění faktory, které pracovník nemá pod kontrolou (např. výrobek, který prodává je konkurenčním, změny preferencí zákazníků, špatné testy na výrobky).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Penzumová</a:t>
            </a:r>
            <a:r>
              <a:rPr lang="cs-CZ" dirty="0" smtClean="0"/>
              <a:t>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za předem dohodnutý soubor prací či výkonů.</a:t>
            </a:r>
          </a:p>
          <a:p>
            <a:pPr lvl="0"/>
            <a:r>
              <a:rPr lang="cs-CZ" dirty="0" smtClean="0"/>
              <a:t>mzda s měřeným denním výkonem</a:t>
            </a:r>
          </a:p>
          <a:p>
            <a:pPr lvl="1"/>
            <a:r>
              <a:rPr lang="cs-CZ" dirty="0" smtClean="0"/>
              <a:t>Pevná stála mzda, výkon sledován, v případě nutnosti jej nadřízený motivuje k lepším výkonům</a:t>
            </a:r>
          </a:p>
          <a:p>
            <a:pPr lvl="0"/>
            <a:r>
              <a:rPr lang="cs-CZ" dirty="0" smtClean="0"/>
              <a:t>programová mzda </a:t>
            </a:r>
          </a:p>
          <a:p>
            <a:pPr lvl="1"/>
            <a:r>
              <a:rPr lang="cs-CZ" dirty="0" smtClean="0"/>
              <a:t>zaměstnanec dostává pevnou částku v době plnění programu, pokud splní včas, mzda vyplacen a s podílem pohyblivé složky, která se může redukovat při nesplnění úkolu.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Doplňkové mzdové formy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prémie </a:t>
            </a:r>
          </a:p>
          <a:p>
            <a:pPr lvl="1"/>
            <a:r>
              <a:rPr lang="cs-CZ" dirty="0" smtClean="0"/>
              <a:t>za vyšší výkon</a:t>
            </a:r>
          </a:p>
          <a:p>
            <a:pPr lvl="1"/>
            <a:r>
              <a:rPr lang="cs-CZ" dirty="0" smtClean="0"/>
              <a:t>za kvalitu</a:t>
            </a:r>
          </a:p>
          <a:p>
            <a:pPr lvl="1"/>
            <a:r>
              <a:rPr lang="cs-CZ" dirty="0" smtClean="0"/>
              <a:t>za úsporu</a:t>
            </a:r>
          </a:p>
          <a:p>
            <a:pPr lvl="1"/>
            <a:r>
              <a:rPr lang="cs-CZ" dirty="0" smtClean="0"/>
              <a:t>za využití zařízení</a:t>
            </a:r>
          </a:p>
          <a:p>
            <a:pPr lvl="1"/>
            <a:r>
              <a:rPr lang="cs-CZ" dirty="0" smtClean="0"/>
              <a:t>kombinace</a:t>
            </a:r>
          </a:p>
          <a:p>
            <a:pPr lvl="0"/>
            <a:r>
              <a:rPr lang="cs-CZ" dirty="0" smtClean="0"/>
              <a:t>osobní ohodnocení </a:t>
            </a:r>
            <a:endParaRPr lang="cs-CZ" dirty="0" smtClean="0"/>
          </a:p>
          <a:p>
            <a:pPr lvl="1"/>
            <a:r>
              <a:rPr lang="cs-CZ" dirty="0" smtClean="0"/>
              <a:t>individuální </a:t>
            </a:r>
            <a:r>
              <a:rPr lang="cs-CZ" dirty="0" smtClean="0"/>
              <a:t>forma, která slouží k hodnocení náročnosti práce a dlouhodobě dosahovaných </a:t>
            </a:r>
            <a:r>
              <a:rPr lang="cs-CZ" dirty="0" smtClean="0"/>
              <a:t>výsledků</a:t>
            </a:r>
          </a:p>
          <a:p>
            <a:pPr lvl="1"/>
            <a:r>
              <a:rPr lang="cs-CZ" dirty="0" smtClean="0"/>
              <a:t>j</a:t>
            </a:r>
            <a:r>
              <a:rPr lang="cs-CZ" dirty="0" smtClean="0"/>
              <a:t>e </a:t>
            </a:r>
            <a:r>
              <a:rPr lang="cs-CZ" dirty="0" smtClean="0"/>
              <a:t>dána procentem ze základního </a:t>
            </a:r>
            <a:r>
              <a:rPr lang="cs-CZ" dirty="0" smtClean="0"/>
              <a:t>platu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rocento </a:t>
            </a:r>
            <a:r>
              <a:rPr lang="cs-CZ" dirty="0" smtClean="0"/>
              <a:t>má stanovené maximum, mělo by být přezkoumáno minimálně 1x za </a:t>
            </a:r>
            <a:r>
              <a:rPr lang="cs-CZ" dirty="0" smtClean="0"/>
              <a:t>rok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286" y="374011"/>
            <a:ext cx="10753200" cy="451576"/>
          </a:xfrm>
        </p:spPr>
        <p:txBody>
          <a:bodyPr/>
          <a:lstStyle/>
          <a:p>
            <a:r>
              <a:rPr lang="cs-CZ" dirty="0" smtClean="0"/>
              <a:t>Doplňkové mzdové formy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713" y="975310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ocenění zlepšovacích návrhů </a:t>
            </a:r>
            <a:endParaRPr lang="cs-CZ" dirty="0" smtClean="0"/>
          </a:p>
          <a:p>
            <a:pPr lvl="1"/>
            <a:r>
              <a:rPr lang="cs-CZ" dirty="0" smtClean="0"/>
              <a:t>výše </a:t>
            </a:r>
            <a:r>
              <a:rPr lang="cs-CZ" dirty="0" smtClean="0"/>
              <a:t>je odvozena od přírůstku zisku nebo poklesu nákladů, které prokazatelně souvisejí se zlepšovacím nápadem</a:t>
            </a:r>
          </a:p>
          <a:p>
            <a:pPr lvl="0"/>
            <a:r>
              <a:rPr lang="cs-CZ" dirty="0" smtClean="0"/>
              <a:t>podíly na výsledcích hospodaření organizace – existují 3 varianty: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podíl na zisku – pracovníci získávají určitý podíl na zisku po uzavření hospodářského roku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podíl na výnosu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podíl na výkonu</a:t>
            </a:r>
          </a:p>
          <a:p>
            <a:pPr lvl="0"/>
            <a:r>
              <a:rPr lang="cs-CZ" dirty="0" smtClean="0"/>
              <a:t>ostatní doplňkové formy</a:t>
            </a:r>
          </a:p>
          <a:p>
            <a:pPr lvl="1"/>
            <a:r>
              <a:rPr lang="cs-CZ" dirty="0" smtClean="0"/>
              <a:t>zaměstnanecké akcie</a:t>
            </a:r>
          </a:p>
          <a:p>
            <a:pPr lvl="1"/>
            <a:r>
              <a:rPr lang="cs-CZ" dirty="0" smtClean="0"/>
              <a:t>příplatky ke mzdám (povinné i nepovinné)</a:t>
            </a:r>
          </a:p>
          <a:p>
            <a:pPr lvl="1"/>
            <a:r>
              <a:rPr lang="cs-CZ" dirty="0" smtClean="0"/>
              <a:t>ostatní výplaty (13. a 14. plat)</a:t>
            </a:r>
          </a:p>
          <a:p>
            <a:pPr lvl="1"/>
            <a:r>
              <a:rPr lang="cs-CZ" dirty="0" smtClean="0"/>
              <a:t>odstupné (zlaté odstupné, rozloučení, zlatý padák)</a:t>
            </a:r>
          </a:p>
          <a:p>
            <a:pPr lvl="1"/>
            <a:r>
              <a:rPr lang="cs-CZ" dirty="0" smtClean="0"/>
              <a:t>lokální příplatky (zlatá pouta)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řízení odměňování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Využívat peněžní i nepeněžní odměňování</a:t>
            </a:r>
          </a:p>
          <a:p>
            <a:pPr lvl="0"/>
            <a:r>
              <a:rPr lang="cs-CZ" dirty="0" smtClean="0"/>
              <a:t>Vytvářet pozitivní zaměstnanecké vztahy</a:t>
            </a:r>
          </a:p>
          <a:p>
            <a:pPr lvl="0"/>
            <a:r>
              <a:rPr lang="cs-CZ" dirty="0" smtClean="0"/>
              <a:t>Fungovat spravedlivě</a:t>
            </a:r>
          </a:p>
          <a:p>
            <a:pPr lvl="0"/>
            <a:r>
              <a:rPr lang="cs-CZ" dirty="0" smtClean="0"/>
              <a:t>Fungovat důsledně</a:t>
            </a:r>
          </a:p>
          <a:p>
            <a:pPr lvl="0"/>
            <a:r>
              <a:rPr lang="cs-CZ" dirty="0" smtClean="0"/>
              <a:t>Fungovat transparentně, průhledně a srozumitelně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23438"/>
            <a:ext cx="10753200" cy="451576"/>
          </a:xfrm>
        </p:spPr>
        <p:txBody>
          <a:bodyPr/>
          <a:lstStyle/>
          <a:p>
            <a:r>
              <a:rPr lang="cs-CZ" dirty="0" smtClean="0"/>
              <a:t>Filozofie odměňování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5859" y="975311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Opírá se o zásady spravedlnosti, rovnosti, průhlednosti a důslednosti</a:t>
            </a:r>
          </a:p>
          <a:p>
            <a:pPr lvl="0"/>
            <a:r>
              <a:rPr lang="cs-CZ" dirty="0" smtClean="0"/>
              <a:t>Odměňování = investování do lidského kapitálu</a:t>
            </a:r>
          </a:p>
          <a:p>
            <a:pPr lvl="1"/>
            <a:r>
              <a:rPr lang="cs-CZ" dirty="0" smtClean="0"/>
              <a:t>=&gt; očekává se rozumná míra návratnosti investice</a:t>
            </a:r>
          </a:p>
          <a:p>
            <a:pPr lvl="1"/>
            <a:r>
              <a:rPr lang="cs-CZ" dirty="0" smtClean="0"/>
              <a:t>Správné je odměňovat lidi diferencovaně podle jejich přínosu (návratnosti, kterou generují</a:t>
            </a:r>
          </a:p>
          <a:p>
            <a:pPr lvl="0"/>
            <a:r>
              <a:rPr lang="cs-CZ" dirty="0" smtClean="0"/>
              <a:t>Přístup „celkové odměny“</a:t>
            </a:r>
          </a:p>
          <a:p>
            <a:pPr lvl="1"/>
            <a:r>
              <a:rPr lang="cs-CZ" dirty="0" smtClean="0"/>
              <a:t>Propojení strategie odměňování s ostatními strategiemi ŘLZ (zejm. s rozvojem lidských zdrojů)</a:t>
            </a:r>
          </a:p>
          <a:p>
            <a:pPr lvl="0"/>
            <a:r>
              <a:rPr lang="cs-CZ" dirty="0" smtClean="0"/>
              <a:t>Řízení odměňování je ovlivňováno i vnějším prostředím – úrovní mezd a platů na trhu práce</a:t>
            </a:r>
          </a:p>
          <a:p>
            <a:pPr lvl="1"/>
            <a:r>
              <a:rPr lang="cs-CZ" dirty="0" smtClean="0"/>
              <a:t>Ekonomické teorie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nabídky a poptávky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Při jinak nezměněné situaci, pokud nabídka pracovních sil převyšuje poptávky po nich, se úroveň mezd a platů snižují.</a:t>
            </a:r>
          </a:p>
          <a:p>
            <a:pPr lvl="1"/>
            <a:r>
              <a:rPr lang="cs-CZ" dirty="0" smtClean="0"/>
              <a:t>Nabídka &gt; poptávka = snižování mezd a platů</a:t>
            </a:r>
          </a:p>
          <a:p>
            <a:pPr lvl="0"/>
            <a:r>
              <a:rPr lang="cs-CZ" dirty="0" smtClean="0"/>
              <a:t>Jestliže poptávka převyšuje nabídku pracovních sil, mzdy a platy rostou</a:t>
            </a:r>
          </a:p>
          <a:p>
            <a:pPr lvl="1"/>
            <a:r>
              <a:rPr lang="cs-CZ" dirty="0" smtClean="0"/>
              <a:t>Nabídka &lt;poptávka= zvyšování mezd a platů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mzdové efektivnosti = ekonomie vysokých mezd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Firmy budou nabízet víc, než činí tržní sazba, protože věří, že vyšší úroveň mezd a platů přispěje ke zvýšení produktivity tím, že:</a:t>
            </a:r>
          </a:p>
          <a:p>
            <a:pPr lvl="1"/>
            <a:r>
              <a:rPr lang="cs-CZ" dirty="0" smtClean="0"/>
              <a:t> motivuje k vyššímu výkonu,</a:t>
            </a:r>
          </a:p>
          <a:p>
            <a:pPr lvl="1"/>
            <a:r>
              <a:rPr lang="cs-CZ" dirty="0" smtClean="0"/>
              <a:t>přitahuje lepší uchazeče,</a:t>
            </a:r>
          </a:p>
          <a:p>
            <a:pPr lvl="1"/>
            <a:r>
              <a:rPr lang="cs-CZ" dirty="0" smtClean="0"/>
              <a:t>snižuje fluktuaci,</a:t>
            </a:r>
          </a:p>
          <a:p>
            <a:pPr lvl="1"/>
            <a:r>
              <a:rPr lang="cs-CZ" dirty="0" smtClean="0"/>
              <a:t>přesvědčuje pracovníky o tom, že se s nimi slušně zachází.</a:t>
            </a:r>
          </a:p>
          <a:p>
            <a:pPr lvl="0"/>
            <a:r>
              <a:rPr lang="cs-CZ" dirty="0" smtClean="0"/>
              <a:t>Organizace uplatňující tuto teorii se stává bezkonkurenčním nebo alespoň nadprůměrným zaměstnavatelem na trhu práce.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lidského kapitálu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Pracovník ovládá určitý soubor dovedností vytvořených vzděláváním a výcvikem, které tvoří určitou „zásobu“ produktivního, výrobního kapitálu.</a:t>
            </a:r>
          </a:p>
          <a:p>
            <a:pPr lvl="0"/>
            <a:r>
              <a:rPr lang="cs-CZ" dirty="0" smtClean="0"/>
              <a:t>Pracovníci 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telé</a:t>
            </a:r>
            <a:r>
              <a:rPr lang="cs-CZ" dirty="0" smtClean="0"/>
              <a:t> považují investování do lidského kapitálu za výhodné.</a:t>
            </a:r>
          </a:p>
          <a:p>
            <a:pPr lvl="1"/>
            <a:r>
              <a:rPr lang="cs-CZ" dirty="0" smtClean="0"/>
              <a:t>Úroveň mezd a platů by měla nabídnout oběma stranám rozumnou míru návratnosti těchto investic.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Odměna za práci</a:t>
            </a:r>
          </a:p>
          <a:p>
            <a:pPr lvl="1"/>
            <a:r>
              <a:rPr lang="cs-CZ" dirty="0" smtClean="0"/>
              <a:t>v nejobecnějším pojetí – jakákoliv odměna peněžní i nepeněžní, kterou pracovník dostává</a:t>
            </a:r>
          </a:p>
          <a:p>
            <a:r>
              <a:rPr lang="cs-CZ" dirty="0" smtClean="0"/>
              <a:t>Celková odměna = něco víc, než jen zasypávání lidí penězi</a:t>
            </a:r>
          </a:p>
          <a:p>
            <a:pPr lvl="1"/>
            <a:r>
              <a:rPr lang="cs-CZ" dirty="0" smtClean="0"/>
              <a:t>vytváření zábavného, podnětného a posilujícího pracovního prostředí</a:t>
            </a:r>
          </a:p>
          <a:p>
            <a:pPr lvl="1"/>
            <a:r>
              <a:rPr lang="cs-CZ" dirty="0" smtClean="0"/>
              <a:t>vykonávání smysluplné práce</a:t>
            </a:r>
          </a:p>
          <a:p>
            <a:pPr lvl="1"/>
            <a:r>
              <a:rPr lang="cs-CZ" dirty="0" smtClean="0"/>
              <a:t>uznání za vykonanou práce = nejjistější způsob zvyšování motivace a pracovního výkonu</a:t>
            </a:r>
          </a:p>
          <a:p>
            <a:pPr lvl="1"/>
            <a:r>
              <a:rPr lang="cs-CZ" dirty="0" smtClean="0"/>
              <a:t>obtížnější, dlouhodobější než používání tradičních mzdových a platových nástrojů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celkové odměny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013" t="34934" r="18688" b="6568"/>
          <a:stretch>
            <a:fillRect/>
          </a:stretch>
        </p:blipFill>
        <p:spPr bwMode="auto">
          <a:xfrm>
            <a:off x="2446638" y="1138694"/>
            <a:ext cx="7703553" cy="571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118</TotalTime>
  <Words>1047</Words>
  <Application>Microsoft Office PowerPoint</Application>
  <PresentationFormat>Vlastní</PresentationFormat>
  <Paragraphs>196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prezentace-edu-cz</vt:lpstr>
      <vt:lpstr>Řízení odměňování</vt:lpstr>
      <vt:lpstr>Cíle řízení odměňování</vt:lpstr>
      <vt:lpstr>Cíle řízení odměňování </vt:lpstr>
      <vt:lpstr>Filozofie odměňování</vt:lpstr>
      <vt:lpstr>Zákon nabídky a poptávky</vt:lpstr>
      <vt:lpstr>Teorie mzdové efektivnosti = ekonomie vysokých mezd </vt:lpstr>
      <vt:lpstr>Teorie lidského kapitálu </vt:lpstr>
      <vt:lpstr>Pojmy </vt:lpstr>
      <vt:lpstr>Model celkové odměny</vt:lpstr>
      <vt:lpstr>Model celkové odměny </vt:lpstr>
      <vt:lpstr>Mzda </vt:lpstr>
      <vt:lpstr>Plat</vt:lpstr>
      <vt:lpstr>Systém odměňování </vt:lpstr>
      <vt:lpstr>Snímek 14</vt:lpstr>
      <vt:lpstr>Typy mezd podle stimulace pracovníků na výsledcích práce </vt:lpstr>
      <vt:lpstr>Časová mzda </vt:lpstr>
      <vt:lpstr>Časová mzda prostá </vt:lpstr>
      <vt:lpstr>Časová mzda diferencovaná </vt:lpstr>
      <vt:lpstr>Úkolová mzda </vt:lpstr>
      <vt:lpstr>Snímek 20</vt:lpstr>
      <vt:lpstr>Podílová (provizní) mzda</vt:lpstr>
      <vt:lpstr>Penzumová mzda</vt:lpstr>
      <vt:lpstr>Doplňkové mzdové formy </vt:lpstr>
      <vt:lpstr>Doplňkové mzdové formy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19</cp:revision>
  <cp:lastPrinted>1601-01-01T00:00:00Z</cp:lastPrinted>
  <dcterms:created xsi:type="dcterms:W3CDTF">2019-06-11T20:19:30Z</dcterms:created>
  <dcterms:modified xsi:type="dcterms:W3CDTF">2020-02-10T20:51:07Z</dcterms:modified>
</cp:coreProperties>
</file>