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70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90" autoAdjust="0"/>
    <p:restoredTop sz="69310" autoAdjust="0"/>
  </p:normalViewPr>
  <p:slideViewPr>
    <p:cSldViewPr snapToGrid="0">
      <p:cViewPr varScale="1">
        <p:scale>
          <a:sx n="39" d="100"/>
          <a:sy n="39" d="100"/>
        </p:scale>
        <p:origin x="-126" y="-4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xmlns="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dirty="0" smtClean="0"/>
              <a:t>Vytváření </a:t>
            </a:r>
            <a:r>
              <a:rPr lang="cs-CZ" dirty="0" smtClean="0"/>
              <a:t>efektivních týmů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Moc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Moc je používána lidmi nebo skupinami za účelem plnění úkolů zajišťujících existenci organizace</a:t>
            </a:r>
          </a:p>
          <a:p>
            <a:pPr lvl="0"/>
            <a:r>
              <a:rPr lang="cs-CZ" dirty="0" smtClean="0"/>
              <a:t>= schopnost zajistit převahu jedněch cílů nebo hodnot nad jinými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moci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Moc odměňovat </a:t>
            </a:r>
            <a:endParaRPr lang="cs-CZ" dirty="0" smtClean="0"/>
          </a:p>
          <a:p>
            <a:pPr lvl="1"/>
            <a:r>
              <a:rPr lang="cs-CZ" dirty="0" smtClean="0"/>
              <a:t>pokud </a:t>
            </a:r>
            <a:r>
              <a:rPr lang="cs-CZ" dirty="0" smtClean="0"/>
              <a:t>lidé vyhoví, budou odměněni, schopnost rozdělovat odměny významně přispívá k moci vedoucích pracovníků</a:t>
            </a:r>
          </a:p>
          <a:p>
            <a:pPr lvl="0"/>
            <a:r>
              <a:rPr lang="cs-CZ" dirty="0" smtClean="0"/>
              <a:t>Donucovací moc </a:t>
            </a:r>
            <a:endParaRPr lang="cs-CZ" dirty="0" smtClean="0"/>
          </a:p>
          <a:p>
            <a:pPr lvl="1"/>
            <a:r>
              <a:rPr lang="cs-CZ" dirty="0" smtClean="0"/>
              <a:t>pokud </a:t>
            </a:r>
            <a:r>
              <a:rPr lang="cs-CZ" dirty="0" smtClean="0"/>
              <a:t>lidé nevyhoví, následuje trest</a:t>
            </a:r>
          </a:p>
          <a:p>
            <a:pPr lvl="0"/>
            <a:r>
              <a:rPr lang="cs-CZ" dirty="0" smtClean="0"/>
              <a:t>Odborná </a:t>
            </a:r>
            <a:r>
              <a:rPr lang="cs-CZ" dirty="0" smtClean="0"/>
              <a:t>moc</a:t>
            </a:r>
          </a:p>
          <a:p>
            <a:pPr lvl="1"/>
            <a:r>
              <a:rPr lang="cs-CZ" dirty="0" smtClean="0"/>
              <a:t>moc </a:t>
            </a:r>
            <a:r>
              <a:rPr lang="cs-CZ" dirty="0" smtClean="0"/>
              <a:t>populárních a obdivovaných, s kterými se lidé ztotožňují</a:t>
            </a:r>
          </a:p>
          <a:p>
            <a:pPr lvl="0"/>
            <a:r>
              <a:rPr lang="cs-CZ" dirty="0" smtClean="0"/>
              <a:t>Legitimní </a:t>
            </a:r>
            <a:r>
              <a:rPr lang="cs-CZ" dirty="0" smtClean="0"/>
              <a:t>moc</a:t>
            </a:r>
          </a:p>
          <a:p>
            <a:pPr lvl="1"/>
            <a:r>
              <a:rPr lang="cs-CZ" dirty="0" smtClean="0"/>
              <a:t>vycházející </a:t>
            </a:r>
            <a:r>
              <a:rPr lang="cs-CZ" dirty="0" smtClean="0"/>
              <a:t>z postavení v organizaci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Politika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70726"/>
            <a:ext cx="10753200" cy="4139998"/>
          </a:xfrm>
        </p:spPr>
        <p:txBody>
          <a:bodyPr/>
          <a:lstStyle/>
          <a:p>
            <a:pPr lvl="0"/>
            <a:r>
              <a:rPr lang="cs-CZ" dirty="0" smtClean="0"/>
              <a:t>Proces ovlivňování lidí ve smyslu vašeho názoru</a:t>
            </a:r>
          </a:p>
          <a:p>
            <a:pPr lvl="0"/>
            <a:r>
              <a:rPr lang="cs-CZ" dirty="0" smtClean="0"/>
              <a:t>Používá se tam, kde nemůžeme spoléhat na své pravomoci</a:t>
            </a:r>
          </a:p>
          <a:p>
            <a:pPr lvl="0"/>
            <a:r>
              <a:rPr lang="cs-CZ" dirty="0" smtClean="0"/>
              <a:t>Jedinci předstírají úsilí o dosažení společných cílů, ale současně jsou hnáni vlastními potřebami dosáhnout vlastních cílů</a:t>
            </a:r>
          </a:p>
          <a:p>
            <a:pPr lvl="1"/>
            <a:r>
              <a:rPr lang="cs-CZ" dirty="0" smtClean="0"/>
              <a:t>Příklad: Suchánek – autokar + uzavřená SMOZ</a:t>
            </a:r>
          </a:p>
          <a:p>
            <a:pPr lvl="0"/>
            <a:r>
              <a:rPr lang="cs-CZ" dirty="0" smtClean="0"/>
              <a:t>Někdo věří, že dosažení vlastních cílů prospěje stejně </a:t>
            </a:r>
            <a:r>
              <a:rPr lang="cs-CZ" dirty="0" err="1" smtClean="0"/>
              <a:t>oŕganizaci</a:t>
            </a:r>
            <a:r>
              <a:rPr lang="cs-CZ" dirty="0" smtClean="0"/>
              <a:t> jako jim samým</a:t>
            </a:r>
          </a:p>
          <a:p>
            <a:pPr lvl="0"/>
            <a:r>
              <a:rPr lang="cs-CZ" dirty="0" smtClean="0"/>
              <a:t>Jiní bezostyšně sledují své vlastní cíle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Konflikt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Nevyhnutelný výsledek pokroku a změn</a:t>
            </a:r>
          </a:p>
          <a:p>
            <a:pPr lvl="0"/>
            <a:r>
              <a:rPr lang="cs-CZ" dirty="0" smtClean="0"/>
              <a:t>Není třeba ho odsuzovat</a:t>
            </a:r>
          </a:p>
          <a:p>
            <a:pPr lvl="0"/>
            <a:r>
              <a:rPr lang="cs-CZ" dirty="0" smtClean="0"/>
              <a:t>Měl by být využíván konstruktivně</a:t>
            </a:r>
          </a:p>
          <a:p>
            <a:pPr lvl="0"/>
            <a:r>
              <a:rPr lang="cs-CZ" dirty="0" smtClean="0"/>
              <a:t>Konflikt mezi jedinci plodí méně problémů než konflikt mezi skupinami</a:t>
            </a:r>
          </a:p>
          <a:p>
            <a:pPr lvl="1"/>
            <a:r>
              <a:rPr lang="cs-CZ" dirty="0" smtClean="0"/>
              <a:t>Jedinci mohou jednat nezávisle a řešit své neshody</a:t>
            </a:r>
          </a:p>
          <a:p>
            <a:pPr lvl="1"/>
            <a:r>
              <a:rPr lang="cs-CZ" dirty="0" smtClean="0"/>
              <a:t>Členové skupiny musejí akceptovat normy a hodnoty své skupiny a měli by být loajální se svou skupinou.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Vytváření efektivních týmů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„Tým je malá skupina lidí se vzájemně se doplňujícími dovednostmi, kteří jsou oddáni společnému účelu, pracovním cílům a přístupu k práci, za něž jsou vzájemně odpovědní.“</a:t>
            </a:r>
            <a:endParaRPr lang="cs-CZ" dirty="0" smtClean="0"/>
          </a:p>
          <a:p>
            <a:pPr algn="r">
              <a:buNone/>
            </a:pPr>
            <a:r>
              <a:rPr lang="cs-CZ" dirty="0" smtClean="0"/>
              <a:t>(</a:t>
            </a:r>
            <a:r>
              <a:rPr lang="cs-CZ" dirty="0" err="1" smtClean="0"/>
              <a:t>Katzenbach</a:t>
            </a:r>
            <a:r>
              <a:rPr lang="cs-CZ" dirty="0" smtClean="0"/>
              <a:t> a </a:t>
            </a:r>
            <a:r>
              <a:rPr lang="cs-CZ" dirty="0" err="1" smtClean="0"/>
              <a:t>Smith</a:t>
            </a:r>
            <a:r>
              <a:rPr lang="cs-CZ" dirty="0" smtClean="0"/>
              <a:t>, 1993)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Charakteristiky efektivních týmů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 smtClean="0"/>
              <a:t>Spojují dovednosti, zkušenosti a pohledy několika lidí</a:t>
            </a:r>
          </a:p>
          <a:p>
            <a:pPr lvl="0"/>
            <a:r>
              <a:rPr lang="cs-CZ" sz="2000" dirty="0" smtClean="0"/>
              <a:t>Povzbuzují chování jako je naslouchání, kooperativní odezva na názory ostatních, poskytování možnosti vyjádřit pochybnosti, poskytování pomoci těm, kteří ji potřebují, uznávání zájmů a úspěchů ostatních</a:t>
            </a:r>
          </a:p>
          <a:p>
            <a:pPr lvl="0"/>
            <a:r>
              <a:rPr lang="cs-CZ" sz="2000" dirty="0" smtClean="0"/>
              <a:t>Dostávají významné a náročné pracovní úkoly – tím jsou vytvářeny a aktivizovány</a:t>
            </a:r>
          </a:p>
          <a:p>
            <a:pPr lvl="0"/>
            <a:r>
              <a:rPr lang="cs-CZ" sz="2000" dirty="0" smtClean="0"/>
              <a:t>Podávají větší výkon než jednotlivci</a:t>
            </a:r>
          </a:p>
          <a:p>
            <a:pPr lvl="0"/>
            <a:r>
              <a:rPr lang="cs-CZ" sz="2000" dirty="0" smtClean="0"/>
              <a:t>Rychleji, přesněji a efektivněji se přizpůsobují měnícím se událostem a požadavkům než jedinci</a:t>
            </a:r>
          </a:p>
          <a:p>
            <a:pPr lvl="0"/>
            <a:r>
              <a:rPr lang="cs-CZ" sz="2000" dirty="0" smtClean="0"/>
              <a:t>Mnoho času a úsilí věnují zkoumáním smyslu své existence a svých úkolů</a:t>
            </a:r>
          </a:p>
          <a:p>
            <a:r>
              <a:rPr lang="cs-CZ" sz="2000" dirty="0" smtClean="0"/>
              <a:t>Charakterizuje je vysoká oddanost svému růstu a úspěchu</a:t>
            </a:r>
            <a:endParaRPr lang="cs-CZ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dysfunkčních týmů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= způsoby selhání efektivního fungování týmů</a:t>
            </a:r>
          </a:p>
          <a:p>
            <a:pPr lvl="1"/>
            <a:r>
              <a:rPr lang="cs-CZ" dirty="0" smtClean="0"/>
              <a:t>Nepřirozená, </a:t>
            </a:r>
            <a:r>
              <a:rPr lang="cs-CZ" dirty="0" err="1" smtClean="0"/>
              <a:t>přeformalizovaná</a:t>
            </a:r>
            <a:r>
              <a:rPr lang="cs-CZ" dirty="0" smtClean="0"/>
              <a:t> atmosféra</a:t>
            </a:r>
          </a:p>
          <a:p>
            <a:pPr lvl="1"/>
            <a:r>
              <a:rPr lang="cs-CZ" dirty="0" smtClean="0"/>
              <a:t>Diskuze nevedoucí k ničemu, dominantní členové brání diskuzi</a:t>
            </a:r>
          </a:p>
          <a:p>
            <a:pPr lvl="1"/>
            <a:r>
              <a:rPr lang="cs-CZ" dirty="0" smtClean="0"/>
              <a:t>Členové nevědí, co mají dělat, neznají cíle a standardy, které se od nich očekávají</a:t>
            </a:r>
          </a:p>
          <a:p>
            <a:pPr lvl="1"/>
            <a:r>
              <a:rPr lang="cs-CZ" dirty="0" smtClean="0"/>
              <a:t>Lidé si nenaslouchají navzájem</a:t>
            </a:r>
          </a:p>
          <a:p>
            <a:pPr lvl="1"/>
            <a:r>
              <a:rPr lang="cs-CZ" dirty="0" smtClean="0"/>
              <a:t>Častý nesouhlas související spíše s osobností a jejími názory než aby byl opodstatněný</a:t>
            </a:r>
          </a:p>
          <a:p>
            <a:pPr lvl="1"/>
            <a:r>
              <a:rPr lang="cs-CZ" dirty="0" smtClean="0"/>
              <a:t>Rozhodnutí nejsou přijímány společně členy týmu</a:t>
            </a:r>
          </a:p>
          <a:p>
            <a:pPr lvl="1"/>
            <a:r>
              <a:rPr lang="cs-CZ" dirty="0" smtClean="0"/>
              <a:t>Otevřené osobní útoky, skryté nepřátelství</a:t>
            </a:r>
          </a:p>
          <a:p>
            <a:pPr lvl="1"/>
            <a:r>
              <a:rPr lang="cs-CZ" dirty="0" smtClean="0"/>
              <a:t>Pocit nesvobody k vyjadřování svých názorů</a:t>
            </a:r>
          </a:p>
          <a:p>
            <a:pPr lvl="1"/>
            <a:r>
              <a:rPr lang="cs-CZ" dirty="0" smtClean="0"/>
              <a:t>Členové se vyhýbají práci a nechávají ostatní pracovat za sebe</a:t>
            </a:r>
          </a:p>
          <a:p>
            <a:pPr lvl="1"/>
            <a:r>
              <a:rPr lang="cs-CZ" dirty="0" smtClean="0"/>
              <a:t>Malá flexibilita, chybí víceoborovost členů</a:t>
            </a:r>
          </a:p>
          <a:p>
            <a:pPr lvl="1"/>
            <a:r>
              <a:rPr lang="cs-CZ" dirty="0" smtClean="0"/>
              <a:t>Vedoucí ovládá tým, řídí a kontroluje, méně pozornosti vlastní vykonávané práci</a:t>
            </a:r>
          </a:p>
          <a:p>
            <a:pPr lvl="1"/>
            <a:r>
              <a:rPr lang="cs-CZ" dirty="0" smtClean="0"/>
              <a:t>Tým má vlastní standardy a normy odlišující se od standardů a norem organizace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Týmové role podle </a:t>
            </a:r>
            <a:r>
              <a:rPr lang="cs-CZ" dirty="0" err="1" smtClean="0"/>
              <a:t>Belbina</a:t>
            </a:r>
            <a:r>
              <a:rPr lang="cs-CZ" dirty="0" smtClean="0"/>
              <a:t> (1981)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Předseda – řídí, jak tým funguje</a:t>
            </a:r>
          </a:p>
          <a:p>
            <a:pPr lvl="0"/>
            <a:r>
              <a:rPr lang="cs-CZ" dirty="0" smtClean="0"/>
              <a:t>Tvarovači – specifikují, jak by měl tým pracovat</a:t>
            </a:r>
          </a:p>
          <a:p>
            <a:pPr lvl="0"/>
            <a:r>
              <a:rPr lang="cs-CZ" dirty="0" smtClean="0"/>
              <a:t>Realizátoři – přetvářejí koncepce a plány do praktických pracovních postupů</a:t>
            </a:r>
          </a:p>
          <a:p>
            <a:pPr lvl="0"/>
            <a:r>
              <a:rPr lang="cs-CZ" dirty="0" smtClean="0"/>
              <a:t>Pěstitelé – vytvářejí nápady a strategie</a:t>
            </a:r>
          </a:p>
          <a:p>
            <a:pPr lvl="0"/>
            <a:r>
              <a:rPr lang="cs-CZ" dirty="0" smtClean="0"/>
              <a:t>Hledači zdrojů – zkoumají jaké zdroje, nápady a postupy existují mimo tým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Monitor, hodnotitelé – analyzují problémy a hodnotí nápady</a:t>
            </a:r>
          </a:p>
          <a:p>
            <a:pPr lvl="0"/>
            <a:r>
              <a:rPr lang="cs-CZ" dirty="0" smtClean="0"/>
              <a:t>Týmoví pracovníci – podporují členy týmu, zlepšují komunikaci mezi členy a posilují týmového ducha</a:t>
            </a:r>
          </a:p>
          <a:p>
            <a:pPr lvl="0"/>
            <a:r>
              <a:rPr lang="cs-CZ" dirty="0" smtClean="0"/>
              <a:t>Zdokonalovatelé, </a:t>
            </a:r>
            <a:r>
              <a:rPr lang="cs-CZ" dirty="0" err="1" smtClean="0"/>
              <a:t>dopracovávači</a:t>
            </a:r>
            <a:r>
              <a:rPr lang="cs-CZ" dirty="0" smtClean="0"/>
              <a:t> – udržují v týmu vědomí naléhavosti práce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Schopnost vést (</a:t>
            </a:r>
            <a:r>
              <a:rPr lang="cs-CZ" dirty="0" err="1" smtClean="0"/>
              <a:t>leadership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Fungování organizace je ovlivňováno především schopností vést, mít moc, politikou ovlivňování, řešením konfliktů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Leadership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Schopnost vést</a:t>
            </a:r>
          </a:p>
          <a:p>
            <a:pPr lvl="0"/>
            <a:r>
              <a:rPr lang="cs-CZ" dirty="0" smtClean="0"/>
              <a:t>Schopnost přesvědčovat ostatní, aby byli ochotni chovat se jinak</a:t>
            </a:r>
          </a:p>
          <a:p>
            <a:pPr lvl="0"/>
            <a:r>
              <a:rPr lang="cs-CZ" dirty="0" smtClean="0"/>
              <a:t>Úlohou vedoucích týmů je splnit úkol za pomoci skupiny</a:t>
            </a:r>
          </a:p>
          <a:p>
            <a:pPr lvl="1"/>
            <a:r>
              <a:rPr lang="cs-CZ" dirty="0" smtClean="0"/>
              <a:t>Vedoucí a členové týmu jsou na sobě vzájemně závislí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 vedoucích týmů</a:t>
            </a:r>
            <a:br>
              <a:rPr lang="cs-CZ" dirty="0" smtClean="0"/>
            </a:br>
            <a:r>
              <a:rPr lang="cs-CZ" dirty="0" smtClean="0"/>
              <a:t>Model tří kruhů (</a:t>
            </a:r>
            <a:r>
              <a:rPr lang="cs-CZ" dirty="0" err="1" smtClean="0"/>
              <a:t>Adair</a:t>
            </a:r>
            <a:r>
              <a:rPr lang="cs-CZ" dirty="0" smtClean="0"/>
              <a:t>, 1973)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Potřeba úkolu </a:t>
            </a:r>
            <a:endParaRPr lang="cs-CZ" dirty="0" smtClean="0"/>
          </a:p>
          <a:p>
            <a:pPr lvl="1"/>
            <a:r>
              <a:rPr lang="cs-CZ" dirty="0" smtClean="0"/>
              <a:t>zajistit </a:t>
            </a:r>
            <a:r>
              <a:rPr lang="cs-CZ" dirty="0" smtClean="0"/>
              <a:t>splnění společného účelu nebo úkolu</a:t>
            </a:r>
          </a:p>
          <a:p>
            <a:pPr lvl="0"/>
            <a:r>
              <a:rPr lang="cs-CZ" dirty="0" smtClean="0"/>
              <a:t>Potřeba zachování skupiny </a:t>
            </a:r>
            <a:endParaRPr lang="cs-CZ" dirty="0" smtClean="0"/>
          </a:p>
          <a:p>
            <a:pPr lvl="1"/>
            <a:r>
              <a:rPr lang="cs-CZ" dirty="0" smtClean="0"/>
              <a:t>vytvářet </a:t>
            </a:r>
            <a:r>
              <a:rPr lang="cs-CZ" dirty="0" smtClean="0"/>
              <a:t>a udržovat týmový duch a morálku</a:t>
            </a:r>
          </a:p>
          <a:p>
            <a:pPr lvl="0"/>
            <a:r>
              <a:rPr lang="cs-CZ" dirty="0" smtClean="0"/>
              <a:t>Potřeba </a:t>
            </a:r>
            <a:r>
              <a:rPr lang="cs-CZ" dirty="0" smtClean="0"/>
              <a:t>jedince</a:t>
            </a:r>
          </a:p>
          <a:p>
            <a:pPr lvl="1"/>
            <a:r>
              <a:rPr lang="cs-CZ" dirty="0" smtClean="0"/>
              <a:t>být </a:t>
            </a:r>
            <a:r>
              <a:rPr lang="cs-CZ" dirty="0" smtClean="0"/>
              <a:t>si vědom individuálních potřeb členů týmu a jejich sladění s potřebami úkolu a potřebami udržení skupiny</a:t>
            </a:r>
          </a:p>
          <a:p>
            <a:pPr>
              <a:buNone/>
            </a:pPr>
            <a:r>
              <a:rPr lang="cs-CZ" dirty="0" smtClean="0"/>
              <a:t>Je-li skupina stmelena, členové motivování, poté skupina věnuje práci své největší úsilí.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114</TotalTime>
  <Words>567</Words>
  <Application>Microsoft Office PowerPoint</Application>
  <PresentationFormat>Vlastní</PresentationFormat>
  <Paragraphs>103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prezentace-edu-cz</vt:lpstr>
      <vt:lpstr> Vytváření efektivních týmů </vt:lpstr>
      <vt:lpstr> Vytváření efektivních týmů </vt:lpstr>
      <vt:lpstr>Charakteristiky efektivních týmů </vt:lpstr>
      <vt:lpstr>Charakteristika dysfunkčních týmů </vt:lpstr>
      <vt:lpstr>Týmové role podle Belbina (1981) </vt:lpstr>
      <vt:lpstr>Snímek 6</vt:lpstr>
      <vt:lpstr>Schopnost vést (leadership)</vt:lpstr>
      <vt:lpstr>Leadership</vt:lpstr>
      <vt:lpstr>Úkoly vedoucích týmů Model tří kruhů (Adair, 1973)</vt:lpstr>
      <vt:lpstr>Moc</vt:lpstr>
      <vt:lpstr>Typy moci </vt:lpstr>
      <vt:lpstr>Politika </vt:lpstr>
      <vt:lpstr>Konflikt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18</cp:revision>
  <cp:lastPrinted>1601-01-01T00:00:00Z</cp:lastPrinted>
  <dcterms:created xsi:type="dcterms:W3CDTF">2019-06-11T20:19:30Z</dcterms:created>
  <dcterms:modified xsi:type="dcterms:W3CDTF">2020-02-10T19:31:39Z</dcterms:modified>
</cp:coreProperties>
</file>