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7300"/>
    <a:srgbClr val="D77300"/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90" autoAdjust="0"/>
    <p:restoredTop sz="69310" autoAdjust="0"/>
  </p:normalViewPr>
  <p:slideViewPr>
    <p:cSldViewPr snapToGrid="0">
      <p:cViewPr varScale="1">
        <p:scale>
          <a:sx n="39" d="100"/>
          <a:sy n="39" d="100"/>
        </p:scale>
        <p:origin x="-126" y="-4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B86CC774-E8F2-443B-8104-C23B78C588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5682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=""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=""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=""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=""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="" xmlns:a16="http://schemas.microsoft.com/office/drawing/2014/main" id="{9A9B9871-9EBA-4393-84B7-3D9DDE1A65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AD3B27E1-04C4-44E6-8DD2-879D33954A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4B067BC3-E77A-4F93-8E39-6559029C6D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72" y="6053204"/>
            <a:ext cx="855744" cy="59046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PED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1A0BEB84-E013-4810-A1F4-DBB607A8B7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712" y="2019299"/>
            <a:ext cx="4114367" cy="2838914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="" xmlns:a16="http://schemas.microsoft.com/office/drawing/2014/main" id="{325E9DFA-90AD-4BAC-8ACE-80E1EDF9A6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="" xmlns:a16="http://schemas.microsoft.com/office/drawing/2014/main" id="{938657D1-8B54-4E06-BB80-F452B998A0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391DB9A3-3792-41D4-AB78-F1910E62BE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A3E27AE8-8344-46DF-95A1-57C7ED3DEA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493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21103F4D-0D61-472A-BAFF-19EFE6D636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3AB41CB1-F6A4-458D-85DF-FC3E822971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53D9C202-1E0C-49A0-BD44-0FABFFADA1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=""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=""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=""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=""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=""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=""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=""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="" xmlns:a16="http://schemas.microsoft.com/office/drawing/2014/main" id="{C8521D5E-C1D4-49AD-9477-8C693D7590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5C946900-B034-4346-94F7-4849AECA0E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01ECF861-1DA0-4682-8B9C-824D212364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=""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Motivace </a:t>
            </a:r>
            <a:r>
              <a:rPr lang="cs-CZ" dirty="0" smtClean="0"/>
              <a:t>k pracovnímu výkonu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Nikola Straková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Vnější motivace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Faktory určené k motivování druhých</a:t>
            </a:r>
          </a:p>
          <a:p>
            <a:pPr lvl="1"/>
            <a:r>
              <a:rPr lang="cs-CZ" dirty="0" smtClean="0"/>
              <a:t>Odměny – zvýšení platu, pochvala, povýšení</a:t>
            </a:r>
          </a:p>
          <a:p>
            <a:pPr lvl="1"/>
            <a:r>
              <a:rPr lang="cs-CZ" dirty="0" smtClean="0"/>
              <a:t>Tresty – disciplinární řízení, snížení platu, kritika</a:t>
            </a:r>
          </a:p>
          <a:p>
            <a:pPr lvl="0"/>
            <a:r>
              <a:rPr lang="cs-CZ" dirty="0" smtClean="0"/>
              <a:t>Stimulace – působení na psychiku z vnějšku, prostřednictvím aktivního jednání jiného člověka</a:t>
            </a:r>
          </a:p>
          <a:p>
            <a:pPr lvl="1"/>
            <a:r>
              <a:rPr lang="cs-CZ" dirty="0" smtClean="0"/>
              <a:t>Vědomé a záměrné ovlivňování činnosti druhého člověka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motivace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Přístupy k motivaci jsou založeny na teoriích motivace</a:t>
            </a:r>
          </a:p>
          <a:p>
            <a:pPr lvl="0"/>
            <a:r>
              <a:rPr lang="cs-CZ" dirty="0" smtClean="0"/>
              <a:t>Nejvlivnější teorie jsou:</a:t>
            </a:r>
          </a:p>
          <a:p>
            <a:pPr lvl="1"/>
            <a:r>
              <a:rPr lang="cs-CZ" dirty="0" smtClean="0"/>
              <a:t>Teorie instrumentalisty</a:t>
            </a:r>
          </a:p>
          <a:p>
            <a:pPr lvl="1"/>
            <a:r>
              <a:rPr lang="cs-CZ" dirty="0" smtClean="0"/>
              <a:t>Teorie zaměřené na obsah</a:t>
            </a:r>
          </a:p>
          <a:p>
            <a:pPr lvl="1"/>
            <a:r>
              <a:rPr lang="cs-CZ" dirty="0" smtClean="0"/>
              <a:t>Teorie zaměřené na proces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instrumentalisty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Jedině odměny a tresty zabezpečí chování lidí žádoucím způsobem</a:t>
            </a:r>
          </a:p>
          <a:p>
            <a:pPr lvl="0"/>
            <a:r>
              <a:rPr lang="cs-CZ" dirty="0" smtClean="0"/>
              <a:t>Taylorismus – lidé budou motivováni k práci, pokud odměny a tresty budou přímo provázány s jejich výkonem</a:t>
            </a:r>
          </a:p>
          <a:p>
            <a:pPr lvl="1"/>
            <a:r>
              <a:rPr lang="cs-CZ" dirty="0" smtClean="0"/>
              <a:t>Motivování pomocí stimulů – zřídka efektivní </a:t>
            </a:r>
            <a:r>
              <a:rPr lang="cs-CZ" dirty="0" err="1" smtClean="0"/>
              <a:t>motivátor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zaměřené na obsah motivace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Účelem motivace je uspokojování potřeb =&gt; identifikace hlavní potřeby, která ovlivňuje chování</a:t>
            </a:r>
          </a:p>
          <a:p>
            <a:pPr lvl="0"/>
            <a:r>
              <a:rPr lang="cs-CZ" dirty="0" err="1" smtClean="0"/>
              <a:t>Maslowova</a:t>
            </a:r>
            <a:r>
              <a:rPr lang="cs-CZ" dirty="0" smtClean="0"/>
              <a:t> teorie potřeb – hierarchie 5 potřeb, kdy potřeby vyšší úrovně se objeví až po uspokojení potřeb nižší úrovně</a:t>
            </a:r>
          </a:p>
          <a:p>
            <a:pPr lvl="1"/>
            <a:r>
              <a:rPr lang="cs-CZ" dirty="0" smtClean="0"/>
              <a:t>Nemá praktický význam – orientuje pozornost na různé potřeby, které motivují, a na to, že když je potřeba uspokojena již není </a:t>
            </a:r>
            <a:r>
              <a:rPr lang="cs-CZ" dirty="0" err="1" smtClean="0"/>
              <a:t>motivátorem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zaměřené na proces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469580"/>
            <a:ext cx="10753200" cy="4139998"/>
          </a:xfrm>
        </p:spPr>
        <p:txBody>
          <a:bodyPr/>
          <a:lstStyle/>
          <a:p>
            <a:pPr lvl="0"/>
            <a:r>
              <a:rPr lang="cs-CZ" dirty="0" smtClean="0"/>
              <a:t>Zaměřené na psychologické procesy ovlivňující motivaci a související s očekáváním</a:t>
            </a:r>
          </a:p>
          <a:p>
            <a:pPr lvl="0"/>
            <a:r>
              <a:rPr lang="cs-CZ" dirty="0" err="1" smtClean="0"/>
              <a:t>Adamsova</a:t>
            </a:r>
            <a:r>
              <a:rPr lang="cs-CZ" dirty="0" smtClean="0"/>
              <a:t> teorie spravedlnosti – lidé jsou motivovanější, když se s nimi zachází slušně a spravedlivě</a:t>
            </a:r>
          </a:p>
          <a:p>
            <a:pPr lvl="1"/>
            <a:r>
              <a:rPr lang="cs-CZ" dirty="0" smtClean="0"/>
              <a:t>Potřeba vytvořit spravedlivé odměňování a spravedlivé postupy v oblasti zaměstnávání</a:t>
            </a:r>
          </a:p>
          <a:p>
            <a:pPr lvl="0"/>
            <a:r>
              <a:rPr lang="cs-CZ" dirty="0" smtClean="0"/>
              <a:t>Teorie cílů </a:t>
            </a:r>
            <a:r>
              <a:rPr lang="cs-CZ" dirty="0" err="1" smtClean="0"/>
              <a:t>Lathama</a:t>
            </a:r>
            <a:r>
              <a:rPr lang="cs-CZ" dirty="0" smtClean="0"/>
              <a:t> a </a:t>
            </a:r>
            <a:r>
              <a:rPr lang="cs-CZ" dirty="0" err="1" smtClean="0"/>
              <a:t>Locka</a:t>
            </a:r>
            <a:r>
              <a:rPr lang="cs-CZ" dirty="0" smtClean="0"/>
              <a:t> – motivace a výkon se zlepší, jestliže lidé mají náročné, ale přijatelné cíle a dostává se jim zpětné vazby</a:t>
            </a:r>
          </a:p>
          <a:p>
            <a:pPr lvl="1"/>
            <a:r>
              <a:rPr lang="cs-CZ" dirty="0" smtClean="0"/>
              <a:t>Poskytuje argumenty pro procesy řízení pracovního výkonu, stanovení cílů a zpětnou vazbu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Spokojenost s prací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69427" y="1469580"/>
            <a:ext cx="10753200" cy="4139998"/>
          </a:xfrm>
        </p:spPr>
        <p:txBody>
          <a:bodyPr/>
          <a:lstStyle/>
          <a:p>
            <a:pPr lvl="0"/>
            <a:r>
              <a:rPr lang="cs-CZ" dirty="0" smtClean="0"/>
              <a:t>Požadavky na spokojenost s prací:</a:t>
            </a:r>
          </a:p>
          <a:p>
            <a:pPr lvl="1"/>
            <a:r>
              <a:rPr lang="cs-CZ" dirty="0" smtClean="0"/>
              <a:t>Vyšší plat</a:t>
            </a:r>
          </a:p>
          <a:p>
            <a:pPr lvl="1"/>
            <a:r>
              <a:rPr lang="cs-CZ" dirty="0" smtClean="0"/>
              <a:t>Spravedlivý systém odměňování</a:t>
            </a:r>
          </a:p>
          <a:p>
            <a:pPr lvl="1"/>
            <a:r>
              <a:rPr lang="cs-CZ" dirty="0" smtClean="0"/>
              <a:t>Reálné příležitosti k povýšení</a:t>
            </a:r>
          </a:p>
          <a:p>
            <a:pPr lvl="1"/>
            <a:r>
              <a:rPr lang="cs-CZ" dirty="0" smtClean="0"/>
              <a:t>Ohleduplné a participativní řízení</a:t>
            </a:r>
          </a:p>
          <a:p>
            <a:pPr lvl="1"/>
            <a:r>
              <a:rPr lang="cs-CZ" dirty="0" smtClean="0"/>
              <a:t>Dostatečný stupeň sociální interakce při práci</a:t>
            </a:r>
          </a:p>
          <a:p>
            <a:pPr lvl="1"/>
            <a:r>
              <a:rPr lang="cs-CZ" dirty="0" smtClean="0"/>
              <a:t>Zajímavé a rozmanité úkoly</a:t>
            </a:r>
          </a:p>
          <a:p>
            <a:pPr lvl="1"/>
            <a:r>
              <a:rPr lang="cs-CZ" dirty="0" smtClean="0"/>
              <a:t>Vysoký stupeň autonomie</a:t>
            </a:r>
          </a:p>
          <a:p>
            <a:r>
              <a:rPr lang="cs-CZ" dirty="0" smtClean="0"/>
              <a:t>+</a:t>
            </a:r>
          </a:p>
          <a:p>
            <a:r>
              <a:rPr lang="cs-CZ" dirty="0" smtClean="0"/>
              <a:t>Vlastní potřeby a očekávání</a:t>
            </a:r>
          </a:p>
          <a:p>
            <a:r>
              <a:rPr lang="cs-CZ" dirty="0" smtClean="0"/>
              <a:t>Prostředí ve kterém pracují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Termín spokojenost s prací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= pozitivní a příznivé postoje k práci</a:t>
            </a:r>
          </a:p>
          <a:p>
            <a:pPr>
              <a:buNone/>
            </a:pPr>
            <a:r>
              <a:rPr lang="cs-CZ" dirty="0" smtClean="0"/>
              <a:t>= morálka skupinová – pocit, že jsme akceptováni skupinou pracovníků a že do ní patříme prostřednictvím oddanosti společným cílům</a:t>
            </a:r>
          </a:p>
          <a:p>
            <a:pPr>
              <a:buNone/>
            </a:pPr>
            <a:r>
              <a:rPr lang="cs-CZ" dirty="0" smtClean="0"/>
              <a:t>= morálka individuální – pocity pracovníka týkající se jeho práce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faktory ovlivňující spokojenost s prací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70573" y="2062705"/>
            <a:ext cx="10753200" cy="4139998"/>
          </a:xfrm>
        </p:spPr>
        <p:txBody>
          <a:bodyPr/>
          <a:lstStyle/>
          <a:p>
            <a:pPr lvl="0"/>
            <a:r>
              <a:rPr lang="cs-CZ" dirty="0" smtClean="0"/>
              <a:t>Příležitost ke kariéře</a:t>
            </a:r>
          </a:p>
          <a:p>
            <a:pPr lvl="0"/>
            <a:r>
              <a:rPr lang="cs-CZ" dirty="0" smtClean="0"/>
              <a:t>Možnost ovlivňovat svou práci</a:t>
            </a:r>
          </a:p>
          <a:p>
            <a:pPr lvl="0"/>
            <a:r>
              <a:rPr lang="cs-CZ" dirty="0" smtClean="0"/>
              <a:t>Týmová práce</a:t>
            </a:r>
          </a:p>
          <a:p>
            <a:pPr lvl="0"/>
            <a:r>
              <a:rPr lang="cs-CZ" dirty="0" smtClean="0"/>
              <a:t>Podnětnost a náročnost práce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Zkoumání spokojenosti s prací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Strukturované dotazníky </a:t>
            </a:r>
          </a:p>
          <a:p>
            <a:pPr lvl="1"/>
            <a:r>
              <a:rPr lang="cs-CZ" dirty="0" smtClean="0"/>
              <a:t>Příklad dotazníku (Armstrong, 2007)</a:t>
            </a:r>
          </a:p>
          <a:p>
            <a:pPr lvl="0"/>
            <a:r>
              <a:rPr lang="cs-CZ" dirty="0" smtClean="0"/>
              <a:t>Použití rozhovorů</a:t>
            </a:r>
          </a:p>
          <a:p>
            <a:pPr lvl="0"/>
            <a:r>
              <a:rPr lang="cs-CZ" dirty="0" smtClean="0"/>
              <a:t>Kombinace dotazníků a rozhovoru</a:t>
            </a:r>
          </a:p>
          <a:p>
            <a:pPr lvl="0"/>
            <a:r>
              <a:rPr lang="cs-CZ" dirty="0" smtClean="0"/>
              <a:t>Využití diskusních skupin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Motivace </a:t>
            </a:r>
            <a:r>
              <a:rPr lang="cs-CZ" dirty="0" smtClean="0"/>
              <a:t>k pracovnímu výkonu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95286" y="1321300"/>
            <a:ext cx="10753200" cy="4139998"/>
          </a:xfrm>
        </p:spPr>
        <p:txBody>
          <a:bodyPr/>
          <a:lstStyle/>
          <a:p>
            <a:r>
              <a:rPr lang="cs-CZ" dirty="0" smtClean="0"/>
              <a:t>Co by měli organizace dělat pro to, aby dosáhli trvale vysoké úrovně výkonu lidí?</a:t>
            </a:r>
          </a:p>
          <a:p>
            <a:r>
              <a:rPr lang="cs-CZ" dirty="0" smtClean="0"/>
              <a:t>Jaké jsou nejvhodnější způsoby motivování lidí pomocí nástrojů, jako jsou různé stimuly, odměny, vedení lidí, práce, podmínky v organizaci.</a:t>
            </a:r>
          </a:p>
          <a:p>
            <a:r>
              <a:rPr lang="cs-CZ" dirty="0" smtClean="0"/>
              <a:t>Cíl: Vytvořit a rozvíjet motivační procesy a pracovní prostředí napomáhající tomu, aby jednotliví pracovníci dosahovali výsledků odpovídajících očekávání managementu.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Proces motivace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Motiv = důvod pro to, abychom něco udělali</a:t>
            </a:r>
          </a:p>
          <a:p>
            <a:pPr lvl="0"/>
            <a:r>
              <a:rPr lang="cs-CZ" dirty="0" smtClean="0"/>
              <a:t>Motivace = faktory, které ovlivňují lidi, aby se určitým způsobem chovali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Tři složky motivace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lvl="0" indent="-514350">
              <a:buFont typeface="+mj-lt"/>
              <a:buAutoNum type="arabicPeriod"/>
            </a:pPr>
            <a:r>
              <a:rPr lang="cs-CZ" dirty="0" smtClean="0"/>
              <a:t>Směr – co se nějaká osoba pokouší udělat</a:t>
            </a:r>
          </a:p>
          <a:p>
            <a:pPr marL="586350" lvl="0" indent="-514350">
              <a:buFont typeface="+mj-lt"/>
              <a:buAutoNum type="arabicPeriod"/>
            </a:pPr>
            <a:r>
              <a:rPr lang="cs-CZ" dirty="0" smtClean="0"/>
              <a:t>Úsilí – s jakou pílí se o to pokouší</a:t>
            </a:r>
          </a:p>
          <a:p>
            <a:pPr marL="586350" lvl="0" indent="-514350">
              <a:buFont typeface="+mj-lt"/>
              <a:buAutoNum type="arabicPeriod"/>
            </a:pPr>
            <a:r>
              <a:rPr lang="cs-CZ" dirty="0" smtClean="0"/>
              <a:t>Vytrvalost – jak dlouho se o to pokouší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69427" y="308045"/>
            <a:ext cx="10753200" cy="4139998"/>
          </a:xfrm>
        </p:spPr>
        <p:txBody>
          <a:bodyPr/>
          <a:lstStyle/>
          <a:p>
            <a:r>
              <a:rPr lang="cs-CZ" dirty="0" smtClean="0"/>
              <a:t>Motivování jiných lidí je uvádění těchto lidí do pohybu ve směru, kterým chcete, aby se ubírali za účelem dosažení nějakého výsledku.</a:t>
            </a:r>
          </a:p>
          <a:p>
            <a:r>
              <a:rPr lang="cs-CZ" dirty="0" smtClean="0"/>
              <a:t>Motivování sebe sama se týká nezávislého stanovování směru a podnikání kroků, které zajistí, abyste se dostali tam, kam chcete.</a:t>
            </a:r>
          </a:p>
          <a:p>
            <a:r>
              <a:rPr lang="cs-CZ" dirty="0" smtClean="0"/>
              <a:t>Motivování = cílově orientované chování</a:t>
            </a:r>
          </a:p>
          <a:p>
            <a:r>
              <a:rPr lang="cs-CZ" dirty="0" smtClean="0"/>
              <a:t>Lidé jsou motivováni, když očekávají, že určité kroky pravděpodobně povedou k dosažení nějakého cíle a ceněné či hodnotné odměny (takové která uspokojuje jejich potřeby).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Model procesu motivace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Motivace je iniciována vědomým nebo mimovolným zjištěním neuspokojených potřeb</a:t>
            </a:r>
          </a:p>
          <a:p>
            <a:pPr lvl="0"/>
            <a:r>
              <a:rPr lang="cs-CZ" dirty="0" smtClean="0"/>
              <a:t>Potřeby vytvářejí přání něco získat</a:t>
            </a:r>
          </a:p>
          <a:p>
            <a:pPr lvl="0"/>
            <a:r>
              <a:rPr lang="cs-CZ" dirty="0" smtClean="0"/>
              <a:t>Pro uspokojení potřeby a přání jsou stanoveny cíle</a:t>
            </a:r>
          </a:p>
          <a:p>
            <a:pPr lvl="0"/>
            <a:r>
              <a:rPr lang="cs-CZ" dirty="0" smtClean="0"/>
              <a:t>Volí se cesty vedoucí k dosažení cílů</a:t>
            </a:r>
          </a:p>
          <a:p>
            <a:r>
              <a:rPr lang="cs-CZ" dirty="0" smtClean="0"/>
              <a:t>Uspokojení potřeby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Proces motivace založený na uspokojování potřeb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41040" t="42694" r="21708" b="31639"/>
          <a:stretch>
            <a:fillRect/>
          </a:stretch>
        </p:blipFill>
        <p:spPr bwMode="auto">
          <a:xfrm>
            <a:off x="1285103" y="1851510"/>
            <a:ext cx="10914176" cy="4228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motivace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Vnitřní</a:t>
            </a:r>
          </a:p>
          <a:p>
            <a:pPr lvl="0"/>
            <a:r>
              <a:rPr lang="cs-CZ" dirty="0" smtClean="0"/>
              <a:t>Vnější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Vnitřní motivace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Faktory, které si lidé vytvářejí sami</a:t>
            </a:r>
          </a:p>
          <a:p>
            <a:pPr lvl="1"/>
            <a:r>
              <a:rPr lang="cs-CZ" dirty="0" smtClean="0"/>
              <a:t>Odpovědnost (pocit, že práce je důležitá)</a:t>
            </a:r>
          </a:p>
          <a:p>
            <a:pPr lvl="1"/>
            <a:r>
              <a:rPr lang="cs-CZ" dirty="0" smtClean="0"/>
              <a:t>Autonomie (volnost konat)</a:t>
            </a:r>
          </a:p>
          <a:p>
            <a:pPr lvl="1"/>
            <a:r>
              <a:rPr lang="cs-CZ" dirty="0" smtClean="0"/>
              <a:t>Příležitost využívat a rozvíjet své dovednosti a schopnosti</a:t>
            </a:r>
          </a:p>
          <a:p>
            <a:pPr lvl="1"/>
            <a:r>
              <a:rPr lang="cs-CZ" dirty="0" smtClean="0"/>
              <a:t>Zajímavá a podnětná práce</a:t>
            </a:r>
          </a:p>
          <a:p>
            <a:pPr lvl="1"/>
            <a:r>
              <a:rPr lang="cs-CZ" dirty="0" smtClean="0"/>
              <a:t>Příležitost k postupu v hierarchii pracovních funkcí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-edu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zentace-EDU-CZ.potx" id="{8FD1629D-3839-4F88-8028-8A89168F1D21}" vid="{6F6C369B-0563-478E-9F77-48BCECFDEE8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prezentace-edu-cz</Template>
  <TotalTime>109</TotalTime>
  <Words>525</Words>
  <Application>Microsoft Office PowerPoint</Application>
  <PresentationFormat>Vlastní</PresentationFormat>
  <Paragraphs>123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prezentace-edu-cz</vt:lpstr>
      <vt:lpstr>Motivace k pracovnímu výkonu</vt:lpstr>
      <vt:lpstr>Motivace k pracovnímu výkonu </vt:lpstr>
      <vt:lpstr>Proces motivace</vt:lpstr>
      <vt:lpstr>Tři složky motivace</vt:lpstr>
      <vt:lpstr>Snímek 5</vt:lpstr>
      <vt:lpstr>Model procesu motivace </vt:lpstr>
      <vt:lpstr>Proces motivace založený na uspokojování potřeb</vt:lpstr>
      <vt:lpstr>Typy motivace </vt:lpstr>
      <vt:lpstr>Vnitřní motivace </vt:lpstr>
      <vt:lpstr>Vnější motivace</vt:lpstr>
      <vt:lpstr>Teorie motivace </vt:lpstr>
      <vt:lpstr>Teorie instrumentalisty</vt:lpstr>
      <vt:lpstr>Teorie zaměřené na obsah motivace </vt:lpstr>
      <vt:lpstr>Teorie zaměřené na proces </vt:lpstr>
      <vt:lpstr>Spokojenost s prací </vt:lpstr>
      <vt:lpstr>Termín spokojenost s prací</vt:lpstr>
      <vt:lpstr>Hlavní faktory ovlivňující spokojenost s prací</vt:lpstr>
      <vt:lpstr>Zkoumání spokojenosti s prací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Lenovo</dc:creator>
  <cp:lastModifiedBy>Lenovo</cp:lastModifiedBy>
  <cp:revision>18</cp:revision>
  <cp:lastPrinted>1601-01-01T00:00:00Z</cp:lastPrinted>
  <dcterms:created xsi:type="dcterms:W3CDTF">2019-06-11T20:19:30Z</dcterms:created>
  <dcterms:modified xsi:type="dcterms:W3CDTF">2020-02-10T20:10:50Z</dcterms:modified>
</cp:coreProperties>
</file>