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8" r:id="rId3"/>
    <p:sldId id="263" r:id="rId4"/>
    <p:sldId id="265" r:id="rId5"/>
    <p:sldId id="266" r:id="rId6"/>
    <p:sldId id="268" r:id="rId7"/>
    <p:sldId id="267" r:id="rId8"/>
    <p:sldId id="272" r:id="rId9"/>
    <p:sldId id="273" r:id="rId10"/>
    <p:sldId id="269" r:id="rId11"/>
    <p:sldId id="270" r:id="rId12"/>
    <p:sldId id="271" r:id="rId13"/>
    <p:sldId id="274" r:id="rId14"/>
    <p:sldId id="262" r:id="rId15"/>
    <p:sldId id="275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027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AC798-347E-4B26-9A33-F34A1D497906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2930C-CA09-4B56-B4BF-95DB9A8607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171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5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C59DF-36C9-4112-A8ED-0F02800FA034}" type="datetimeFigureOut">
              <a:rPr lang="cs-CZ"/>
              <a:pPr>
                <a:defRPr/>
              </a:pPr>
              <a:t>14.03.2020</a:t>
            </a:fld>
            <a:endParaRPr lang="cs-CZ"/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B4BF0-8E5D-4DC8-9D85-393B9876CD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115FB-808F-4876-93CB-150A574A6B49}" type="datetimeFigureOut">
              <a:rPr lang="cs-CZ"/>
              <a:pPr>
                <a:defRPr/>
              </a:pPr>
              <a:t>14.03.2020</a:t>
            </a:fld>
            <a:endParaRPr lang="cs-CZ"/>
          </a:p>
        </p:txBody>
      </p:sp>
      <p:sp>
        <p:nvSpPr>
          <p:cNvPr id="5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3DD06-E3F3-4A16-AA60-83D46A780E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AC822-A25E-4EFB-8F57-C611475FB60C}" type="datetimeFigureOut">
              <a:rPr lang="cs-CZ"/>
              <a:pPr>
                <a:defRPr/>
              </a:pPr>
              <a:t>14.03.2020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22172-0519-4F73-9547-ABAE5BC92E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A02A-1A7B-4D5D-8C3C-C7034BCA3E39}" type="datetimeFigureOut">
              <a:rPr lang="cs-CZ"/>
              <a:pPr>
                <a:defRPr/>
              </a:pPr>
              <a:t>14.03.2020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9EDE1-A94C-4CA7-807E-C38D1C08FB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58D34-24A0-4135-AE0B-D01143C3FB45}" type="datetimeFigureOut">
              <a:rPr lang="cs-CZ"/>
              <a:pPr>
                <a:defRPr/>
              </a:pPr>
              <a:t>14.03.2020</a:t>
            </a:fld>
            <a:endParaRPr lang="cs-CZ"/>
          </a:p>
        </p:txBody>
      </p:sp>
      <p:sp>
        <p:nvSpPr>
          <p:cNvPr id="7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A62CE-CF3D-4703-98C2-9D915D9C1A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BA002-4504-4D26-BB97-19CD79ABF081}" type="datetimeFigureOut">
              <a:rPr lang="cs-CZ"/>
              <a:pPr>
                <a:defRPr/>
              </a:pPr>
              <a:t>14.03.2020</a:t>
            </a:fld>
            <a:endParaRPr lang="cs-CZ"/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762B6-0D55-41C6-9C47-FCA0FDD9FB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7856E-98EE-4E2E-A053-10C93A345BA1}" type="datetimeFigureOut">
              <a:rPr lang="cs-CZ"/>
              <a:pPr>
                <a:defRPr/>
              </a:pPr>
              <a:t>14.03.2020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B7049-D26B-49C9-94F9-CAFF76624E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11AAD-2922-4D1F-8FE2-34B20E8178AC}" type="datetimeFigureOut">
              <a:rPr lang="cs-CZ"/>
              <a:pPr>
                <a:defRPr/>
              </a:pPr>
              <a:t>14.03.2020</a:t>
            </a:fld>
            <a:endParaRPr lang="cs-CZ"/>
          </a:p>
        </p:txBody>
      </p:sp>
      <p:sp>
        <p:nvSpPr>
          <p:cNvPr id="4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C8B12-BE77-44CF-89F3-8C0EC1EE32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C80E3-823B-455D-816C-D1D1AC530CAE}" type="datetimeFigureOut">
              <a:rPr lang="cs-CZ"/>
              <a:pPr>
                <a:defRPr/>
              </a:pPr>
              <a:t>14.03.2020</a:t>
            </a:fld>
            <a:endParaRPr lang="cs-CZ"/>
          </a:p>
        </p:txBody>
      </p:sp>
      <p:sp>
        <p:nvSpPr>
          <p:cNvPr id="3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656FA-A6ED-46D2-917C-320B4A0A6D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535A-9A10-454E-B35C-99B0BA49D07A}" type="datetimeFigureOut">
              <a:rPr lang="cs-CZ"/>
              <a:pPr>
                <a:defRPr/>
              </a:pPr>
              <a:t>14.03.2020</a:t>
            </a:fld>
            <a:endParaRPr lang="cs-CZ"/>
          </a:p>
        </p:txBody>
      </p:sp>
      <p:sp>
        <p:nvSpPr>
          <p:cNvPr id="7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869A3-1F6B-4D52-9E25-024D2FC42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00641-630A-4B25-92FC-2AFE2FB5D4F3}" type="datetimeFigureOut">
              <a:rPr lang="cs-CZ"/>
              <a:pPr>
                <a:defRPr/>
              </a:pPr>
              <a:t>14.03.2020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8C157-4121-4B6D-ABE8-C92C86E79C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E12B992-193A-45AD-8D98-4BE4491542CF}" type="datetimeFigureOut">
              <a:rPr lang="cs-CZ"/>
              <a:pPr>
                <a:defRPr/>
              </a:pPr>
              <a:t>14.03.2020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6173D52-E43B-4900-8E1C-C248093886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5" r:id="rId5"/>
    <p:sldLayoutId id="2147483670" r:id="rId6"/>
    <p:sldLayoutId id="2147483676" r:id="rId7"/>
    <p:sldLayoutId id="2147483677" r:id="rId8"/>
    <p:sldLayoutId id="2147483678" r:id="rId9"/>
    <p:sldLayoutId id="2147483669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2763739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6000" b="1" dirty="0" smtClean="0"/>
              <a:t>KOOPERACE</a:t>
            </a:r>
            <a:endParaRPr lang="cs-CZ" sz="6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4724400"/>
            <a:ext cx="8964613" cy="1944688"/>
          </a:xfrm>
        </p:spPr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buFont typeface="Wingdings 2"/>
              <a:buNone/>
              <a:defRPr/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Týmová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Chápe se tak práce ve skupině na kvalitativně vyšší forma lidské společné činnosti.</a:t>
            </a:r>
          </a:p>
          <a:p>
            <a:r>
              <a:rPr lang="cs-CZ" dirty="0" smtClean="0"/>
              <a:t>Nemá ostré hranice, vzájemně se nevylučují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Skupina</a:t>
            </a:r>
            <a:r>
              <a:rPr lang="cs-CZ" b="1" dirty="0" smtClean="0"/>
              <a:t> </a:t>
            </a:r>
            <a:r>
              <a:rPr lang="cs-CZ" dirty="0" smtClean="0"/>
              <a:t>má formálnější  charakter, více pravidel a méně pravomocí, pracovní skupiny bývají dlouhodobější a respektují více organizační řád než řešení konkrétních úkolů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3588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Projevy týmového ducha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Jednotliví účastníci se cítí ve skupině jako doma</a:t>
            </a:r>
          </a:p>
          <a:p>
            <a:r>
              <a:rPr lang="cs-CZ" sz="2800" dirty="0" smtClean="0"/>
              <a:t>Všichni příslušníci skupiny se mohou sami rozvíjet, rozhodují se sami a tím jsou relativně nezávislí</a:t>
            </a:r>
          </a:p>
          <a:p>
            <a:r>
              <a:rPr lang="cs-CZ" sz="2800" dirty="0" smtClean="0"/>
              <a:t>Ve skupině panuje věcná odborná spolupráce v uvolněném a radostném klimatu (humor)</a:t>
            </a:r>
          </a:p>
          <a:p>
            <a:r>
              <a:rPr lang="cs-CZ" sz="2800" dirty="0" smtClean="0"/>
              <a:t>Pěstují se soukromé kontakty</a:t>
            </a:r>
          </a:p>
          <a:p>
            <a:r>
              <a:rPr lang="cs-CZ" sz="2800" dirty="0" smtClean="0"/>
              <a:t>Výkonnost jednotlivých účastníků je snahou všech</a:t>
            </a:r>
          </a:p>
          <a:p>
            <a:r>
              <a:rPr lang="cs-CZ" sz="2800" dirty="0" smtClean="0"/>
              <a:t>Každý se může uplatnit tak, jak umí, a ostatní mu poskytnou zpětnou vazbu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74395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Vytvářejí se k řešení konkrétních úkolů</a:t>
            </a:r>
          </a:p>
          <a:p>
            <a:r>
              <a:rPr lang="cs-CZ" sz="2400" dirty="0" smtClean="0"/>
              <a:t>Výběr členů je podřízen požadavkům na řešení úkolu</a:t>
            </a:r>
          </a:p>
          <a:p>
            <a:r>
              <a:rPr lang="cs-CZ" sz="2400" dirty="0" smtClean="0"/>
              <a:t>Délka spolupráce je dána délkou řešení úkolu</a:t>
            </a:r>
          </a:p>
          <a:p>
            <a:r>
              <a:rPr lang="cs-CZ" sz="2400" dirty="0" smtClean="0"/>
              <a:t>Vyžaduje více tvůrčí svobody</a:t>
            </a:r>
          </a:p>
          <a:p>
            <a:r>
              <a:rPr lang="cs-CZ" sz="2400" dirty="0" smtClean="0"/>
              <a:t>Prostor pro vzájemné kontakty členů</a:t>
            </a:r>
          </a:p>
          <a:p>
            <a:r>
              <a:rPr lang="cs-CZ" sz="2400" dirty="0" smtClean="0"/>
              <a:t>Role v týmu a řízení je horizontální</a:t>
            </a:r>
          </a:p>
          <a:p>
            <a:r>
              <a:rPr lang="cs-CZ" sz="2400" dirty="0" smtClean="0"/>
              <a:t>Lidé spolu nesoupeří</a:t>
            </a:r>
          </a:p>
          <a:p>
            <a:r>
              <a:rPr lang="cs-CZ" sz="2400" dirty="0" smtClean="0"/>
              <a:t>Každý je odborníkem v jiné oblasti</a:t>
            </a:r>
          </a:p>
          <a:p>
            <a:r>
              <a:rPr lang="cs-CZ" sz="2400" dirty="0" smtClean="0"/>
              <a:t>Na jednu oblast jeden nejlepší odborník</a:t>
            </a:r>
          </a:p>
          <a:p>
            <a:r>
              <a:rPr lang="cs-CZ" sz="2400" dirty="0" smtClean="0"/>
              <a:t>Každý je schopný udělat maximum pro společný cíl </a:t>
            </a:r>
          </a:p>
          <a:p>
            <a:r>
              <a:rPr lang="cs-CZ" sz="2400" dirty="0" smtClean="0"/>
              <a:t>úspěch týmu je prožíván silněji než </a:t>
            </a:r>
            <a:r>
              <a:rPr lang="cs-CZ" sz="2400" dirty="0" err="1" smtClean="0"/>
              <a:t>indiv</a:t>
            </a:r>
            <a:r>
              <a:rPr lang="cs-CZ" sz="2400" dirty="0" smtClean="0"/>
              <a:t> osobní příno</a:t>
            </a:r>
            <a:r>
              <a:rPr lang="cs-CZ" sz="2400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558186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Týmové role možnosti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Teoretik, myslitel</a:t>
            </a:r>
          </a:p>
          <a:p>
            <a:r>
              <a:rPr lang="cs-CZ" sz="2800" dirty="0" smtClean="0"/>
              <a:t>Hledač nápadů</a:t>
            </a:r>
          </a:p>
          <a:p>
            <a:r>
              <a:rPr lang="cs-CZ" sz="2800" dirty="0" smtClean="0"/>
              <a:t>Koordinátor</a:t>
            </a:r>
          </a:p>
          <a:p>
            <a:r>
              <a:rPr lang="cs-CZ" sz="2800" dirty="0" smtClean="0"/>
              <a:t>Realizátor</a:t>
            </a:r>
          </a:p>
          <a:p>
            <a:r>
              <a:rPr lang="cs-CZ" sz="2800" dirty="0" smtClean="0"/>
              <a:t>Kritik</a:t>
            </a:r>
          </a:p>
          <a:p>
            <a:r>
              <a:rPr lang="cs-CZ" sz="2800" dirty="0" err="1" smtClean="0"/>
              <a:t>Finišér</a:t>
            </a:r>
            <a:endParaRPr lang="cs-CZ" sz="2800" dirty="0" smtClean="0"/>
          </a:p>
          <a:p>
            <a:r>
              <a:rPr lang="cs-CZ" sz="2800" dirty="0" smtClean="0"/>
              <a:t>Kontrolor</a:t>
            </a:r>
          </a:p>
          <a:p>
            <a:r>
              <a:rPr lang="cs-CZ" sz="2800" dirty="0" smtClean="0"/>
              <a:t>Povzbuzovač</a:t>
            </a:r>
          </a:p>
          <a:p>
            <a:r>
              <a:rPr lang="cs-CZ" sz="2800" dirty="0" smtClean="0"/>
              <a:t>Vyhledavač zdrojů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41995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KOOPERATIVN Í UČENÍ</a:t>
            </a:r>
            <a:endParaRPr lang="cs-CZ" b="1" dirty="0"/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827584" y="1484784"/>
            <a:ext cx="8686800" cy="4525962"/>
          </a:xfrm>
        </p:spPr>
        <p:txBody>
          <a:bodyPr/>
          <a:lstStyle/>
          <a:p>
            <a:r>
              <a:rPr lang="cs-CZ" dirty="0" smtClean="0"/>
              <a:t>DĚTI BY MĚLY UMĚT PRACOVAT V TÝMU, UMĚT SE DOHODNOUT, DOKÁZAT SI ROZDĚLIT PRÁCI, UMĚT KOMUNIKOVAT A DOSPĚT KE SPOLEČNÉMU ŘEŠENÍ</a:t>
            </a:r>
          </a:p>
          <a:p>
            <a:r>
              <a:rPr lang="cs-CZ" b="1" dirty="0" smtClean="0"/>
              <a:t>Kdy a kde se to mají naučit?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b="1" dirty="0" smtClean="0"/>
          </a:p>
          <a:p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BELZ, H., SIEGRIST, M. </a:t>
            </a:r>
            <a:r>
              <a:rPr lang="cs-CZ" i="1" dirty="0"/>
              <a:t>Klíčové kompetence a jejich </a:t>
            </a:r>
            <a:r>
              <a:rPr lang="cs-CZ" i="1" dirty="0" err="1"/>
              <a:t>rozvíjení</a:t>
            </a:r>
            <a:r>
              <a:rPr lang="cs-CZ" dirty="0" err="1"/>
              <a:t>.Praha</a:t>
            </a:r>
            <a:r>
              <a:rPr lang="cs-CZ" dirty="0"/>
              <a:t>: Portál, </a:t>
            </a:r>
            <a:r>
              <a:rPr lang="cs-CZ" dirty="0" smtClean="0"/>
              <a:t>2001.</a:t>
            </a:r>
          </a:p>
          <a:p>
            <a:endParaRPr lang="cs-CZ" dirty="0"/>
          </a:p>
          <a:p>
            <a:r>
              <a:rPr lang="cs-CZ" dirty="0"/>
              <a:t>KOMÁRKOVÁ, R., SLAMĚNÍK, I., VÝROST, J. </a:t>
            </a:r>
            <a:r>
              <a:rPr lang="cs-CZ" i="1" dirty="0"/>
              <a:t>Aplikovaná sociální psychologie III.</a:t>
            </a:r>
            <a:r>
              <a:rPr lang="cs-CZ" dirty="0"/>
              <a:t> Praha: </a:t>
            </a:r>
            <a:r>
              <a:rPr lang="cs-CZ" dirty="0" err="1"/>
              <a:t>Grada</a:t>
            </a:r>
            <a:r>
              <a:rPr lang="cs-CZ" dirty="0"/>
              <a:t>, 2001.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6874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KOOPERACE</a:t>
            </a:r>
            <a:endParaRPr lang="cs-CZ" b="1" dirty="0"/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>
          <a:xfrm>
            <a:off x="304800" y="1566863"/>
            <a:ext cx="8686800" cy="4525962"/>
          </a:xfrm>
        </p:spPr>
        <p:txBody>
          <a:bodyPr/>
          <a:lstStyle/>
          <a:p>
            <a:r>
              <a:rPr lang="cs-CZ" dirty="0" smtClean="0"/>
              <a:t>SOUČINNOST, SPOLUPRÁCE NĚKOLIKA OSOB ZAMĚŘENÁ NA DOSAŽENÍ TÉHOŽ </a:t>
            </a:r>
            <a:r>
              <a:rPr lang="cs-CZ" dirty="0"/>
              <a:t>CÍLE (COOPERATION)</a:t>
            </a:r>
            <a:endParaRPr lang="cs-CZ" dirty="0">
              <a:latin typeface="Arial" charset="0"/>
            </a:endParaRPr>
          </a:p>
          <a:p>
            <a:r>
              <a:rPr lang="cs-CZ" dirty="0" smtClean="0"/>
              <a:t>Společná cesta ke společnému cíli</a:t>
            </a:r>
          </a:p>
          <a:p>
            <a:r>
              <a:rPr lang="cs-CZ" dirty="0" smtClean="0"/>
              <a:t>Schopnost více osob sledovat společný cíl a účelně se k němu přibližovat</a:t>
            </a:r>
          </a:p>
          <a:p>
            <a:r>
              <a:rPr lang="cs-CZ" dirty="0" smtClean="0"/>
              <a:t>Uplatnit schopnosti a dovednosti jednotlivců v procesu řešení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usnadňující kooperaci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Přiměřená velikost skupiny</a:t>
            </a:r>
          </a:p>
          <a:p>
            <a:r>
              <a:rPr lang="cs-CZ" dirty="0" smtClean="0"/>
              <a:t>Definice problému</a:t>
            </a:r>
          </a:p>
          <a:p>
            <a:r>
              <a:rPr lang="cs-CZ" dirty="0" smtClean="0"/>
              <a:t>Přesná definice cíle</a:t>
            </a:r>
          </a:p>
          <a:p>
            <a:r>
              <a:rPr lang="cs-CZ" dirty="0" smtClean="0"/>
              <a:t>Tvořivé metody hledání nápadů</a:t>
            </a:r>
          </a:p>
          <a:p>
            <a:r>
              <a:rPr lang="cs-CZ" dirty="0" smtClean="0"/>
              <a:t>Účinné metody ověřování různých řešení</a:t>
            </a:r>
          </a:p>
          <a:p>
            <a:r>
              <a:rPr lang="cs-CZ" dirty="0" smtClean="0"/>
              <a:t>Rozhodování, do nichž se pokud možno  zapojí všichni účastníci</a:t>
            </a:r>
          </a:p>
          <a:p>
            <a:r>
              <a:rPr lang="cs-CZ" dirty="0" smtClean="0"/>
              <a:t>Jasné určení odpovědnosti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370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úspěšné kooperace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Každý má určité nápady, představy</a:t>
            </a:r>
          </a:p>
          <a:p>
            <a:r>
              <a:rPr lang="cs-CZ" dirty="0" smtClean="0"/>
              <a:t>Každý má speciální schopnosti</a:t>
            </a:r>
          </a:p>
          <a:p>
            <a:r>
              <a:rPr lang="cs-CZ" dirty="0" smtClean="0"/>
              <a:t>Každý je zodpovědný za to, co dělá i za to, co nedělá</a:t>
            </a:r>
          </a:p>
          <a:p>
            <a:r>
              <a:rPr lang="cs-CZ" dirty="0" smtClean="0"/>
              <a:t>Respektování druhých</a:t>
            </a:r>
          </a:p>
          <a:p>
            <a:r>
              <a:rPr lang="cs-CZ" dirty="0" smtClean="0"/>
              <a:t>Sledování cíle</a:t>
            </a:r>
          </a:p>
          <a:p>
            <a:r>
              <a:rPr lang="cs-CZ" dirty="0" smtClean="0"/>
              <a:t>Zapojení tvořivosti</a:t>
            </a:r>
          </a:p>
          <a:p>
            <a:r>
              <a:rPr lang="cs-CZ" dirty="0" smtClean="0"/>
              <a:t>Konflikty mohou podporovat výsledky skupiny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9283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kooperace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</a:t>
            </a:r>
            <a:r>
              <a:rPr lang="cs-CZ" b="1" dirty="0" smtClean="0">
                <a:solidFill>
                  <a:srgbClr val="FF0000"/>
                </a:solidFill>
              </a:rPr>
              <a:t>) Poražený – Poražený</a:t>
            </a:r>
          </a:p>
          <a:p>
            <a:pPr marL="0" indent="0">
              <a:buNone/>
            </a:pPr>
            <a:r>
              <a:rPr lang="cs-CZ" dirty="0" smtClean="0"/>
              <a:t>Obě strany pouze ztrácejí</a:t>
            </a:r>
          </a:p>
          <a:p>
            <a:r>
              <a:rPr lang="cs-CZ" dirty="0" smtClean="0"/>
              <a:t>2</a:t>
            </a:r>
            <a:r>
              <a:rPr lang="cs-CZ" b="1" dirty="0" smtClean="0"/>
              <a:t>) </a:t>
            </a:r>
            <a:r>
              <a:rPr lang="cs-CZ" b="1" dirty="0" smtClean="0">
                <a:solidFill>
                  <a:srgbClr val="FF0000"/>
                </a:solidFill>
              </a:rPr>
              <a:t>Vítěz – Poražený</a:t>
            </a:r>
          </a:p>
          <a:p>
            <a:pPr marL="0" indent="0">
              <a:buNone/>
            </a:pPr>
            <a:r>
              <a:rPr lang="cs-CZ" dirty="0" smtClean="0"/>
              <a:t>Hra s nulovým výsledkem</a:t>
            </a:r>
          </a:p>
          <a:p>
            <a:r>
              <a:rPr lang="cs-CZ" dirty="0" smtClean="0"/>
              <a:t>3) </a:t>
            </a:r>
            <a:r>
              <a:rPr lang="cs-CZ" b="1" dirty="0" smtClean="0">
                <a:solidFill>
                  <a:srgbClr val="FF0000"/>
                </a:solidFill>
              </a:rPr>
              <a:t>Vítěz – Vítěz</a:t>
            </a:r>
          </a:p>
          <a:p>
            <a:pPr marL="0" indent="0">
              <a:buNone/>
            </a:pPr>
            <a:r>
              <a:rPr lang="cs-CZ" dirty="0" smtClean="0"/>
              <a:t>O rozdílných zájmech se diskutuje, konstruktivní řešení směřující ke konsenzu, vede k trvalým, výsledkům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5873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Charakteristické znaky účinné skupinové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cs-CZ" dirty="0" smtClean="0"/>
              <a:t>Přesná definice výchozí situace</a:t>
            </a:r>
          </a:p>
          <a:p>
            <a:pPr marL="514350" indent="-514350">
              <a:buAutoNum type="arabicParenR"/>
            </a:pPr>
            <a:r>
              <a:rPr lang="cs-CZ" dirty="0" smtClean="0"/>
              <a:t>Společný popis cíle</a:t>
            </a:r>
          </a:p>
          <a:p>
            <a:pPr marL="514350" indent="-514350">
              <a:buAutoNum type="arabicParenR"/>
            </a:pPr>
            <a:r>
              <a:rPr lang="cs-CZ" dirty="0" smtClean="0"/>
              <a:t>Sjednocení na kritériích úspěšnosti</a:t>
            </a:r>
          </a:p>
          <a:p>
            <a:pPr marL="514350" indent="-514350">
              <a:buAutoNum type="arabicParenR"/>
            </a:pPr>
            <a:r>
              <a:rPr lang="cs-CZ" dirty="0" smtClean="0"/>
              <a:t>Sjednocení na společném způsobu řešení</a:t>
            </a:r>
          </a:p>
          <a:p>
            <a:pPr marL="514350" indent="-514350">
              <a:buAutoNum type="arabicParenR"/>
            </a:pPr>
            <a:r>
              <a:rPr lang="cs-CZ" dirty="0" smtClean="0"/>
              <a:t>Identifikace s rozhodnutími</a:t>
            </a:r>
          </a:p>
          <a:p>
            <a:pPr marL="514350" indent="-514350">
              <a:buAutoNum type="arabicParenR"/>
            </a:pPr>
            <a:r>
              <a:rPr lang="cs-CZ" dirty="0" smtClean="0"/>
              <a:t>Posuzování výsledku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500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Předpoklady efektivní spolupráce ve skupině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Vzájemná akceptace účastníků</a:t>
            </a:r>
          </a:p>
          <a:p>
            <a:r>
              <a:rPr lang="cs-CZ" dirty="0" smtClean="0"/>
              <a:t>Otevřenost komunikace o obsahu a vztazích</a:t>
            </a:r>
          </a:p>
          <a:p>
            <a:r>
              <a:rPr lang="cs-CZ" dirty="0" smtClean="0"/>
              <a:t>Všichni se podílejí na hledání cíle a cesty</a:t>
            </a:r>
          </a:p>
          <a:p>
            <a:r>
              <a:rPr lang="cs-CZ" dirty="0" smtClean="0"/>
              <a:t>Kolegiální rozdělení práce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5894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překážky </a:t>
            </a:r>
            <a:r>
              <a:rPr lang="cs-CZ" dirty="0" smtClean="0"/>
              <a:t>kooperace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Orientace na sebe</a:t>
            </a:r>
          </a:p>
          <a:p>
            <a:r>
              <a:rPr lang="cs-CZ" dirty="0" smtClean="0"/>
              <a:t>Nezájem o druhé lidi</a:t>
            </a:r>
          </a:p>
          <a:p>
            <a:r>
              <a:rPr lang="cs-CZ" dirty="0" smtClean="0"/>
              <a:t>Negativní zkušenosti se spoluprací</a:t>
            </a:r>
          </a:p>
          <a:p>
            <a:r>
              <a:rPr lang="cs-CZ" dirty="0" smtClean="0"/>
              <a:t>Nepřátelství, nesympatie, nevyřízené účty</a:t>
            </a:r>
          </a:p>
          <a:p>
            <a:r>
              <a:rPr lang="cs-CZ" dirty="0" smtClean="0"/>
              <a:t>Očekávání, že to tak musí probíhat</a:t>
            </a:r>
          </a:p>
          <a:p>
            <a:pPr marL="0" indent="0">
              <a:buNone/>
            </a:pPr>
            <a:r>
              <a:rPr lang="cs-CZ" dirty="0" smtClean="0"/>
              <a:t>Najít cesty, jak se s nimi vyrovnat. Co můžeme udělat sami, abychom vliv  překážky omezili zrušili?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5514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Kde se v životě vyplácí více kooperace než </a:t>
            </a:r>
            <a:r>
              <a:rPr lang="cs-CZ" dirty="0" err="1" smtClean="0"/>
              <a:t>kompetice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Pokuste se promyslet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21195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390</TotalTime>
  <Words>540</Words>
  <Application>Microsoft Office PowerPoint</Application>
  <PresentationFormat>Předvádění na obrazovce (4:3)</PresentationFormat>
  <Paragraphs>91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Franklin Gothic Book</vt:lpstr>
      <vt:lpstr>Franklin Gothic Medium</vt:lpstr>
      <vt:lpstr>Wingdings 2</vt:lpstr>
      <vt:lpstr>Cesta</vt:lpstr>
      <vt:lpstr>KOOPERACE</vt:lpstr>
      <vt:lpstr>KOOPERACE</vt:lpstr>
      <vt:lpstr>Faktory usnadňující kooperaci</vt:lpstr>
      <vt:lpstr>Pravidla úspěšné kooperace</vt:lpstr>
      <vt:lpstr>Formy kooperace</vt:lpstr>
      <vt:lpstr>Charakteristické znaky účinné skupinové práce</vt:lpstr>
      <vt:lpstr>Předpoklady efektivní spolupráce ve skupině</vt:lpstr>
      <vt:lpstr>překážky kooperace</vt:lpstr>
      <vt:lpstr>Kde se v životě vyplácí více kooperace než kompetice?</vt:lpstr>
      <vt:lpstr>Týmová spolupráce</vt:lpstr>
      <vt:lpstr>Projevy týmového ducha</vt:lpstr>
      <vt:lpstr>Charakteristika týmu</vt:lpstr>
      <vt:lpstr>Týmové role možnosti</vt:lpstr>
      <vt:lpstr>KOOPERATIVN Í UČENÍ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Zátěžové situace</dc:title>
  <dc:creator>Nikola</dc:creator>
  <cp:lastModifiedBy>Zaloudikova</cp:lastModifiedBy>
  <cp:revision>55</cp:revision>
  <dcterms:created xsi:type="dcterms:W3CDTF">2014-05-11T20:13:31Z</dcterms:created>
  <dcterms:modified xsi:type="dcterms:W3CDTF">2020-03-14T15:31:53Z</dcterms:modified>
</cp:coreProperties>
</file>