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64" r:id="rId8"/>
    <p:sldId id="263" r:id="rId9"/>
    <p:sldId id="259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5" d="100"/>
          <a:sy n="75" d="100"/>
        </p:scale>
        <p:origin x="-108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1B50-2C6D-4C93-A64F-BED1602209B6}" type="datetimeFigureOut">
              <a:rPr lang="cs-CZ" smtClean="0"/>
              <a:t>09.04.2019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6C540-4DE3-4F51-BCE7-0955180F5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21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1B50-2C6D-4C93-A64F-BED1602209B6}" type="datetimeFigureOut">
              <a:rPr lang="cs-CZ" smtClean="0"/>
              <a:t>09.04.2019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6C540-4DE3-4F51-BCE7-0955180F5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889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1B50-2C6D-4C93-A64F-BED1602209B6}" type="datetimeFigureOut">
              <a:rPr lang="cs-CZ" smtClean="0"/>
              <a:t>09.04.2019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6C540-4DE3-4F51-BCE7-0955180F5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22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1B50-2C6D-4C93-A64F-BED1602209B6}" type="datetimeFigureOut">
              <a:rPr lang="cs-CZ" smtClean="0"/>
              <a:t>09.04.2019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6C540-4DE3-4F51-BCE7-0955180F5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824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1B50-2C6D-4C93-A64F-BED1602209B6}" type="datetimeFigureOut">
              <a:rPr lang="cs-CZ" smtClean="0"/>
              <a:t>09.04.2019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6C540-4DE3-4F51-BCE7-0955180F5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6000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1B50-2C6D-4C93-A64F-BED1602209B6}" type="datetimeFigureOut">
              <a:rPr lang="cs-CZ" smtClean="0"/>
              <a:t>09.04.2019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6C540-4DE3-4F51-BCE7-0955180F5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731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1B50-2C6D-4C93-A64F-BED1602209B6}" type="datetimeFigureOut">
              <a:rPr lang="cs-CZ" smtClean="0"/>
              <a:t>09.04.2019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6C540-4DE3-4F51-BCE7-0955180F5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63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1B50-2C6D-4C93-A64F-BED1602209B6}" type="datetimeFigureOut">
              <a:rPr lang="cs-CZ" smtClean="0"/>
              <a:t>09.04.2019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6C540-4DE3-4F51-BCE7-0955180F5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498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1B50-2C6D-4C93-A64F-BED1602209B6}" type="datetimeFigureOut">
              <a:rPr lang="cs-CZ" smtClean="0"/>
              <a:t>09.04.2019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6C540-4DE3-4F51-BCE7-0955180F5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774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1B50-2C6D-4C93-A64F-BED1602209B6}" type="datetimeFigureOut">
              <a:rPr lang="cs-CZ" smtClean="0"/>
              <a:t>09.04.2019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6C540-4DE3-4F51-BCE7-0955180F5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56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1B50-2C6D-4C93-A64F-BED1602209B6}" type="datetimeFigureOut">
              <a:rPr lang="cs-CZ" smtClean="0"/>
              <a:t>09.04.2019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6C540-4DE3-4F51-BCE7-0955180F5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924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E1B50-2C6D-4C93-A64F-BED1602209B6}" type="datetimeFigureOut">
              <a:rPr lang="cs-CZ" smtClean="0"/>
              <a:t>09.04.2019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6C540-4DE3-4F51-BCE7-0955180F5F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18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Week 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0409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LEObject1"/>
          <p:cNvGraphicFramePr>
            <a:extLst>
              <a:ext uri="smNativeData">
                <pr:smNativeData xmlns:pr="smNativeData" xmlns:p14="http://schemas.microsoft.com/office/powerpoint/2010/main" xmlns="" val="SMDATA_18_0/SPXBMAAAAlAAAAMgAAAA8B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EAAAAjAAAABAAAAGQAAAAXAAAAFAAAAAAAAAAAAAAA/38AAP9/AAAAAAAACQAAAAQAAAA6AAAADAAAABAAAAAAAAAAAAAAAAAAAAAAAAAAHgAAAGgAAAAAAAAAAAAAAAAAAAAAAAAAAAAAABAnAAAQJwAAAAAAAAAAAAAAAAAAAAAAAAAAAAAAAAAAAAAAAAAAAAAUAAAAAAAAAMDA/wAAAAAAZAAAADIAAAAAAAAAZAAAAAAAAAB/f38AAA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AAAAAD/////QTgAADEqAAAAAAAAJgAAAAgAAAD//////////w=="/>
              </a:ext>
            </a:extLst>
          </p:cNvGraphicFramePr>
          <p:nvPr/>
        </p:nvGraphicFramePr>
        <p:xfrm>
          <a:off x="1" y="-635"/>
          <a:ext cx="12192847" cy="6859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Paint.Picture" r:id="rId3" imgW="19050" imgH="19050" progId="Paint.Picture">
                  <p:embed/>
                </p:oleObj>
              </mc:Choice>
              <mc:Fallback>
                <p:oleObj name="Paint.Picture" r:id="rId3" imgW="19050" imgH="1905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-635"/>
                        <a:ext cx="12192847" cy="68592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107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Prepositional phrases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AutoNum type="arabicParenR"/>
            </a:pPr>
            <a:r>
              <a:rPr lang="en-GB" dirty="0" smtClean="0"/>
              <a:t>What was that client complaining ______?</a:t>
            </a:r>
          </a:p>
          <a:p>
            <a:pPr marL="514350" indent="-514350">
              <a:buAutoNum type="arabicParenR"/>
            </a:pPr>
            <a:r>
              <a:rPr lang="en-GB" dirty="0" smtClean="0"/>
              <a:t>I’ve never heard of Milo</a:t>
            </a:r>
            <a:r>
              <a:rPr lang="cs-CZ" dirty="0" smtClean="0"/>
              <a:t>š</a:t>
            </a:r>
            <a:r>
              <a:rPr lang="en-GB" dirty="0" smtClean="0"/>
              <a:t> </a:t>
            </a:r>
            <a:r>
              <a:rPr lang="en-GB" dirty="0" err="1" smtClean="0"/>
              <a:t>Zeman</a:t>
            </a:r>
            <a:r>
              <a:rPr lang="en-GB" dirty="0" smtClean="0"/>
              <a:t>, what’s he famous ______?</a:t>
            </a:r>
          </a:p>
          <a:p>
            <a:pPr marL="514350" indent="-514350">
              <a:buAutoNum type="arabicParenR"/>
            </a:pPr>
            <a:r>
              <a:rPr lang="en-GB" dirty="0" smtClean="0"/>
              <a:t>I’m sorry, but I can’t rely ___ you anymore – you’re fired!</a:t>
            </a:r>
          </a:p>
          <a:p>
            <a:pPr marL="514350" indent="-514350">
              <a:buAutoNum type="arabicParenR"/>
            </a:pPr>
            <a:r>
              <a:rPr lang="en-GB" dirty="0" smtClean="0"/>
              <a:t>If you don’t like the service, you should complain ____ the manager.</a:t>
            </a:r>
          </a:p>
          <a:p>
            <a:pPr marL="514350" indent="-514350">
              <a:buAutoNum type="arabicParenR"/>
            </a:pPr>
            <a:r>
              <a:rPr lang="en-GB" dirty="0" smtClean="0"/>
              <a:t>Generally, I’m not very keen ___ seafood, but I do like tuna.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169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Ã½sledek obrÃ¡zku pro middle aged cou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337" y="737686"/>
            <a:ext cx="7303871" cy="5390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6147" y="112295"/>
            <a:ext cx="69702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What are they/he/she looking forward to?</a:t>
            </a:r>
            <a:endParaRPr lang="cs-CZ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678905" y="6230255"/>
            <a:ext cx="63526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What have they/he/she recently taken up?</a:t>
            </a:r>
            <a:endParaRPr lang="cs-CZ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6147" y="3328737"/>
            <a:ext cx="25266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What did they/he/she last complain about?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9876407" y="447617"/>
            <a:ext cx="219999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Where is he going to pick her up from later? – </a:t>
            </a:r>
            <a:r>
              <a:rPr lang="en-GB" sz="2800" i="1" dirty="0" smtClean="0"/>
              <a:t>or vice-versa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1939166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:pr="smNativeData" xmlns:p14="http://schemas.microsoft.com/office/powerpoint/2010/main" xmlns="" val="SMDATA_16_WPeiX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AAAAAAAAAABAOAAAMCoAABAAAAAmAAAACAAAAP//////////"/>
              </a:ext>
            </a:extLst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>
              <a:defRPr sz="2800"/>
            </a:pPr>
            <a:r>
              <a:rPr sz="2800" dirty="0"/>
              <a:t>Choose a word pair and write a sentence to demonstrate the difference between the words.</a:t>
            </a:r>
          </a:p>
          <a:p>
            <a:pPr>
              <a:defRPr sz="2800"/>
            </a:pPr>
            <a:endParaRPr sz="2800" dirty="0"/>
          </a:p>
          <a:p>
            <a:pPr>
              <a:defRPr sz="2800"/>
            </a:pPr>
            <a:r>
              <a:rPr sz="2800" dirty="0"/>
              <a:t>Example:</a:t>
            </a:r>
          </a:p>
          <a:p>
            <a:pPr>
              <a:defRPr sz="2800"/>
            </a:pPr>
            <a:endParaRPr sz="2800" dirty="0"/>
          </a:p>
          <a:p>
            <a:pPr>
              <a:defRPr sz="2800"/>
            </a:pPr>
            <a:r>
              <a:rPr sz="2800" dirty="0"/>
              <a:t>1a. I was </a:t>
            </a:r>
            <a:r>
              <a:rPr sz="2800" b="1" dirty="0"/>
              <a:t>humiliated</a:t>
            </a:r>
            <a:r>
              <a:rPr sz="2800" dirty="0"/>
              <a:t> when the head teacher called me an idiot in front of my students.</a:t>
            </a:r>
          </a:p>
          <a:p>
            <a:pPr>
              <a:defRPr sz="2800"/>
            </a:pPr>
            <a:endParaRPr sz="2800" dirty="0"/>
          </a:p>
          <a:p>
            <a:r>
              <a:rPr sz="2800" dirty="0"/>
              <a:t>1b. I felt </a:t>
            </a:r>
            <a:r>
              <a:rPr sz="2800" b="1" dirty="0"/>
              <a:t>embarrassed</a:t>
            </a:r>
            <a:r>
              <a:rPr sz="2800" dirty="0"/>
              <a:t> when I </a:t>
            </a:r>
            <a:r>
              <a:rPr sz="2800" dirty="0" err="1"/>
              <a:t>realised</a:t>
            </a:r>
            <a:r>
              <a:rPr sz="2800" dirty="0"/>
              <a:t> that I should have blown my nose before opening the door.</a:t>
            </a:r>
          </a:p>
        </p:txBody>
      </p:sp>
    </p:spTree>
    <p:extLst>
      <p:ext uri="{BB962C8B-B14F-4D97-AF65-F5344CB8AC3E}">
        <p14:creationId xmlns:p14="http://schemas.microsoft.com/office/powerpoint/2010/main" val="370577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2189" y="88232"/>
            <a:ext cx="86725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Academic Writing - Task 5A – E</a:t>
            </a:r>
          </a:p>
        </p:txBody>
      </p:sp>
    </p:spTree>
    <p:extLst>
      <p:ext uri="{BB962C8B-B14F-4D97-AF65-F5344CB8AC3E}">
        <p14:creationId xmlns:p14="http://schemas.microsoft.com/office/powerpoint/2010/main" val="629142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:pr="smNativeData" xmlns:p14="http://schemas.microsoft.com/office/powerpoint/2010/main" xmlns="" val="SMDATA_16_WPeiX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AAAAAAAAAABAOAAAMCoAABAAAAAmAAAACAAAAP//////////"/>
              </a:ext>
            </a:extLst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>
              <a:defRPr b="1"/>
            </a:pPr>
            <a:r>
              <a:rPr sz="2800" dirty="0"/>
              <a:t>Watch the video</a:t>
            </a:r>
          </a:p>
          <a:p>
            <a:endParaRPr sz="2800" dirty="0"/>
          </a:p>
          <a:p>
            <a:pPr>
              <a:defRPr sz="2800"/>
            </a:pPr>
            <a:r>
              <a:rPr sz="2800" dirty="0"/>
              <a:t>What are examples of inappropriate workplace </a:t>
            </a:r>
            <a:r>
              <a:rPr sz="2800" dirty="0" err="1"/>
              <a:t>behaviour</a:t>
            </a:r>
            <a:r>
              <a:rPr sz="2800" dirty="0"/>
              <a:t>?</a:t>
            </a:r>
          </a:p>
          <a:p>
            <a:pPr>
              <a:defRPr sz="2800"/>
            </a:pPr>
            <a:endParaRPr sz="2800" dirty="0"/>
          </a:p>
          <a:p>
            <a:pPr>
              <a:defRPr sz="2800"/>
            </a:pPr>
            <a:r>
              <a:rPr sz="2800" dirty="0"/>
              <a:t>New words or phrases? Write them down! We’ll share and discuss them at the end of the clip.</a:t>
            </a:r>
          </a:p>
          <a:p>
            <a:endParaRPr dirty="0"/>
          </a:p>
          <a:p>
            <a:endParaRPr dirty="0"/>
          </a:p>
          <a:p>
            <a:pPr algn="ctr"/>
            <a:r>
              <a:rPr dirty="0"/>
              <a:t>https://www.youtube.com/watch?v=wz_hyeK5fBE&amp;feature=related</a:t>
            </a:r>
          </a:p>
        </p:txBody>
      </p:sp>
    </p:spTree>
    <p:extLst>
      <p:ext uri="{BB962C8B-B14F-4D97-AF65-F5344CB8AC3E}">
        <p14:creationId xmlns:p14="http://schemas.microsoft.com/office/powerpoint/2010/main" val="182799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19778"/>
            <a:ext cx="7353300" cy="6517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1647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="" xmlns:p14="http://schemas.microsoft.com/office/powerpoint/2010/main" xmlns:pr="smNativeData" val="SMDATA_16_WPeiX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NwI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//////////9BOAAAMSoAAAAAAAAmAAAACAAAAP//////////"/>
              </a:ext>
            </a:extLst>
          </p:cNvSpPr>
          <p:nvPr/>
        </p:nvSpPr>
        <p:spPr>
          <a:xfrm>
            <a:off x="-847" y="-635"/>
            <a:ext cx="12193693" cy="68592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endParaRPr/>
          </a:p>
          <a:p>
            <a:pPr marL="0" marR="0" indent="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1" i="0" u="none" strike="noStrike" kern="1" spc="0" baseline="0">
                <a:solidFill>
                  <a:schemeClr val="tx1"/>
                </a:solidFill>
                <a:effectLst/>
                <a:latin typeface="Calibri" pitchFamily="2" charset="-18"/>
                <a:ea typeface="SimSun" charset="0"/>
                <a:cs typeface="Times New Roman" pitchFamily="1" charset="-18"/>
              </a:defRPr>
            </a:pPr>
            <a:r>
              <a:t>Background (Describe the situation)</a:t>
            </a:r>
          </a:p>
          <a:p>
            <a:pPr marL="602615" marR="0" indent="-22860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0" i="0" u="none" strike="noStrike" kern="1" spc="0" baseline="0">
                <a:solidFill>
                  <a:schemeClr val="tx1"/>
                </a:solidFill>
                <a:effectLst/>
                <a:latin typeface="Calibri" pitchFamily="2" charset="-18"/>
                <a:ea typeface="SimSun" charset="0"/>
                <a:cs typeface="Times New Roman" pitchFamily="1" charset="-18"/>
              </a:defRPr>
            </a:pPr>
            <a:r>
              <a:t>1.	Identify the key players.</a:t>
            </a:r>
          </a:p>
          <a:p>
            <a:pPr marL="602615" marR="0" indent="-22860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0" i="0" u="none" strike="noStrike" kern="1" spc="0" baseline="0">
                <a:solidFill>
                  <a:schemeClr val="tx1"/>
                </a:solidFill>
                <a:effectLst/>
                <a:latin typeface="Calibri" pitchFamily="2" charset="-18"/>
                <a:ea typeface="SimSun" charset="0"/>
                <a:cs typeface="Times New Roman" pitchFamily="1" charset="-18"/>
              </a:defRPr>
            </a:pPr>
            <a:r>
              <a:t>2.	Identify the actions/ behaviours.</a:t>
            </a:r>
          </a:p>
          <a:p>
            <a:pPr marL="602615" marR="0" indent="-22860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0" i="0" u="none" strike="noStrike" kern="1" spc="0" baseline="0">
                <a:solidFill>
                  <a:schemeClr val="tx1"/>
                </a:solidFill>
                <a:effectLst/>
                <a:latin typeface="Calibri" pitchFamily="2" charset="-18"/>
                <a:ea typeface="SimSun" charset="0"/>
                <a:cs typeface="Times New Roman" pitchFamily="1" charset="-18"/>
              </a:defRPr>
            </a:pPr>
            <a:r>
              <a:t>3.	Identify the impact of the behavior.</a:t>
            </a:r>
          </a:p>
          <a:p>
            <a:pPr marL="0" marR="0" indent="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0" i="0" u="none" strike="noStrike" kern="1" spc="0" baseline="0">
                <a:solidFill>
                  <a:schemeClr val="tx1"/>
                </a:solidFill>
                <a:effectLst/>
                <a:latin typeface="Calibri" pitchFamily="2" charset="-18"/>
                <a:ea typeface="SimSun" charset="0"/>
                <a:cs typeface="Times New Roman" pitchFamily="1" charset="-18"/>
              </a:defRPr>
            </a:pPr>
            <a:endParaRPr/>
          </a:p>
          <a:p>
            <a:pPr marL="0" marR="0" indent="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1" i="0" u="none" strike="noStrike" kern="1" spc="0" baseline="0">
                <a:solidFill>
                  <a:schemeClr val="tx1"/>
                </a:solidFill>
                <a:effectLst/>
                <a:latin typeface="Calibri" pitchFamily="2" charset="-18"/>
                <a:ea typeface="SimSun" charset="0"/>
                <a:cs typeface="Times New Roman" pitchFamily="1" charset="-18"/>
              </a:defRPr>
            </a:pPr>
            <a:r>
              <a:t>Evaluation (Analyze the situation)</a:t>
            </a:r>
          </a:p>
          <a:p>
            <a:pPr marL="602615" marR="0" indent="-22860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0" i="0" u="none" strike="noStrike" kern="1" spc="0" baseline="0">
                <a:solidFill>
                  <a:schemeClr val="tx1"/>
                </a:solidFill>
                <a:effectLst/>
                <a:latin typeface="Calibri" pitchFamily="2" charset="-18"/>
                <a:ea typeface="SimSun" charset="0"/>
                <a:cs typeface="Times New Roman" pitchFamily="1" charset="-18"/>
              </a:defRPr>
            </a:pPr>
            <a:r>
              <a:t>1.	Determine if the details are fact or opinion.</a:t>
            </a:r>
          </a:p>
          <a:p>
            <a:pPr marL="602615" marR="0" indent="-22860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0" i="0" u="none" strike="noStrike" kern="1" spc="0" baseline="0">
                <a:solidFill>
                  <a:schemeClr val="tx1"/>
                </a:solidFill>
                <a:effectLst/>
                <a:latin typeface="Calibri" pitchFamily="2" charset="-18"/>
                <a:ea typeface="SimSun" charset="0"/>
                <a:cs typeface="Times New Roman" pitchFamily="1" charset="-18"/>
              </a:defRPr>
            </a:pPr>
            <a:r>
              <a:t>2.	Determine if the behavior is acceptable or bullying.</a:t>
            </a:r>
          </a:p>
          <a:p>
            <a:pPr marL="602615" marR="0" indent="-22860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0" i="0" u="none" strike="noStrike" kern="1" spc="0" baseline="0">
                <a:solidFill>
                  <a:schemeClr val="tx1"/>
                </a:solidFill>
                <a:effectLst/>
                <a:latin typeface="Calibri" pitchFamily="2" charset="-18"/>
                <a:ea typeface="SimSun" charset="0"/>
                <a:cs typeface="Times New Roman" pitchFamily="1" charset="-18"/>
              </a:defRPr>
            </a:pPr>
            <a:r>
              <a:t>3.	Determine if the impacts are mild or severe.</a:t>
            </a:r>
          </a:p>
          <a:p>
            <a:pPr marL="0" marR="0" indent="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0" i="0" u="none" strike="noStrike" kern="1" spc="0" baseline="0">
                <a:solidFill>
                  <a:schemeClr val="tx1"/>
                </a:solidFill>
                <a:effectLst/>
                <a:latin typeface="Calibri" pitchFamily="2" charset="-18"/>
                <a:ea typeface="SimSun" charset="0"/>
                <a:cs typeface="Times New Roman" pitchFamily="1" charset="-18"/>
              </a:defRPr>
            </a:pPr>
            <a:endParaRPr/>
          </a:p>
          <a:p>
            <a:pPr marL="0" marR="0" indent="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1" i="0" u="none" strike="noStrike" kern="1" spc="0" baseline="0">
                <a:solidFill>
                  <a:schemeClr val="tx1"/>
                </a:solidFill>
                <a:effectLst/>
                <a:latin typeface="Calibri" pitchFamily="2" charset="-18"/>
                <a:ea typeface="SimSun" charset="0"/>
                <a:cs typeface="Times New Roman" pitchFamily="1" charset="-18"/>
              </a:defRPr>
            </a:pPr>
            <a:r>
              <a:t>Recommendations (Suggest how to solve the problem)</a:t>
            </a:r>
          </a:p>
          <a:p>
            <a:pPr marL="602615" marR="0" indent="-22860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0" i="0" u="none" strike="noStrike" kern="1" spc="0" baseline="0">
                <a:solidFill>
                  <a:schemeClr val="tx1"/>
                </a:solidFill>
                <a:effectLst/>
                <a:latin typeface="Calibri" pitchFamily="2" charset="-18"/>
                <a:ea typeface="SimSun" charset="0"/>
                <a:cs typeface="Times New Roman" pitchFamily="1" charset="-18"/>
              </a:defRPr>
            </a:pPr>
            <a:r>
              <a:t>1.	Determine if any action is necessary.</a:t>
            </a:r>
          </a:p>
          <a:p>
            <a:pPr marL="602615" marR="0" indent="-22860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0" i="0" u="none" strike="noStrike" kern="1" spc="0" baseline="0">
                <a:solidFill>
                  <a:schemeClr val="tx1"/>
                </a:solidFill>
                <a:effectLst/>
                <a:latin typeface="Calibri" pitchFamily="2" charset="-18"/>
                <a:ea typeface="SimSun" charset="0"/>
                <a:cs typeface="Times New Roman" pitchFamily="1" charset="-18"/>
              </a:defRPr>
            </a:pPr>
            <a:r>
              <a:t>2.	If not, explain why the behavior is acceptable and of mild impact.</a:t>
            </a:r>
          </a:p>
          <a:p>
            <a:pPr marL="602615" marR="0" indent="-22860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0" i="0" u="none" strike="noStrike" kern="1" spc="0" baseline="0">
                <a:solidFill>
                  <a:schemeClr val="tx1"/>
                </a:solidFill>
                <a:effectLst/>
                <a:latin typeface="Calibri" pitchFamily="2" charset="-18"/>
                <a:ea typeface="SimSun" charset="0"/>
                <a:cs typeface="Times New Roman" pitchFamily="1" charset="-18"/>
              </a:defRPr>
            </a:pPr>
            <a:r>
              <a:t>3.	If so, suggest a specific course of action to address the situation.</a:t>
            </a:r>
          </a:p>
          <a:p>
            <a:pPr marL="602615" marR="0" indent="-228600" algn="ctr" defTabSz="44958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74015" algn="l"/>
              </a:tabLst>
              <a:defRPr sz="2400" b="0" i="0" u="none" strike="noStrike" kern="1" spc="0" baseline="0">
                <a:solidFill>
                  <a:schemeClr val="tx1"/>
                </a:solidFill>
                <a:effectLst/>
                <a:latin typeface="Calibri" pitchFamily="2" charset="-18"/>
                <a:ea typeface="SimSun" charset="0"/>
                <a:cs typeface="Times New Roman" pitchFamily="1" charset="-18"/>
              </a:defRPr>
            </a:pPr>
            <a:r>
              <a:t>4.	Suggest strategies for preventing this situation from re-occurring.</a:t>
            </a:r>
          </a:p>
        </p:txBody>
      </p:sp>
    </p:spTree>
    <p:extLst>
      <p:ext uri="{BB962C8B-B14F-4D97-AF65-F5344CB8AC3E}">
        <p14:creationId xmlns:p14="http://schemas.microsoft.com/office/powerpoint/2010/main" val="374984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8900" y="114300"/>
            <a:ext cx="1084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To insist</a:t>
            </a:r>
          </a:p>
          <a:p>
            <a:endParaRPr lang="en-GB" sz="3200" b="1" dirty="0"/>
          </a:p>
          <a:p>
            <a:r>
              <a:rPr lang="en-GB" sz="3200" b="1" dirty="0" smtClean="0"/>
              <a:t>To be short staffed</a:t>
            </a:r>
          </a:p>
          <a:p>
            <a:endParaRPr lang="en-GB" sz="3200" b="1" dirty="0"/>
          </a:p>
          <a:p>
            <a:r>
              <a:rPr lang="en-GB" sz="3200" b="1" dirty="0" smtClean="0"/>
              <a:t>To confront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0143479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215</Words>
  <Application>Microsoft Office PowerPoint</Application>
  <PresentationFormat>Vlastní</PresentationFormat>
  <Paragraphs>49</Paragraphs>
  <Slides>10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Motiv Office</vt:lpstr>
      <vt:lpstr>Paint.Picture</vt:lpstr>
      <vt:lpstr>Week 8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8</dc:title>
  <dc:creator>Richard Džuna</dc:creator>
  <cp:lastModifiedBy>CJV</cp:lastModifiedBy>
  <cp:revision>4</cp:revision>
  <dcterms:created xsi:type="dcterms:W3CDTF">2019-04-08T09:23:12Z</dcterms:created>
  <dcterms:modified xsi:type="dcterms:W3CDTF">2019-04-09T05:53:14Z</dcterms:modified>
</cp:coreProperties>
</file>