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6"/>
  </p:handoutMasterIdLst>
  <p:sldIdLst>
    <p:sldId id="256" r:id="rId2"/>
    <p:sldId id="319" r:id="rId3"/>
    <p:sldId id="331" r:id="rId4"/>
    <p:sldId id="332" r:id="rId5"/>
    <p:sldId id="333" r:id="rId6"/>
    <p:sldId id="339" r:id="rId7"/>
    <p:sldId id="340" r:id="rId8"/>
    <p:sldId id="336" r:id="rId9"/>
    <p:sldId id="341" r:id="rId10"/>
    <p:sldId id="337" r:id="rId11"/>
    <p:sldId id="342" r:id="rId12"/>
    <p:sldId id="343" r:id="rId13"/>
    <p:sldId id="320" r:id="rId14"/>
    <p:sldId id="329" r:id="rId15"/>
    <p:sldId id="321" r:id="rId16"/>
    <p:sldId id="322" r:id="rId17"/>
    <p:sldId id="317" r:id="rId18"/>
    <p:sldId id="330" r:id="rId19"/>
    <p:sldId id="324" r:id="rId20"/>
    <p:sldId id="325" r:id="rId21"/>
    <p:sldId id="327" r:id="rId22"/>
    <p:sldId id="323" r:id="rId23"/>
    <p:sldId id="318" r:id="rId24"/>
    <p:sldId id="32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 0008 – </a:t>
            </a:r>
            <a:r>
              <a:rPr lang="en-US" dirty="0" err="1"/>
              <a:t>teorie</a:t>
            </a:r>
            <a:r>
              <a:rPr lang="en-US" dirty="0"/>
              <a:t> </a:t>
            </a:r>
            <a:r>
              <a:rPr lang="en-US" dirty="0" err="1"/>
              <a:t>psti</a:t>
            </a:r>
            <a:br>
              <a:rPr lang="en-US" dirty="0"/>
            </a:br>
            <a:r>
              <a:rPr lang="cs-CZ"/>
              <a:t> </a:t>
            </a:r>
            <a:br>
              <a:rPr lang="cs-CZ" dirty="0"/>
            </a:br>
            <a:r>
              <a:rPr lang="cs-CZ" dirty="0"/>
              <a:t>přednáška 01: </a:t>
            </a:r>
            <a:br>
              <a:rPr lang="cs-CZ" dirty="0"/>
            </a:br>
            <a:r>
              <a:rPr lang="cs-CZ" dirty="0"/>
              <a:t>definice </a:t>
            </a:r>
            <a:r>
              <a:rPr lang="cs-CZ" dirty="0" err="1"/>
              <a:t>psti</a:t>
            </a:r>
            <a:r>
              <a:rPr lang="cs-CZ" dirty="0"/>
              <a:t>, popisná statistika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1209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>
                <a:highlight>
                  <a:srgbClr val="0000FF"/>
                </a:highlight>
              </a:rPr>
              <a:t>Ke všem musíme být tolerantní</a:t>
            </a:r>
            <a:r>
              <a:rPr lang="en-US" sz="2400" dirty="0"/>
              <a:t> </a:t>
            </a: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Dnešní doba: </a:t>
            </a:r>
          </a:p>
        </p:txBody>
      </p:sp>
    </p:spTree>
    <p:extLst>
      <p:ext uri="{BB962C8B-B14F-4D97-AF65-F5344CB8AC3E}">
        <p14:creationId xmlns:p14="http://schemas.microsoft.com/office/powerpoint/2010/main" val="1107038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>
                <a:highlight>
                  <a:srgbClr val="0000FF"/>
                </a:highlight>
              </a:rPr>
              <a:t>Ke všem musíme být tolerantní</a:t>
            </a:r>
            <a:r>
              <a:rPr lang="cs-CZ" sz="2800" dirty="0"/>
              <a:t> … je trochu netolerantní</a:t>
            </a:r>
          </a:p>
          <a:p>
            <a:pPr marL="0" indent="0">
              <a:buNone/>
            </a:pPr>
            <a:r>
              <a:rPr lang="cs-CZ" sz="2800" dirty="0"/>
              <a:t>						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Dnešní doba: </a:t>
            </a:r>
          </a:p>
        </p:txBody>
      </p:sp>
    </p:spTree>
    <p:extLst>
      <p:ext uri="{BB962C8B-B14F-4D97-AF65-F5344CB8AC3E}">
        <p14:creationId xmlns:p14="http://schemas.microsoft.com/office/powerpoint/2010/main" val="2648082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>
                <a:highlight>
                  <a:srgbClr val="0000FF"/>
                </a:highlight>
              </a:rPr>
              <a:t>Ke všem musíme být tolerantní</a:t>
            </a:r>
            <a:r>
              <a:rPr lang="cs-CZ" sz="2800" dirty="0"/>
              <a:t> … je trochu netolerantní</a:t>
            </a:r>
          </a:p>
          <a:p>
            <a:pPr marL="0" indent="0">
              <a:buNone/>
            </a:pPr>
            <a:r>
              <a:rPr lang="cs-CZ" sz="2800" dirty="0"/>
              <a:t>						- neusiluje o to nejlepší pro druhého</a:t>
            </a:r>
          </a:p>
          <a:p>
            <a:pPr marL="0" indent="0">
              <a:buNone/>
            </a:pPr>
            <a:r>
              <a:rPr lang="cs-CZ" sz="2800" dirty="0"/>
              <a:t>						(lhostejnost … ať si dělá, co chce)</a:t>
            </a:r>
          </a:p>
          <a:p>
            <a:pPr marL="0" indent="0">
              <a:buNone/>
            </a:pPr>
            <a:r>
              <a:rPr lang="cs-CZ" sz="2800" dirty="0"/>
              <a:t>						- odmítá přijmout pravdu, pokud ji řekne 															někdo druhý</a:t>
            </a:r>
            <a:r>
              <a:rPr lang="en-US" sz="2400" dirty="0"/>
              <a:t> </a:t>
            </a: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Dnešní doba: </a:t>
            </a:r>
          </a:p>
        </p:txBody>
      </p:sp>
    </p:spTree>
    <p:extLst>
      <p:ext uri="{BB962C8B-B14F-4D97-AF65-F5344CB8AC3E}">
        <p14:creationId xmlns:p14="http://schemas.microsoft.com/office/powerpoint/2010/main" val="1468772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Pst náhodného jevu A = takové reálné číslo, ke kterému se blíží relativní četnost výskytu jevu A, pokud celý experiment n-krát opakujeme, pro dostatečně velké n: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i="1" dirty="0"/>
                  <a:t>Slabina definice: přesnou hodnotu limity vlastně nelze ověřit, protože experiment nelze opakovat nekonečněkrát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Pst – statistická definice</a:t>
            </a:r>
          </a:p>
        </p:txBody>
      </p:sp>
    </p:spTree>
    <p:extLst>
      <p:ext uri="{BB962C8B-B14F-4D97-AF65-F5344CB8AC3E}">
        <p14:creationId xmlns:p14="http://schemas.microsoft.com/office/powerpoint/2010/main" val="1724352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8383" y="2677417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Jaká je pst, že při hodu kostkou padne 6? </a:t>
                </a:r>
              </a:p>
              <a:p>
                <a:pPr marL="0" indent="0">
                  <a:buNone/>
                </a:pPr>
                <a:r>
                  <a:rPr lang="cs-CZ" sz="2400" dirty="0"/>
                  <a:t>N=10 hodů ….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cs-CZ" sz="2400" dirty="0"/>
                  <a:t> = 0,3</a:t>
                </a:r>
              </a:p>
              <a:p>
                <a:pPr marL="0" indent="0">
                  <a:buNone/>
                </a:pPr>
                <a:r>
                  <a:rPr lang="cs-CZ" sz="2400" dirty="0"/>
                  <a:t>N=100 hodů ….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cs-CZ" sz="2400" dirty="0"/>
                  <a:t> = 0,20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N=1000 hodů ….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170</m:t>
                        </m:r>
                      </m:num>
                      <m:den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cs-CZ" sz="2400" dirty="0"/>
                  <a:t> = 0,170</a:t>
                </a:r>
              </a:p>
              <a:p>
                <a:pPr marL="0" indent="0">
                  <a:buNone/>
                </a:pPr>
                <a:r>
                  <a:rPr lang="cs-CZ" sz="2400" dirty="0"/>
                  <a:t>V limitě bychom dostali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r>
                  <a:rPr lang="cs-CZ" sz="2400" dirty="0"/>
                  <a:t> = … pst se blíží 0,1666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383" y="2677417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dirty="0"/>
              <a:t>Statistic</a:t>
            </a:r>
            <a:r>
              <a:rPr lang="cs-CZ" dirty="0" err="1"/>
              <a:t>ká</a:t>
            </a:r>
            <a:r>
              <a:rPr lang="cs-CZ" dirty="0"/>
              <a:t> definice </a:t>
            </a:r>
            <a:r>
              <a:rPr lang="cs-CZ" dirty="0" err="1"/>
              <a:t>psti</a:t>
            </a:r>
            <a:r>
              <a:rPr lang="cs-CZ" dirty="0"/>
              <a:t> - příklad</a:t>
            </a:r>
          </a:p>
        </p:txBody>
      </p:sp>
    </p:spTree>
    <p:extLst>
      <p:ext uri="{BB962C8B-B14F-4D97-AF65-F5344CB8AC3E}">
        <p14:creationId xmlns:p14="http://schemas.microsoft.com/office/powerpoint/2010/main" val="162644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sz="2400" i="1" u="sng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cs-CZ" sz="2400" u="sng" dirty="0"/>
                  <a:t> … základní prostor</a:t>
                </a:r>
                <a:r>
                  <a:rPr lang="cs-CZ" sz="2400" dirty="0"/>
                  <a:t> = množina všech možných elementárních výsledků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dirty="0"/>
                  <a:t> daného pokusu (experimentu)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u="sng" dirty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cs-CZ" sz="2400" u="sng" dirty="0"/>
                  <a:t> … jevové pole</a:t>
                </a:r>
                <a:r>
                  <a:rPr lang="cs-CZ" sz="2400" dirty="0"/>
                  <a:t> = množina všech náhodných jevů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l-GR" sz="2400" dirty="0"/>
                  <a:t>Ω</a:t>
                </a:r>
                <a:r>
                  <a:rPr lang="cs-CZ" sz="2400" dirty="0"/>
                  <a:t>, které chceme uvažovat (nemusí to být nutně všechny podmnožiny množiny </a:t>
                </a:r>
                <a:r>
                  <a:rPr lang="el-GR" sz="2400" dirty="0"/>
                  <a:t>Ω</a:t>
                </a:r>
                <a:r>
                  <a:rPr lang="cs-CZ" sz="2400" dirty="0"/>
                  <a:t>) a přitom platí axiomy</a:t>
                </a:r>
              </a:p>
              <a:p>
                <a:pPr marL="457200" indent="-457200">
                  <a:buAutoNum type="arabicPeriod"/>
                </a:pPr>
                <a:r>
                  <a:rPr lang="el-GR" sz="2400" dirty="0"/>
                  <a:t>Ω</a:t>
                </a:r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;</a:t>
                </a:r>
              </a:p>
              <a:p>
                <a:pPr marL="457200" indent="-457200">
                  <a:buAutoNum type="arabicPeriod"/>
                </a:pPr>
                <a:r>
                  <a:rPr lang="cs-CZ" sz="2400" dirty="0"/>
                  <a:t>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cs-CZ" sz="2400" dirty="0"/>
                  <a:t> </a:t>
                </a:r>
                <a:r>
                  <a:rPr lang="en-US" sz="2400" dirty="0"/>
                  <a:t>  </a:t>
                </a:r>
                <a:r>
                  <a:rPr lang="cs-CZ" sz="2400" dirty="0"/>
                  <a:t>	       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cs-CZ" sz="2400" dirty="0"/>
                  <a:t> je uzavřené na rozdíly jevů)</a:t>
                </a:r>
              </a:p>
              <a:p>
                <a:pPr marL="0" indent="0">
                  <a:buNone/>
                </a:pPr>
                <a:r>
                  <a:rPr lang="cs-CZ" sz="2400" dirty="0"/>
                  <a:t>3.   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, … 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  <a:r>
                  <a:rPr lang="cs-CZ" sz="2400" dirty="0"/>
                  <a:t>také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 		</a:t>
                </a:r>
                <a:r>
                  <a:rPr lang="cs-CZ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cs-CZ" sz="2400" dirty="0"/>
                  <a:t>  je uzavřené na sjednocení 															</a:t>
                </a:r>
                <a:r>
                  <a:rPr lang="cs-CZ" sz="2400" dirty="0" err="1"/>
                  <a:t>nekon</a:t>
                </a:r>
                <a:r>
                  <a:rPr lang="en-US" sz="2400" dirty="0"/>
                  <a:t>e</a:t>
                </a:r>
                <a:r>
                  <a:rPr lang="cs-CZ" sz="2400" dirty="0"/>
                  <a:t>čně mnoha jevů)</a:t>
                </a:r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Axiomatická definice </a:t>
            </a:r>
            <a:r>
              <a:rPr lang="cs-CZ" dirty="0" err="1"/>
              <a:t>psti</a:t>
            </a:r>
            <a:r>
              <a:rPr lang="cs-CZ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99565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AutoNum type="arabicPeriod"/>
                </a:pPr>
                <a:r>
                  <a:rPr lang="en-US" sz="2400" dirty="0"/>
                  <a:t>P(</a:t>
                </a:r>
                <a:r>
                  <a:rPr lang="el-GR" sz="2400" dirty="0"/>
                  <a:t>Ω</a:t>
                </a:r>
                <a:r>
                  <a:rPr lang="en-US" sz="2400" dirty="0"/>
                  <a:t>)=1 … axiom </a:t>
                </a:r>
                <a:r>
                  <a:rPr lang="en-US" sz="2400" dirty="0" err="1"/>
                  <a:t>normovanosti</a:t>
                </a:r>
                <a:endParaRPr lang="cs-CZ" sz="2400" dirty="0"/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P(A)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pro ka</a:t>
                </a:r>
                <a:r>
                  <a:rPr lang="cs-CZ" sz="2400" dirty="0" err="1"/>
                  <a:t>ždý</a:t>
                </a:r>
                <a:r>
                  <a:rPr lang="cs-CZ" sz="2400" dirty="0"/>
                  <a:t> jev A … axiom nezápornosti</a:t>
                </a:r>
              </a:p>
              <a:p>
                <a:pPr marL="457200" indent="-457200">
                  <a:buAutoNum type="arabicPeriod"/>
                </a:pPr>
                <a:r>
                  <a:rPr lang="cs-CZ" sz="2400" dirty="0"/>
                  <a:t>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…)=</m:t>
                    </m:r>
                  </m:oMath>
                </a14:m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)+ … pro </a:t>
                </a:r>
                <a:r>
                  <a:rPr lang="en-US" sz="2400" dirty="0" err="1"/>
                  <a:t>navz</a:t>
                </a:r>
                <a:r>
                  <a:rPr lang="cs-CZ" sz="2400" dirty="0" err="1"/>
                  <a:t>ájem</a:t>
                </a:r>
                <a:r>
                  <a:rPr lang="cs-CZ" sz="2400" dirty="0"/>
                  <a:t> neslučitelné jevy  </a:t>
                </a:r>
              </a:p>
              <a:p>
                <a:pPr marL="0" indent="0">
                  <a:buNone/>
                </a:pPr>
                <a:r>
                  <a:rPr lang="cs-CZ" sz="2400" dirty="0"/>
                  <a:t>	(axiom součtu pravděpodobností konečně mnoha nebo nekonečně mnoha neslučitelných jevů)</a:t>
                </a:r>
              </a:p>
              <a:p>
                <a:pPr marL="0" indent="0">
                  <a:buNone/>
                </a:pPr>
                <a:endParaRPr lang="cs-CZ" sz="2400" i="1" dirty="0"/>
              </a:p>
              <a:p>
                <a:pPr marL="0" indent="0">
                  <a:buNone/>
                </a:pPr>
                <a:r>
                  <a:rPr lang="cs-CZ" sz="2400" i="1" dirty="0"/>
                  <a:t>Tato definice umožňuje korektně definovat všechny různé </a:t>
                </a:r>
                <a:r>
                  <a:rPr lang="cs-CZ" sz="2400" i="1" dirty="0" err="1"/>
                  <a:t>pstní</a:t>
                </a:r>
                <a:r>
                  <a:rPr lang="cs-CZ" sz="2400" i="1" dirty="0"/>
                  <a:t> modely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808383" y="450573"/>
                <a:ext cx="10573615" cy="1135339"/>
              </a:xfrm>
            </p:spPr>
            <p:txBody>
              <a:bodyPr/>
              <a:lstStyle/>
              <a:p>
                <a:r>
                  <a:rPr lang="cs-CZ" dirty="0"/>
                  <a:t>A nyní pst je zobrazení jevového pole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 do intervalu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/>
                  <a:t> s </a:t>
                </a:r>
                <a:r>
                  <a:rPr lang="en-US" dirty="0" err="1"/>
                  <a:t>vlastnostmi</a:t>
                </a:r>
                <a:endParaRPr lang="cs-CZ" dirty="0"/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8383" y="450573"/>
                <a:ext cx="10573615" cy="113533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439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Př: experiment = hod kostkou, </a:t>
                </a:r>
                <a:r>
                  <a:rPr lang="el-GR" sz="2400" dirty="0"/>
                  <a:t>Ω</a:t>
                </a:r>
                <a:r>
                  <a:rPr lang="cs-CZ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cs-CZ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A … padne sudé číslo … </a:t>
                </a:r>
                <a:r>
                  <a:rPr lang="en-US" sz="2400" dirty="0"/>
                  <a:t>A</a:t>
                </a:r>
                <a:r>
                  <a:rPr lang="cs-CZ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Jednotliv</a:t>
                </a:r>
                <a:r>
                  <a:rPr lang="cs-CZ" sz="2400" dirty="0"/>
                  <a:t>é elementární výsledky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cs-CZ" sz="2400" i="1" dirty="0"/>
                  <a:t> </a:t>
                </a:r>
                <a:r>
                  <a:rPr lang="cs-CZ" sz="2400" dirty="0"/>
                  <a:t>jsou navzájem neslučitelné, tj. je rozumné </a:t>
                </a:r>
                <a:r>
                  <a:rPr lang="en-US" sz="2400" dirty="0" err="1"/>
                  <a:t>spo</a:t>
                </a:r>
                <a:r>
                  <a:rPr lang="cs-CZ" sz="2400" dirty="0"/>
                  <a:t>čítat pst jevu A jako součet jednotlivých </a:t>
                </a:r>
                <a:r>
                  <a:rPr lang="cs-CZ" sz="2400" dirty="0" err="1"/>
                  <a:t>pstí</a:t>
                </a:r>
                <a:r>
                  <a:rPr lang="cs-CZ" sz="2400" dirty="0"/>
                  <a:t> daných neslučitelných jevů: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P(A)</a:t>
                </a:r>
                <a:r>
                  <a:rPr lang="cs-CZ" sz="2400" dirty="0"/>
                  <a:t>=P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)+P(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Vysvětlení třetího axiomu:</a:t>
            </a:r>
          </a:p>
        </p:txBody>
      </p:sp>
    </p:spTree>
    <p:extLst>
      <p:ext uri="{BB962C8B-B14F-4D97-AF65-F5344CB8AC3E}">
        <p14:creationId xmlns:p14="http://schemas.microsoft.com/office/powerpoint/2010/main" val="3174339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Př: experiment = hod vyváženou kostkou, </a:t>
                </a:r>
                <a:r>
                  <a:rPr lang="el-GR" sz="2400" dirty="0"/>
                  <a:t>Ω</a:t>
                </a:r>
                <a:r>
                  <a:rPr lang="cs-CZ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cs-CZ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A … padne 6 … </a:t>
                </a:r>
                <a:r>
                  <a:rPr lang="en-US" sz="2400" dirty="0"/>
                  <a:t>A</a:t>
                </a:r>
                <a:r>
                  <a:rPr lang="cs-CZ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dirty="0"/>
                  <a:t>P(A)</a:t>
                </a:r>
                <a:r>
                  <a:rPr lang="cs-CZ" sz="2400" dirty="0"/>
                  <a:t>=</a:t>
                </a:r>
                <a:r>
                  <a:rPr lang="en-US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cs-CZ" sz="2400" dirty="0"/>
                  <a:t> = 0,1666666666666666666atd.</a:t>
                </a:r>
              </a:p>
              <a:p>
                <a:pPr marL="0" indent="0" algn="ctr">
                  <a:buNone/>
                </a:pPr>
                <a:r>
                  <a:rPr lang="cs-CZ" sz="2400" dirty="0"/>
                  <a:t>(pst nezjišťujeme experimentem, ale vypočteme na základě </a:t>
                </a:r>
                <a:r>
                  <a:rPr lang="cs-CZ" sz="2400" dirty="0" err="1"/>
                  <a:t>teoret</a:t>
                </a:r>
                <a:r>
                  <a:rPr lang="cs-CZ" sz="2400" dirty="0"/>
                  <a:t>. předpokladů)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Příklad:</a:t>
            </a:r>
          </a:p>
        </p:txBody>
      </p:sp>
    </p:spTree>
    <p:extLst>
      <p:ext uri="{BB962C8B-B14F-4D97-AF65-F5344CB8AC3E}">
        <p14:creationId xmlns:p14="http://schemas.microsoft.com/office/powerpoint/2010/main" val="3956657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Pokud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400" dirty="0"/>
                  <a:t> jsou po dvou disjunktní náhodné jevy (= neslučitelné náhodné jevy) a každý z nich může obsahovat i více elementárních výsledků,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Tak pst jejich sjednocení vypočteme jako součet </a:t>
                </a:r>
                <a:r>
                  <a:rPr lang="cs-CZ" sz="2400" dirty="0" err="1"/>
                  <a:t>pstí</a:t>
                </a:r>
                <a:r>
                  <a:rPr lang="cs-CZ" sz="2400" dirty="0"/>
                  <a:t> těchto jevů:</a:t>
                </a:r>
              </a:p>
              <a:p>
                <a:pPr marL="0" indent="0">
                  <a:buNone/>
                </a:pPr>
                <a:r>
                  <a:rPr lang="en-US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=P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)+P(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Atd</a:t>
                </a:r>
                <a:r>
                  <a:rPr lang="en-US" sz="2400" dirty="0"/>
                  <a:t>. A </a:t>
                </a:r>
                <a:r>
                  <a:rPr lang="en-US" sz="2400" dirty="0" err="1"/>
                  <a:t>teoreticky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tento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princip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pla</a:t>
                </a:r>
                <a:r>
                  <a:rPr lang="cs-CZ" sz="2400" dirty="0" err="1"/>
                  <a:t>tí</a:t>
                </a:r>
                <a:r>
                  <a:rPr lang="cs-CZ" sz="2400" dirty="0"/>
                  <a:t> i pro sjednocení nekonečně mnoha navzájem neslučitelných jevů.</a:t>
                </a:r>
              </a:p>
              <a:p>
                <a:pPr marL="0" indent="0">
                  <a:buNone/>
                </a:pPr>
                <a:endParaRPr lang="cs-CZ" sz="24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163914"/>
          </a:xfrm>
        </p:spPr>
        <p:txBody>
          <a:bodyPr/>
          <a:lstStyle/>
          <a:p>
            <a:r>
              <a:rPr lang="cs-CZ" dirty="0"/>
              <a:t>princip součtu </a:t>
            </a:r>
            <a:r>
              <a:rPr lang="cs-CZ" dirty="0" err="1"/>
              <a:t>pstí</a:t>
            </a:r>
            <a:r>
              <a:rPr lang="cs-CZ" dirty="0"/>
              <a:t> neslučitelných jevů platí nejen pro elementární jevy:</a:t>
            </a:r>
          </a:p>
        </p:txBody>
      </p:sp>
    </p:spTree>
    <p:extLst>
      <p:ext uri="{BB962C8B-B14F-4D97-AF65-F5344CB8AC3E}">
        <p14:creationId xmlns:p14="http://schemas.microsoft.com/office/powerpoint/2010/main" val="55263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dirty="0"/>
              <a:t>Co je </a:t>
            </a:r>
            <a:r>
              <a:rPr lang="en-US" dirty="0" err="1"/>
              <a:t>pravda</a:t>
            </a:r>
            <a:r>
              <a:rPr lang="en-US" dirty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750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Větička 1: Pokud </a:t>
                </a:r>
                <a:r>
                  <a:rPr lang="cs-CZ" sz="2400" dirty="0" err="1"/>
                  <a:t>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cs-CZ" sz="2400" dirty="0"/>
                  <a:t>B, tak P</a:t>
                </a:r>
                <a:r>
                  <a:rPr lang="en-US" sz="2400" dirty="0"/>
                  <a:t>(A)≤P(B)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dirty="0"/>
                  <a:t>D</a:t>
                </a:r>
                <a:r>
                  <a:rPr lang="cs-CZ" sz="2400" dirty="0" err="1"/>
                  <a:t>ůkaz</a:t>
                </a:r>
                <a:r>
                  <a:rPr lang="cs-CZ" sz="2400" dirty="0"/>
                  <a:t>: množinu B lze rozdělit na dvě disjunktní části A, B-A;</a:t>
                </a:r>
              </a:p>
              <a:p>
                <a:pPr marL="0" indent="0" algn="ctr">
                  <a:buNone/>
                </a:pPr>
                <a:r>
                  <a:rPr lang="cs-CZ" sz="2400" dirty="0"/>
                  <a:t>Tedy na základě axiomu 3  platí</a:t>
                </a:r>
                <a:r>
                  <a:rPr lang="en-US" sz="2400" dirty="0"/>
                  <a:t> P(B)=P(A)+P(B-A), a to je ≥ P(A), proto</a:t>
                </a:r>
                <a:r>
                  <a:rPr lang="cs-CZ" sz="2400" dirty="0"/>
                  <a:t>že podle axiomu 2 je P(B-A)</a:t>
                </a:r>
                <a:r>
                  <a:rPr lang="en-US" sz="2400" dirty="0"/>
                  <a:t> ≥</a:t>
                </a:r>
                <a:r>
                  <a:rPr lang="cs-CZ" sz="2400" dirty="0"/>
                  <a:t> 0.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3"/>
            <a:ext cx="10573615" cy="1135339"/>
          </a:xfrm>
        </p:spPr>
        <p:txBody>
          <a:bodyPr/>
          <a:lstStyle/>
          <a:p>
            <a:r>
              <a:rPr lang="cs-CZ" dirty="0"/>
              <a:t>Ze tří axiomů </a:t>
            </a:r>
            <a:r>
              <a:rPr lang="cs-CZ" dirty="0" err="1"/>
              <a:t>psti</a:t>
            </a:r>
            <a:r>
              <a:rPr lang="cs-CZ" dirty="0"/>
              <a:t> lze odvodit další vlastnosti:</a:t>
            </a:r>
          </a:p>
        </p:txBody>
      </p:sp>
    </p:spTree>
    <p:extLst>
      <p:ext uri="{BB962C8B-B14F-4D97-AF65-F5344CB8AC3E}">
        <p14:creationId xmlns:p14="http://schemas.microsoft.com/office/powerpoint/2010/main" val="3553644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Větička 2: Pro každý jev A platí P(A)</a:t>
                </a:r>
                <a:r>
                  <a:rPr lang="en-US" sz="2400" dirty="0"/>
                  <a:t>+P(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)=1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dirty="0"/>
                  <a:t>D</a:t>
                </a:r>
                <a:r>
                  <a:rPr lang="cs-CZ" sz="2400" dirty="0" err="1"/>
                  <a:t>ůkaz</a:t>
                </a:r>
                <a:r>
                  <a:rPr lang="cs-CZ" sz="2400" dirty="0"/>
                  <a:t>: množinu </a:t>
                </a:r>
                <a:r>
                  <a:rPr lang="el-GR" sz="2400" dirty="0"/>
                  <a:t>Ω</a:t>
                </a:r>
                <a:r>
                  <a:rPr lang="cs-CZ" sz="2400" dirty="0"/>
                  <a:t> lze rozdělit na dvě disjunktní části A,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cs-CZ" sz="2400" dirty="0"/>
                  <a:t>;</a:t>
                </a:r>
              </a:p>
              <a:p>
                <a:pPr marL="0" indent="0" algn="ctr">
                  <a:buNone/>
                </a:pPr>
                <a:r>
                  <a:rPr lang="cs-CZ" sz="2400" dirty="0"/>
                  <a:t>Tedy na základě axiomů 1 a 3  platí</a:t>
                </a:r>
                <a:r>
                  <a:rPr lang="en-US" sz="2400" dirty="0"/>
                  <a:t> P(</a:t>
                </a:r>
                <a:r>
                  <a:rPr lang="el-GR" sz="2400" dirty="0"/>
                  <a:t>Ω</a:t>
                </a:r>
                <a:r>
                  <a:rPr lang="en-US" sz="2400" dirty="0"/>
                  <a:t>)</a:t>
                </a:r>
                <a:r>
                  <a:rPr lang="cs-CZ" sz="2400" dirty="0"/>
                  <a:t>=1</a:t>
                </a:r>
                <a:r>
                  <a:rPr lang="en-US" sz="2400" dirty="0"/>
                  <a:t>=P(A)+P(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.</a:t>
                </a:r>
              </a:p>
              <a:p>
                <a:pPr marL="0" indent="0" algn="ctr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Důsledek: </a:t>
                </a:r>
                <a:r>
                  <a:rPr lang="en-US" sz="2400" dirty="0"/>
                  <a:t>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)=1</a:t>
                </a:r>
                <a:r>
                  <a:rPr lang="cs-CZ" sz="2400" dirty="0"/>
                  <a:t>-P(A).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Anebo:</a:t>
            </a:r>
          </a:p>
        </p:txBody>
      </p:sp>
    </p:spTree>
    <p:extLst>
      <p:ext uri="{BB962C8B-B14F-4D97-AF65-F5344CB8AC3E}">
        <p14:creationId xmlns:p14="http://schemas.microsoft.com/office/powerpoint/2010/main" val="1830479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Projdeme zhruba z učebnice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Robová, Hála, Calda: Matematika pro SŠ – Komplexní čísla, kombinatorika, pravděpodobnost, statistika: str. 148-194, mimo str. 180-182 …. Statistiky se týká 4.část učebnice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(</a:t>
            </a:r>
            <a:r>
              <a:rPr lang="cs-CZ" sz="2400" dirty="0">
                <a:solidFill>
                  <a:srgbClr val="FFFF00"/>
                </a:solidFill>
              </a:rPr>
              <a:t>v podobném rozsahu se statistika učí i na ZŠ, ale nezmiňuje se rozptyl)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Popisná statistika: </a:t>
            </a:r>
          </a:p>
        </p:txBody>
      </p:sp>
    </p:spTree>
    <p:extLst>
      <p:ext uri="{BB962C8B-B14F-4D97-AF65-F5344CB8AC3E}">
        <p14:creationId xmlns:p14="http://schemas.microsoft.com/office/powerpoint/2010/main" val="2369704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Průměr aritmetický, geometrický, harmonický: viz cvičení 1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Dal</a:t>
            </a:r>
            <a:r>
              <a:rPr lang="cs-CZ" sz="2400" dirty="0" err="1"/>
              <a:t>ší</a:t>
            </a:r>
            <a:r>
              <a:rPr lang="cs-CZ" sz="2400" dirty="0"/>
              <a:t> věci: viz cvičení 2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163914"/>
          </a:xfrm>
        </p:spPr>
        <p:txBody>
          <a:bodyPr/>
          <a:lstStyle/>
          <a:p>
            <a:r>
              <a:rPr lang="en-US" dirty="0"/>
              <a:t>V</a:t>
            </a:r>
            <a:r>
              <a:rPr lang="cs-CZ" dirty="0" err="1"/>
              <a:t>še</a:t>
            </a:r>
            <a:r>
              <a:rPr lang="cs-CZ" dirty="0"/>
              <a:t> z popisné statistiky lze vyjádřit v jazyku R, který je nepovinný:</a:t>
            </a:r>
          </a:p>
        </p:txBody>
      </p:sp>
    </p:spTree>
    <p:extLst>
      <p:ext uri="{BB962C8B-B14F-4D97-AF65-F5344CB8AC3E}">
        <p14:creationId xmlns:p14="http://schemas.microsoft.com/office/powerpoint/2010/main" val="2602470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814638"/>
            <a:ext cx="10971184" cy="3758441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cs-CZ" sz="2400" dirty="0"/>
              <a:t>Výběrové šetření a druhy statistických znaků</a:t>
            </a:r>
          </a:p>
          <a:p>
            <a:pPr marL="457200" indent="-457200">
              <a:buAutoNum type="arabicPeriod"/>
            </a:pPr>
            <a:r>
              <a:rPr lang="cs-CZ" sz="2400" dirty="0"/>
              <a:t>Různé výpočty průměru</a:t>
            </a:r>
          </a:p>
          <a:p>
            <a:pPr marL="457200" indent="-457200">
              <a:buAutoNum type="arabicPeriod"/>
            </a:pPr>
            <a:r>
              <a:rPr lang="cs-CZ" sz="2400" dirty="0"/>
              <a:t>Popisná statistika – četnosti (relativní, kumulativní, relativní kumulativní) a kvantily, medián a modus. Intervalové rozdělení četností</a:t>
            </a:r>
          </a:p>
          <a:p>
            <a:pPr marL="457200" indent="-457200">
              <a:buAutoNum type="arabicPeriod"/>
            </a:pPr>
            <a:r>
              <a:rPr lang="cs-CZ" sz="2400" dirty="0"/>
              <a:t>Popisná statistika – míry variability: rozptyl a směrodatná odchylka, variační rozpětí, </a:t>
            </a:r>
            <a:r>
              <a:rPr lang="cs-CZ" sz="2400" dirty="0" err="1"/>
              <a:t>mezikvartilové</a:t>
            </a:r>
            <a:r>
              <a:rPr lang="cs-CZ" sz="2400" dirty="0"/>
              <a:t> rozpětí, variační koeficient</a:t>
            </a:r>
          </a:p>
          <a:p>
            <a:pPr marL="457200" indent="-457200">
              <a:buAutoNum type="arabicPeriod"/>
            </a:pPr>
            <a:r>
              <a:rPr lang="cs-CZ" sz="2400" dirty="0">
                <a:solidFill>
                  <a:srgbClr val="FFFF00"/>
                </a:solidFill>
              </a:rPr>
              <a:t>Statistická definice </a:t>
            </a:r>
            <a:r>
              <a:rPr lang="cs-CZ" sz="2400" dirty="0" err="1">
                <a:solidFill>
                  <a:srgbClr val="FFFF00"/>
                </a:solidFill>
              </a:rPr>
              <a:t>psti</a:t>
            </a:r>
            <a:endParaRPr lang="cs-CZ" sz="2400" dirty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r>
              <a:rPr lang="cs-CZ" sz="2400" dirty="0">
                <a:solidFill>
                  <a:srgbClr val="FFFF00"/>
                </a:solidFill>
              </a:rPr>
              <a:t>Axiomatická definice </a:t>
            </a:r>
            <a:r>
              <a:rPr lang="cs-CZ" sz="2400" dirty="0" err="1">
                <a:solidFill>
                  <a:srgbClr val="FFFF00"/>
                </a:solidFill>
              </a:rPr>
              <a:t>psti</a:t>
            </a:r>
            <a:endParaRPr lang="cs-CZ" sz="2400" dirty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Rekapitulace otázek (některé odpovědi ještě viz cvičení 1 a 2):</a:t>
            </a:r>
            <a:r>
              <a:rPr lang="cs-CZ" sz="1200" dirty="0"/>
              <a:t> </a:t>
            </a:r>
            <a:r>
              <a:rPr lang="cs-CZ" sz="1800" dirty="0">
                <a:solidFill>
                  <a:srgbClr val="FFFF00"/>
                </a:solidFill>
              </a:rPr>
              <a:t>k ústní zkoušce pouze otázky 5 a 6</a:t>
            </a:r>
          </a:p>
        </p:txBody>
      </p:sp>
    </p:spTree>
    <p:extLst>
      <p:ext uri="{BB962C8B-B14F-4D97-AF65-F5344CB8AC3E}">
        <p14:creationId xmlns:p14="http://schemas.microsoft.com/office/powerpoint/2010/main" val="242236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400" dirty="0" err="1"/>
              <a:t>Skute</a:t>
            </a:r>
            <a:r>
              <a:rPr lang="cs-CZ" sz="2400" dirty="0" err="1"/>
              <a:t>čnost</a:t>
            </a:r>
            <a:r>
              <a:rPr lang="en-US" sz="2400" dirty="0"/>
              <a:t>  (2+2=4)</a:t>
            </a:r>
            <a:endParaRPr lang="cs-CZ" sz="2400" dirty="0"/>
          </a:p>
          <a:p>
            <a:pPr>
              <a:buFontTx/>
              <a:buChar char="-"/>
            </a:pPr>
            <a:r>
              <a:rPr lang="cs-CZ" sz="2400" dirty="0" err="1"/>
              <a:t>Věrný-přesný</a:t>
            </a:r>
            <a:r>
              <a:rPr lang="cs-CZ" sz="2400" dirty="0"/>
              <a:t> popis skutečnosti</a:t>
            </a:r>
            <a:r>
              <a:rPr lang="en-US" sz="2400" dirty="0"/>
              <a:t> (</a:t>
            </a:r>
            <a:r>
              <a:rPr lang="en-US" sz="2400" dirty="0" err="1"/>
              <a:t>prvn</a:t>
            </a:r>
            <a:r>
              <a:rPr lang="cs-CZ" sz="2400" dirty="0"/>
              <a:t>í den napršelo 0,5 mm srážek, druhý den 0,3 mm, třetí den 0 mm, čtvrtý den 0 mm, pátý den 1,2 mm</a:t>
            </a:r>
            <a:r>
              <a:rPr lang="en-US" sz="2400" dirty="0"/>
              <a:t>) </a:t>
            </a: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dirty="0"/>
              <a:t>Co je </a:t>
            </a:r>
            <a:r>
              <a:rPr lang="en-US" dirty="0" err="1"/>
              <a:t>pravda</a:t>
            </a:r>
            <a:r>
              <a:rPr lang="en-US" dirty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6499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>
                <a:highlight>
                  <a:srgbClr val="0000FF"/>
                </a:highlight>
              </a:rPr>
              <a:t>Vše je relativní</a:t>
            </a:r>
            <a:r>
              <a:rPr lang="cs-CZ" sz="2800" dirty="0"/>
              <a:t> </a:t>
            </a:r>
            <a:r>
              <a:rPr lang="en-US" sz="2400" dirty="0"/>
              <a:t> </a:t>
            </a: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S pravdou může pomoci I logika: </a:t>
            </a:r>
          </a:p>
        </p:txBody>
      </p:sp>
    </p:spTree>
    <p:extLst>
      <p:ext uri="{BB962C8B-B14F-4D97-AF65-F5344CB8AC3E}">
        <p14:creationId xmlns:p14="http://schemas.microsoft.com/office/powerpoint/2010/main" val="98322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>
                <a:highlight>
                  <a:srgbClr val="0000FF"/>
                </a:highlight>
              </a:rPr>
              <a:t>Vše je relativní</a:t>
            </a:r>
            <a:r>
              <a:rPr lang="cs-CZ" sz="2800" dirty="0"/>
              <a:t> … je relativní</a:t>
            </a:r>
            <a:r>
              <a:rPr lang="en-US" sz="2400" dirty="0"/>
              <a:t> </a:t>
            </a: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S pravdou může pomoci I logika: </a:t>
            </a:r>
          </a:p>
        </p:txBody>
      </p:sp>
    </p:spTree>
    <p:extLst>
      <p:ext uri="{BB962C8B-B14F-4D97-AF65-F5344CB8AC3E}">
        <p14:creationId xmlns:p14="http://schemas.microsoft.com/office/powerpoint/2010/main" val="212820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>
                <a:highlight>
                  <a:srgbClr val="0000FF"/>
                </a:highlight>
              </a:rPr>
              <a:t>Pravdu nelze poznat</a:t>
            </a:r>
            <a:r>
              <a:rPr lang="cs-CZ" sz="2800" dirty="0"/>
              <a:t> </a:t>
            </a:r>
            <a:r>
              <a:rPr lang="en-US" sz="2400" dirty="0"/>
              <a:t> </a:t>
            </a: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Agnosticismus:</a:t>
            </a:r>
          </a:p>
        </p:txBody>
      </p:sp>
    </p:spTree>
    <p:extLst>
      <p:ext uri="{BB962C8B-B14F-4D97-AF65-F5344CB8AC3E}">
        <p14:creationId xmlns:p14="http://schemas.microsoft.com/office/powerpoint/2010/main" val="32530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>
                <a:highlight>
                  <a:srgbClr val="0000FF"/>
                </a:highlight>
              </a:rPr>
              <a:t>Pravdu nelze poznat</a:t>
            </a:r>
            <a:r>
              <a:rPr lang="cs-CZ" sz="2800" dirty="0"/>
              <a:t> … přece nelze poznat!!</a:t>
            </a: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Agnosticismus </a:t>
            </a:r>
          </a:p>
        </p:txBody>
      </p:sp>
    </p:spTree>
    <p:extLst>
      <p:ext uri="{BB962C8B-B14F-4D97-AF65-F5344CB8AC3E}">
        <p14:creationId xmlns:p14="http://schemas.microsoft.com/office/powerpoint/2010/main" val="345749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800" dirty="0">
              <a:highlight>
                <a:srgbClr val="0000FF"/>
              </a:highlight>
            </a:endParaRPr>
          </a:p>
          <a:p>
            <a:pPr marL="0" indent="0">
              <a:buNone/>
            </a:pPr>
            <a:r>
              <a:rPr lang="cs-CZ" sz="2800" dirty="0">
                <a:highlight>
                  <a:srgbClr val="0000FF"/>
                </a:highlight>
              </a:rPr>
              <a:t>O všem musíme pochybovat</a:t>
            </a:r>
            <a:r>
              <a:rPr lang="cs-CZ" sz="2800" dirty="0"/>
              <a:t> </a:t>
            </a:r>
            <a:r>
              <a:rPr lang="en-US" sz="2400" dirty="0"/>
              <a:t>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Skepticismus: </a:t>
            </a:r>
          </a:p>
        </p:txBody>
      </p:sp>
    </p:spTree>
    <p:extLst>
      <p:ext uri="{BB962C8B-B14F-4D97-AF65-F5344CB8AC3E}">
        <p14:creationId xmlns:p14="http://schemas.microsoft.com/office/powerpoint/2010/main" val="354542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/>
              <a:t>Musíme pochybovat o tom, že …</a:t>
            </a:r>
          </a:p>
          <a:p>
            <a:pPr marL="0" indent="0">
              <a:buNone/>
            </a:pPr>
            <a:r>
              <a:rPr lang="cs-CZ" sz="2800" dirty="0">
                <a:highlight>
                  <a:srgbClr val="0000FF"/>
                </a:highlight>
              </a:rPr>
              <a:t>O všem musíme pochybovat</a:t>
            </a:r>
            <a:r>
              <a:rPr lang="cs-CZ" sz="2800" dirty="0"/>
              <a:t> </a:t>
            </a:r>
            <a:r>
              <a:rPr lang="en-US" sz="2400" dirty="0"/>
              <a:t>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Skepticismus: </a:t>
            </a:r>
          </a:p>
        </p:txBody>
      </p:sp>
    </p:spTree>
    <p:extLst>
      <p:ext uri="{BB962C8B-B14F-4D97-AF65-F5344CB8AC3E}">
        <p14:creationId xmlns:p14="http://schemas.microsoft.com/office/powerpoint/2010/main" val="189189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3717</TotalTime>
  <Words>1063</Words>
  <Application>Microsoft Office PowerPoint</Application>
  <PresentationFormat>Širokoúhlá obrazovka</PresentationFormat>
  <Paragraphs>113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Calibri</vt:lpstr>
      <vt:lpstr>Cambria Math</vt:lpstr>
      <vt:lpstr>Century Gothic</vt:lpstr>
      <vt:lpstr>Wingdings 2</vt:lpstr>
      <vt:lpstr>Citáty</vt:lpstr>
      <vt:lpstr>MA 0008 – teorie psti   přednáška 01:  definice psti, popisná statistika</vt:lpstr>
      <vt:lpstr>Co je pravda?</vt:lpstr>
      <vt:lpstr>Co je pravda?</vt:lpstr>
      <vt:lpstr>S pravdou může pomoci I logika: </vt:lpstr>
      <vt:lpstr>S pravdou může pomoci I logika: </vt:lpstr>
      <vt:lpstr>Agnosticismus:</vt:lpstr>
      <vt:lpstr>Agnosticismus </vt:lpstr>
      <vt:lpstr>Skepticismus: </vt:lpstr>
      <vt:lpstr>Skepticismus: </vt:lpstr>
      <vt:lpstr>Dnešní doba: </vt:lpstr>
      <vt:lpstr>Dnešní doba: </vt:lpstr>
      <vt:lpstr>Dnešní doba: </vt:lpstr>
      <vt:lpstr>Pst – statistická definice</vt:lpstr>
      <vt:lpstr>Statistická definice psti - příklad</vt:lpstr>
      <vt:lpstr>Axiomatická definice psti:</vt:lpstr>
      <vt:lpstr>A nyní pst je zobrazení jevového pole A  do intervalu ⟨0;1⟩ s vlastnostmi</vt:lpstr>
      <vt:lpstr>Vysvětlení třetího axiomu:</vt:lpstr>
      <vt:lpstr>Příklad:</vt:lpstr>
      <vt:lpstr>princip součtu pstí neslučitelných jevů platí nejen pro elementární jevy:</vt:lpstr>
      <vt:lpstr>Ze tří axiomů psti lze odvodit další vlastnosti:</vt:lpstr>
      <vt:lpstr>Anebo:</vt:lpstr>
      <vt:lpstr>Popisná statistika: </vt:lpstr>
      <vt:lpstr>Vše z popisné statistiky lze vyjádřit v jazyku R, který je nepovinný:</vt:lpstr>
      <vt:lpstr>Rekapitulace otázek (některé odpovědi ještě viz cvičení 1 a 2): k ústní zkoušce pouze otázky 5 a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Breta</cp:lastModifiedBy>
  <cp:revision>158</cp:revision>
  <cp:lastPrinted>2017-03-18T19:09:39Z</cp:lastPrinted>
  <dcterms:created xsi:type="dcterms:W3CDTF">2017-03-12T08:40:04Z</dcterms:created>
  <dcterms:modified xsi:type="dcterms:W3CDTF">2020-02-20T14:40:34Z</dcterms:modified>
</cp:coreProperties>
</file>