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38"/>
  </p:handoutMasterIdLst>
  <p:sldIdLst>
    <p:sldId id="328" r:id="rId2"/>
    <p:sldId id="316" r:id="rId3"/>
    <p:sldId id="329" r:id="rId4"/>
    <p:sldId id="330" r:id="rId5"/>
    <p:sldId id="331" r:id="rId6"/>
    <p:sldId id="377" r:id="rId7"/>
    <p:sldId id="319" r:id="rId8"/>
    <p:sldId id="322" r:id="rId9"/>
    <p:sldId id="332" r:id="rId10"/>
    <p:sldId id="333" r:id="rId11"/>
    <p:sldId id="334" r:id="rId12"/>
    <p:sldId id="335" r:id="rId13"/>
    <p:sldId id="336" r:id="rId14"/>
    <p:sldId id="337" r:id="rId15"/>
    <p:sldId id="338" r:id="rId16"/>
    <p:sldId id="339" r:id="rId17"/>
    <p:sldId id="340" r:id="rId18"/>
    <p:sldId id="341" r:id="rId19"/>
    <p:sldId id="342" r:id="rId20"/>
    <p:sldId id="343" r:id="rId21"/>
    <p:sldId id="345" r:id="rId22"/>
    <p:sldId id="346" r:id="rId23"/>
    <p:sldId id="347" r:id="rId24"/>
    <p:sldId id="348" r:id="rId25"/>
    <p:sldId id="349" r:id="rId26"/>
    <p:sldId id="344" r:id="rId27"/>
    <p:sldId id="350" r:id="rId28"/>
    <p:sldId id="351" r:id="rId29"/>
    <p:sldId id="352" r:id="rId30"/>
    <p:sldId id="353" r:id="rId31"/>
    <p:sldId id="354" r:id="rId32"/>
    <p:sldId id="355" r:id="rId33"/>
    <p:sldId id="356" r:id="rId34"/>
    <p:sldId id="357" r:id="rId35"/>
    <p:sldId id="376" r:id="rId36"/>
    <p:sldId id="375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eta" initials="B" lastIdx="1" clrIdx="0">
    <p:extLst>
      <p:ext uri="{19B8F6BF-5375-455C-9EA6-DF929625EA0E}">
        <p15:presenceInfo xmlns:p15="http://schemas.microsoft.com/office/powerpoint/2012/main" userId="Bret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5E5C4-290D-4FB7-95A5-3AFBB0ED9FEB}" type="datetimeFigureOut">
              <a:rPr lang="cs-CZ" smtClean="0"/>
              <a:t>11.03.2019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168E71-8D06-4DF1-8AB2-24EFD99B7A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94251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3/11/2019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3/11/2019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3/11/2019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3/11/2019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3/11/2019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3/11/2019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3/11/2019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3/11/2019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3/11/2019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dirty="0"/>
            </a:br>
            <a:br>
              <a:rPr lang="cs-CZ" dirty="0"/>
            </a:br>
            <a:r>
              <a:rPr lang="cs-CZ" dirty="0"/>
              <a:t>přednáška 03: </a:t>
            </a:r>
            <a:br>
              <a:rPr lang="cs-CZ" dirty="0"/>
            </a:br>
            <a:r>
              <a:rPr lang="cs-CZ" dirty="0"/>
              <a:t>další pravidla pro výpočet </a:t>
            </a:r>
            <a:r>
              <a:rPr lang="cs-CZ" dirty="0" err="1"/>
              <a:t>pstí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010804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endParaRPr lang="cs-CZ" sz="30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3100388"/>
                <a:ext cx="10554574" cy="3529012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endParaRPr lang="cs-CZ" sz="2800" dirty="0"/>
              </a:p>
              <a:p>
                <a:pPr marL="514350" indent="-514350">
                  <a:buAutoNum type="alphaLcParenR"/>
                </a:pPr>
                <a:r>
                  <a:rPr lang="cs-CZ" sz="2800" dirty="0"/>
                  <a:t>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800" dirty="0"/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2800" dirty="0"/>
                  <a:t> = 0,04166666…</a:t>
                </a:r>
              </a:p>
              <a:p>
                <a:pPr marL="514350" indent="-514350">
                  <a:buAutoNum type="alphaLcParenR"/>
                </a:pPr>
                <a:r>
                  <a:rPr lang="en-US" sz="2800" dirty="0"/>
                  <a:t>P</a:t>
                </a:r>
                <a14:m>
                  <m:oMath xmlns:m="http://schemas.openxmlformats.org/officeDocument/2006/math">
                    <m:r>
                      <a:rPr lang="cs-CZ" sz="2800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cs-CZ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m:rPr>
                        <m:nor/>
                      </m:rPr>
                      <a:rPr lang="cs-CZ" sz="2800" dirty="0"/>
                      <m:t> 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= </a:t>
                </a:r>
                <a:r>
                  <a:rPr lang="cs-CZ" sz="2800" dirty="0"/>
                  <a:t>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800" dirty="0"/>
                  <a:t>)</a:t>
                </a:r>
                <a:r>
                  <a:rPr lang="en-US" sz="2800" dirty="0"/>
                  <a:t>+P(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)+</a:t>
                </a:r>
                <a:r>
                  <a:rPr lang="cs-CZ" sz="2800" dirty="0"/>
                  <a:t>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sz="2800" dirty="0"/>
                  <a:t>)</a:t>
                </a:r>
                <a:r>
                  <a:rPr lang="en-US" sz="2800" dirty="0"/>
                  <a:t>+P(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800" dirty="0"/>
                  <a:t>) --</a:t>
                </a:r>
              </a:p>
              <a:p>
                <a:pPr marL="0" indent="0">
                  <a:buNone/>
                </a:pPr>
                <a:r>
                  <a:rPr lang="en-US" sz="2800" dirty="0"/>
                  <a:t>	</a:t>
                </a:r>
                <a:r>
                  <a:rPr lang="cs-CZ" sz="2800" dirty="0"/>
                  <a:t> – 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) </a:t>
                </a:r>
                <a:r>
                  <a:rPr lang="cs-CZ" sz="2800" dirty="0"/>
                  <a:t>– 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/>
                  <a:t>)- … </a:t>
                </a:r>
                <a:r>
                  <a:rPr lang="cs-CZ" sz="2800" dirty="0"/>
                  <a:t>– 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800" dirty="0"/>
                  <a:t>) + </a:t>
                </a:r>
              </a:p>
              <a:p>
                <a:pPr marL="0" indent="0">
                  <a:buNone/>
                </a:pPr>
                <a:r>
                  <a:rPr lang="en-US" sz="2800" dirty="0"/>
                  <a:t>	+</a:t>
                </a:r>
                <a:r>
                  <a:rPr lang="cs-CZ" sz="2800" dirty="0"/>
                  <a:t> 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/>
                  <a:t>)+ </a:t>
                </a:r>
                <a:r>
                  <a:rPr lang="cs-CZ" sz="2800" dirty="0"/>
                  <a:t>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800" dirty="0"/>
                  <a:t>)+ </a:t>
                </a:r>
                <a:r>
                  <a:rPr lang="cs-CZ" sz="2800" dirty="0"/>
                  <a:t>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800" dirty="0"/>
                  <a:t>)	+</a:t>
                </a:r>
                <a:r>
                  <a:rPr lang="cs-CZ" sz="2800" dirty="0"/>
                  <a:t> </a:t>
                </a:r>
                <a:r>
                  <a:rPr lang="en-US" sz="2800" dirty="0"/>
                  <a:t>	+</a:t>
                </a:r>
                <a:r>
                  <a:rPr lang="cs-CZ" sz="2800" dirty="0"/>
                  <a:t>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800" dirty="0"/>
                  <a:t>)–  </a:t>
                </a:r>
                <a:r>
                  <a:rPr lang="cs-CZ" sz="2800" dirty="0"/>
                  <a:t>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sz="2800" dirty="0"/>
                  <a:t>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800" dirty="0"/>
                  <a:t>)=</a:t>
                </a:r>
              </a:p>
              <a:p>
                <a:pPr marL="0" indent="0">
                  <a:buNone/>
                </a:pPr>
                <a:r>
                  <a:rPr lang="en-US" sz="28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2800" dirty="0"/>
                  <a:t> (3! + 3! + 3! + 3! – 2! - 2! – 2! – 2!  - 2! -2! + 1+1+1+1-1)= 0,625</a:t>
                </a:r>
                <a:endParaRPr lang="cs-CZ" sz="2800" dirty="0"/>
              </a:p>
              <a:p>
                <a:pPr marL="914400" lvl="2" indent="0">
                  <a:buNone/>
                </a:pPr>
                <a:endParaRPr lang="cs-CZ" sz="28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3100388"/>
                <a:ext cx="10554574" cy="352901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0192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3429000"/>
                <a:ext cx="10971184" cy="314407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cs-CZ" sz="2400" dirty="0"/>
                  <a:t>Jaká je pst, že</a:t>
                </a:r>
              </a:p>
              <a:p>
                <a:pPr marL="0" indent="0">
                  <a:buNone/>
                </a:pPr>
                <a:r>
                  <a:rPr lang="cs-CZ" sz="2400" dirty="0"/>
                  <a:t>a) Všechny zvonky zapojí ke správným bytům</a:t>
                </a:r>
              </a:p>
              <a:p>
                <a:pPr marL="0" indent="0">
                  <a:buNone/>
                </a:pPr>
                <a:r>
                  <a:rPr lang="cs-CZ" sz="2400" dirty="0"/>
                  <a:t>b) Aspoň jeden zvonek zapojí správně?</a:t>
                </a:r>
              </a:p>
              <a:p>
                <a:pPr marL="0" indent="0">
                  <a:buNone/>
                </a:pPr>
                <a:r>
                  <a:rPr lang="cs-CZ" sz="2400" dirty="0">
                    <a:solidFill>
                      <a:srgbClr val="FFFF00"/>
                    </a:solidFill>
                  </a:rPr>
                  <a:t>c) Žádný zvonek nezapojí správně?</a:t>
                </a:r>
                <a:endParaRPr lang="en-US" sz="2400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cs-CZ" sz="2400" dirty="0"/>
                  <a:t>		</a:t>
                </a:r>
                <a:r>
                  <a:rPr lang="en-US" sz="2400" dirty="0"/>
                  <a:t>1- P</a:t>
                </a:r>
                <a14:m>
                  <m:oMath xmlns:m="http://schemas.openxmlformats.org/officeDocument/2006/math">
                    <m:r>
                      <a:rPr lang="cs-CZ" sz="2400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m:rPr>
                        <m:nor/>
                      </m:rPr>
                      <a:rPr lang="cs-CZ" sz="2400" dirty="0"/>
                      <m:t> 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= 1- 0,625 = 0,375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endParaRPr lang="cs-CZ" sz="2400" i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3429000"/>
                <a:ext cx="10971184" cy="314407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1449664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3225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/>
              <a:t>Otázka 12: Stochastická nezávislost jevů </a:t>
            </a:r>
            <a:br>
              <a:rPr lang="cs-CZ" sz="3000" i="1" dirty="0"/>
            </a:br>
            <a:r>
              <a:rPr lang="cs-CZ" sz="3000" i="1" dirty="0"/>
              <a:t>						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2" y="3100388"/>
            <a:ext cx="10554574" cy="352901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 err="1">
                <a:latin typeface="GreekUniversal" panose="02000503090000020004" pitchFamily="2" charset="0"/>
              </a:rPr>
              <a:t>stocazomai</a:t>
            </a:r>
            <a:r>
              <a:rPr lang="cs-CZ" sz="2800" dirty="0">
                <a:latin typeface="GreekUniversal" panose="02000503090000020004" pitchFamily="2" charset="0"/>
              </a:rPr>
              <a:t> </a:t>
            </a:r>
            <a:r>
              <a:rPr lang="cs-CZ" sz="2800" dirty="0"/>
              <a:t>= tuším, domnívám se, odhaduji</a:t>
            </a:r>
          </a:p>
          <a:p>
            <a:pPr marL="0" indent="0">
              <a:buNone/>
            </a:pPr>
            <a:r>
              <a:rPr lang="cs-CZ" sz="2800" dirty="0" err="1">
                <a:latin typeface="GreekUniversal" panose="02000503090000020004" pitchFamily="2" charset="0"/>
              </a:rPr>
              <a:t>stocastikoj</a:t>
            </a:r>
            <a:r>
              <a:rPr lang="cs-CZ" sz="2800" dirty="0">
                <a:latin typeface="GreekUniversal" panose="02000503090000020004" pitchFamily="2" charset="0"/>
              </a:rPr>
              <a:t> </a:t>
            </a:r>
            <a:r>
              <a:rPr lang="cs-CZ" sz="2800" dirty="0"/>
              <a:t>= důvtipný, </a:t>
            </a:r>
            <a:r>
              <a:rPr lang="cs-CZ" sz="2800" dirty="0" err="1"/>
              <a:t>bystý</a:t>
            </a:r>
            <a:r>
              <a:rPr lang="cs-CZ" sz="2800" dirty="0"/>
              <a:t> (o lidech)</a:t>
            </a:r>
          </a:p>
          <a:p>
            <a:pPr marL="0" indent="0">
              <a:buNone/>
            </a:pPr>
            <a:r>
              <a:rPr lang="cs-CZ" sz="2800" dirty="0" err="1">
                <a:latin typeface="GreekUniversal" panose="02000503090000020004" pitchFamily="2" charset="0"/>
              </a:rPr>
              <a:t>stocastikoj</a:t>
            </a:r>
            <a:r>
              <a:rPr lang="cs-CZ" sz="2800" dirty="0">
                <a:latin typeface="GreekUniversal" panose="02000503090000020004" pitchFamily="2" charset="0"/>
              </a:rPr>
              <a:t> </a:t>
            </a:r>
            <a:r>
              <a:rPr lang="cs-CZ" sz="2800" dirty="0"/>
              <a:t>= odhadovaný, náhodný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/>
              <a:t>Stochastické metody = odhadové metody, přibližné metody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853356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/>
              <a:t>Definice: (Králová, Budíková, Maroš, str. 59)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2528888"/>
                <a:ext cx="10554574" cy="4100512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endParaRPr lang="cs-CZ" sz="2800" dirty="0"/>
              </a:p>
              <a:p>
                <a:pPr marL="0" indent="0">
                  <a:buNone/>
                </a:pPr>
                <a:r>
                  <a:rPr lang="cs-CZ" sz="2800" dirty="0"/>
                  <a:t>jevy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cs-CZ" sz="2800" dirty="0"/>
                  <a:t> se </a:t>
                </a:r>
                <a:r>
                  <a:rPr lang="cs-CZ" sz="2800" dirty="0" err="1"/>
                  <a:t>naz</a:t>
                </a:r>
                <a:r>
                  <a:rPr lang="cs-CZ" sz="2800" dirty="0"/>
                  <a:t>. stochasticky nezávislé, když</a:t>
                </a:r>
              </a:p>
              <a:p>
                <a:pPr marL="0" indent="0">
                  <a:buNone/>
                </a:pPr>
                <a:r>
                  <a:rPr lang="cs-CZ" sz="2800" dirty="0"/>
                  <a:t>						 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)</a:t>
                </a:r>
                <a:r>
                  <a:rPr lang="cs-CZ" sz="2800" dirty="0"/>
                  <a:t> = 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)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/>
                  <a:t> </a:t>
                </a:r>
                <a:r>
                  <a:rPr lang="cs-CZ" sz="2800" dirty="0"/>
                  <a:t>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) </a:t>
                </a:r>
                <a:endParaRPr lang="cs-CZ" sz="2800" dirty="0"/>
              </a:p>
              <a:p>
                <a:pPr marL="0" indent="0">
                  <a:buNone/>
                </a:pPr>
                <a:r>
                  <a:rPr lang="cs-CZ" sz="2800" dirty="0"/>
                  <a:t>jevy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2800" i="1">
                        <a:latin typeface="Cambria Math" panose="02040503050406030204" pitchFamily="18" charset="0"/>
                      </a:rPr>
                      <m:t>, …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sz="2800" dirty="0"/>
                  <a:t> se </a:t>
                </a:r>
                <a:r>
                  <a:rPr lang="en-US" sz="2800" dirty="0" err="1"/>
                  <a:t>naz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stochasticky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nez</a:t>
                </a:r>
                <a:r>
                  <a:rPr lang="cs-CZ" sz="2800" dirty="0" err="1"/>
                  <a:t>ávislé</a:t>
                </a:r>
                <a:r>
                  <a:rPr lang="cs-CZ" sz="2800" dirty="0"/>
                  <a:t>, když</a:t>
                </a:r>
              </a:p>
              <a:p>
                <a:pPr marL="571500" indent="-571500">
                  <a:buAutoNum type="romanLcParenBoth"/>
                </a:pPr>
                <a:r>
                  <a:rPr lang="cs-CZ" sz="2800" dirty="0">
                    <a:solidFill>
                      <a:srgbClr val="FFFF00"/>
                    </a:solidFill>
                  </a:rPr>
                  <a:t>P</a:t>
                </a:r>
                <a:r>
                  <a:rPr lang="en-US" sz="2800" dirty="0">
                    <a:solidFill>
                      <a:srgbClr val="FFFF0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FFFF00"/>
                    </a:solidFill>
                  </a:rPr>
                  <a:t>)</a:t>
                </a:r>
                <a:r>
                  <a:rPr lang="cs-CZ" sz="2800" dirty="0">
                    <a:solidFill>
                      <a:srgbClr val="FFFF00"/>
                    </a:solidFill>
                  </a:rPr>
                  <a:t> = P</a:t>
                </a:r>
                <a:r>
                  <a:rPr lang="en-US" sz="2800" dirty="0">
                    <a:solidFill>
                      <a:srgbClr val="FFFF0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FFFF00"/>
                    </a:solidFill>
                  </a:rPr>
                  <a:t>)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>
                    <a:solidFill>
                      <a:srgbClr val="FFFF00"/>
                    </a:solidFill>
                  </a:rPr>
                  <a:t> </a:t>
                </a:r>
                <a:r>
                  <a:rPr lang="cs-CZ" sz="2800" dirty="0">
                    <a:solidFill>
                      <a:srgbClr val="FFFF00"/>
                    </a:solidFill>
                  </a:rPr>
                  <a:t>P</a:t>
                </a:r>
                <a:r>
                  <a:rPr lang="en-US" sz="2800" dirty="0">
                    <a:solidFill>
                      <a:srgbClr val="FFFF0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FFFF00"/>
                    </a:solidFill>
                  </a:rPr>
                  <a:t>)</a:t>
                </a:r>
                <a:r>
                  <a:rPr lang="cs-CZ" sz="2800" dirty="0">
                    <a:solidFill>
                      <a:srgbClr val="FFFF00"/>
                    </a:solidFill>
                  </a:rPr>
                  <a:t>		pro</a:t>
                </a:r>
                <a:r>
                  <a:rPr lang="en-US" sz="2800" dirty="0">
                    <a:solidFill>
                      <a:srgbClr val="FFFF00"/>
                    </a:solidFill>
                  </a:rPr>
                  <a:t>    </a:t>
                </a:r>
                <a:r>
                  <a:rPr lang="cs-CZ" sz="2800" dirty="0">
                    <a:solidFill>
                      <a:srgbClr val="FFFF00"/>
                    </a:solidFill>
                  </a:rPr>
                  <a:t>	1</a:t>
                </a:r>
                <a:r>
                  <a:rPr lang="en-US" sz="2800" dirty="0">
                    <a:solidFill>
                      <a:srgbClr val="FFFF00"/>
                    </a:solidFill>
                  </a:rPr>
                  <a:t> </a:t>
                </a:r>
                <a:r>
                  <a:rPr lang="cs-CZ" sz="2800" dirty="0">
                    <a:solidFill>
                      <a:srgbClr val="FFFF00"/>
                    </a:solidFill>
                  </a:rPr>
                  <a:t>≤ i </a:t>
                </a:r>
                <a:r>
                  <a:rPr lang="en-US" sz="2800" dirty="0">
                    <a:solidFill>
                      <a:srgbClr val="FFFF00"/>
                    </a:solidFill>
                  </a:rPr>
                  <a:t>&lt; j </a:t>
                </a:r>
                <a:r>
                  <a:rPr lang="cs-CZ" sz="2800" dirty="0">
                    <a:solidFill>
                      <a:srgbClr val="FFFF00"/>
                    </a:solidFill>
                  </a:rPr>
                  <a:t>≤</a:t>
                </a:r>
                <a:r>
                  <a:rPr lang="en-US" sz="2800" dirty="0">
                    <a:solidFill>
                      <a:srgbClr val="FFFF00"/>
                    </a:solidFill>
                  </a:rPr>
                  <a:t> n</a:t>
                </a:r>
                <a:r>
                  <a:rPr lang="cs-CZ" sz="2800" dirty="0">
                    <a:solidFill>
                      <a:srgbClr val="FFFF00"/>
                    </a:solidFill>
                  </a:rPr>
                  <a:t>  </a:t>
                </a:r>
                <a:endParaRPr lang="en-US" sz="2800" dirty="0">
                  <a:solidFill>
                    <a:srgbClr val="FFFF00"/>
                  </a:solidFill>
                </a:endParaRPr>
              </a:p>
              <a:p>
                <a:pPr marL="571500" indent="-571500">
                  <a:buAutoNum type="romanLcParenBoth"/>
                </a:pPr>
                <a:r>
                  <a:rPr lang="cs-CZ" sz="2800" dirty="0">
                    <a:solidFill>
                      <a:srgbClr val="FFFF00"/>
                    </a:solidFill>
                  </a:rPr>
                  <a:t>P</a:t>
                </a:r>
                <a:r>
                  <a:rPr lang="en-US" sz="2800" dirty="0">
                    <a:solidFill>
                      <a:srgbClr val="FFFF0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FFFF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FFFF00"/>
                    </a:solidFill>
                  </a:rPr>
                  <a:t>)</a:t>
                </a:r>
                <a:r>
                  <a:rPr lang="cs-CZ" sz="2800" dirty="0">
                    <a:solidFill>
                      <a:srgbClr val="FFFF00"/>
                    </a:solidFill>
                  </a:rPr>
                  <a:t> = P</a:t>
                </a:r>
                <a:r>
                  <a:rPr lang="en-US" sz="2800" dirty="0">
                    <a:solidFill>
                      <a:srgbClr val="FFFF0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FFFF00"/>
                    </a:solidFill>
                  </a:rPr>
                  <a:t>)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>
                    <a:solidFill>
                      <a:srgbClr val="FFFF00"/>
                    </a:solidFill>
                  </a:rPr>
                  <a:t> </a:t>
                </a:r>
                <a:r>
                  <a:rPr lang="cs-CZ" sz="2800" dirty="0">
                    <a:solidFill>
                      <a:srgbClr val="FFFF00"/>
                    </a:solidFill>
                  </a:rPr>
                  <a:t>P</a:t>
                </a:r>
                <a:r>
                  <a:rPr lang="en-US" sz="2800" dirty="0">
                    <a:solidFill>
                      <a:srgbClr val="FFFF0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FFFF00"/>
                    </a:solidFill>
                  </a:rPr>
                  <a:t>)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>
                    <a:solidFill>
                      <a:srgbClr val="FFFF00"/>
                    </a:solidFill>
                  </a:rPr>
                  <a:t> </a:t>
                </a:r>
                <a:r>
                  <a:rPr lang="cs-CZ" sz="2800" dirty="0">
                    <a:solidFill>
                      <a:srgbClr val="FFFF00"/>
                    </a:solidFill>
                  </a:rPr>
                  <a:t>P</a:t>
                </a:r>
                <a:r>
                  <a:rPr lang="en-US" sz="2800" dirty="0">
                    <a:solidFill>
                      <a:srgbClr val="FFFF0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FFFF00"/>
                    </a:solidFill>
                  </a:rPr>
                  <a:t>) 	pro   	</a:t>
                </a:r>
                <a:r>
                  <a:rPr lang="cs-CZ" sz="2800" dirty="0">
                    <a:solidFill>
                      <a:srgbClr val="FFFF00"/>
                    </a:solidFill>
                  </a:rPr>
                  <a:t> 1</a:t>
                </a:r>
                <a:r>
                  <a:rPr lang="en-US" sz="2800" dirty="0">
                    <a:solidFill>
                      <a:srgbClr val="FFFF00"/>
                    </a:solidFill>
                  </a:rPr>
                  <a:t> </a:t>
                </a:r>
                <a:r>
                  <a:rPr lang="cs-CZ" sz="2800" dirty="0">
                    <a:solidFill>
                      <a:srgbClr val="FFFF00"/>
                    </a:solidFill>
                  </a:rPr>
                  <a:t>≤ i </a:t>
                </a:r>
                <a:r>
                  <a:rPr lang="en-US" sz="2800" dirty="0">
                    <a:solidFill>
                      <a:srgbClr val="FFFF00"/>
                    </a:solidFill>
                  </a:rPr>
                  <a:t>&lt; j &lt; k  </a:t>
                </a:r>
                <a:r>
                  <a:rPr lang="cs-CZ" sz="2800" dirty="0">
                    <a:solidFill>
                      <a:srgbClr val="FFFF00"/>
                    </a:solidFill>
                  </a:rPr>
                  <a:t>≤</a:t>
                </a:r>
                <a:r>
                  <a:rPr lang="en-US" sz="2800" dirty="0">
                    <a:solidFill>
                      <a:srgbClr val="FFFF00"/>
                    </a:solidFill>
                  </a:rPr>
                  <a:t> n</a:t>
                </a:r>
              </a:p>
              <a:p>
                <a:pPr marL="571500" indent="-571500">
                  <a:buAutoNum type="romanLcParenBoth"/>
                </a:pPr>
                <a:r>
                  <a:rPr lang="en-US" sz="2800" dirty="0">
                    <a:solidFill>
                      <a:srgbClr val="FFFF00"/>
                    </a:solidFill>
                  </a:rPr>
                  <a:t>…</a:t>
                </a:r>
              </a:p>
              <a:p>
                <a:pPr marL="571500" indent="-571500">
                  <a:buAutoNum type="romanLcParenBoth"/>
                </a:pPr>
                <a:r>
                  <a:rPr lang="cs-CZ" sz="2800" dirty="0">
                    <a:solidFill>
                      <a:srgbClr val="FFFF00"/>
                    </a:solidFill>
                  </a:rPr>
                  <a:t>P</a:t>
                </a:r>
                <a:r>
                  <a:rPr lang="en-US" sz="2800" dirty="0">
                    <a:solidFill>
                      <a:srgbClr val="FFFF0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FFFF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… </a:t>
                </a:r>
                <a14:m>
                  <m:oMath xmlns:m="http://schemas.openxmlformats.org/officeDocument/2006/math"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FFFF00"/>
                    </a:solidFill>
                  </a:rPr>
                  <a:t>)=</a:t>
                </a:r>
                <a:r>
                  <a:rPr lang="cs-CZ" sz="2800" dirty="0">
                    <a:solidFill>
                      <a:srgbClr val="FFFF00"/>
                    </a:solidFill>
                  </a:rPr>
                  <a:t> 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)</a:t>
                </a:r>
                <a:r>
                  <a:rPr lang="en-US" sz="2800" dirty="0">
                    <a:solidFill>
                      <a:srgbClr val="FFFF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 </m:t>
                    </m:r>
                  </m:oMath>
                </a14:m>
                <a:r>
                  <a:rPr lang="en-US" sz="2800" dirty="0">
                    <a:solidFill>
                      <a:srgbClr val="FFFF00"/>
                    </a:solidFill>
                  </a:rPr>
                  <a:t>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FFFF00"/>
                    </a:solidFill>
                  </a:rPr>
                  <a:t>)</a:t>
                </a:r>
                <a:r>
                  <a:rPr lang="en-US" sz="2800" dirty="0">
                    <a:solidFill>
                      <a:srgbClr val="FFFF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>
                    <a:solidFill>
                      <a:srgbClr val="FFFF00"/>
                    </a:solidFill>
                  </a:rPr>
                  <a:t> …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 </m:t>
                    </m:r>
                  </m:oMath>
                </a14:m>
                <a:r>
                  <a:rPr lang="en-US" sz="2800" dirty="0">
                    <a:solidFill>
                      <a:srgbClr val="FFFF00"/>
                    </a:solidFill>
                  </a:rPr>
                  <a:t>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FFFF00"/>
                    </a:solidFill>
                  </a:rPr>
                  <a:t>)</a:t>
                </a:r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				</a:t>
                </a:r>
                <a:r>
                  <a:rPr lang="en-US" sz="2800" dirty="0">
                    <a:solidFill>
                      <a:srgbClr val="FFFF00"/>
                    </a:solidFill>
                  </a:rPr>
                  <a:t>(</a:t>
                </a:r>
                <a:r>
                  <a:rPr lang="en-US" sz="2800" dirty="0" err="1">
                    <a:solidFill>
                      <a:srgbClr val="FFFF00"/>
                    </a:solidFill>
                  </a:rPr>
                  <a:t>tedy</a:t>
                </a:r>
                <a:r>
                  <a:rPr lang="en-US" sz="2800" dirty="0">
                    <a:solidFill>
                      <a:srgbClr val="FFFF0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FFFF00"/>
                    </a:solidFill>
                  </a:rPr>
                  <a:t>ov</a:t>
                </a:r>
                <a:r>
                  <a:rPr lang="cs-CZ" sz="2800" dirty="0" err="1">
                    <a:solidFill>
                      <a:srgbClr val="FFFF00"/>
                    </a:solidFill>
                  </a:rPr>
                  <a:t>ěřujeme</a:t>
                </a:r>
                <a:r>
                  <a:rPr lang="cs-CZ" sz="2800" dirty="0">
                    <a:solidFill>
                      <a:srgbClr val="FFFF00"/>
                    </a:solidFill>
                  </a:rPr>
                  <a:t> celkem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cs-CZ" sz="2800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cs-CZ" sz="2800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cs-CZ" sz="2800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 vztahů</a:t>
                </a:r>
                <a:r>
                  <a:rPr lang="en-US" sz="2800" dirty="0">
                    <a:solidFill>
                      <a:srgbClr val="FFFF00"/>
                    </a:solidFill>
                  </a:rPr>
                  <a:t>)</a:t>
                </a:r>
                <a:endParaRPr lang="cs-CZ" sz="2800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endParaRPr lang="cs-CZ" sz="28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2528888"/>
                <a:ext cx="10554574" cy="410051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2463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/>
              <a:t>Příklad: Házíme dva hody mincí, padá líc nebo rub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2" y="3100388"/>
            <a:ext cx="10554574" cy="35290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/>
              <a:t>		A … v prvním hodu padne líc </a:t>
            </a:r>
          </a:p>
          <a:p>
            <a:pPr marL="0" indent="0">
              <a:buNone/>
            </a:pPr>
            <a:r>
              <a:rPr lang="cs-CZ" sz="2800" dirty="0"/>
              <a:t>	     B … ve druhém hodu padne </a:t>
            </a:r>
            <a:r>
              <a:rPr lang="en-US" sz="2800" dirty="0"/>
              <a:t>rub</a:t>
            </a:r>
            <a:endParaRPr lang="cs-CZ" sz="2800" dirty="0"/>
          </a:p>
          <a:p>
            <a:pPr marL="0" indent="0">
              <a:buNone/>
            </a:pPr>
            <a:r>
              <a:rPr lang="cs-CZ" sz="2800" dirty="0"/>
              <a:t>		C … v obou hodech padne stejná strana</a:t>
            </a:r>
          </a:p>
          <a:p>
            <a:pPr marL="0" indent="0">
              <a:buNone/>
            </a:pPr>
            <a:r>
              <a:rPr lang="cs-CZ" sz="2800" dirty="0"/>
              <a:t>Ověřte, zda jsou jevy A, B, C stochasticky nezávislé</a:t>
            </a:r>
          </a:p>
          <a:p>
            <a:pPr marL="0" indent="0">
              <a:buNone/>
            </a:pPr>
            <a:endParaRPr lang="cs-CZ" sz="2800" dirty="0"/>
          </a:p>
          <a:p>
            <a:pPr marL="914400" lvl="2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228326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3429000"/>
                <a:ext cx="10971184" cy="314407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l-GR" sz="2400" dirty="0"/>
                  <a:t>Ω</a:t>
                </a:r>
                <a:r>
                  <a:rPr lang="en-US" sz="2400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𝐿𝐿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𝐿𝑅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𝑅𝐿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𝑅𝑅</m:t>
                        </m:r>
                      </m:e>
                    </m:d>
                  </m:oMath>
                </a14:m>
                <a:r>
                  <a:rPr lang="cs-CZ" sz="2400" dirty="0"/>
                  <a:t> </a:t>
                </a:r>
                <a:r>
                  <a:rPr lang="en-US" sz="2400" dirty="0"/>
                  <a:t>… </a:t>
                </a:r>
                <a:r>
                  <a:rPr lang="cs-CZ" sz="2400" dirty="0"/>
                  <a:t>všechny element </a:t>
                </a:r>
                <a:r>
                  <a:rPr lang="cs-CZ" sz="2400" dirty="0" err="1"/>
                  <a:t>výsl</a:t>
                </a:r>
                <a:r>
                  <a:rPr lang="cs-CZ" sz="2400" dirty="0"/>
                  <a:t> nastávají stejně často</a:t>
                </a:r>
              </a:p>
              <a:p>
                <a:pPr marL="0" indent="0">
                  <a:buNone/>
                </a:pPr>
                <a:r>
                  <a:rPr lang="cs-CZ" sz="2400" dirty="0"/>
                  <a:t>A … v prvním hodu padne líc</a:t>
                </a:r>
              </a:p>
              <a:p>
                <a:pPr marL="0" indent="0">
                  <a:buNone/>
                </a:pPr>
                <a:r>
                  <a:rPr lang="cs-CZ" sz="2400" dirty="0"/>
                  <a:t>A=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𝐿𝐿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𝐿𝑅</m:t>
                        </m:r>
                      </m:e>
                    </m:d>
                  </m:oMath>
                </a14:m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/>
                  <a:t>B … ve druhém hodu padne rub</a:t>
                </a:r>
              </a:p>
              <a:p>
                <a:pPr marL="0" indent="0">
                  <a:buNone/>
                </a:pPr>
                <a:r>
                  <a:rPr lang="cs-CZ" sz="2400" dirty="0"/>
                  <a:t>B=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𝐿𝑅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𝑅𝑅</m:t>
                        </m:r>
                      </m:e>
                    </m:d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cs-CZ" sz="2400" dirty="0"/>
                  <a:t>C … v obou hodech padne stejná strana</a:t>
                </a:r>
              </a:p>
              <a:p>
                <a:pPr marL="0" indent="0">
                  <a:buNone/>
                </a:pPr>
                <a:r>
                  <a:rPr lang="cs-CZ" sz="2400" dirty="0"/>
                  <a:t>C=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𝐿𝐿</m:t>
                        </m:r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endParaRPr lang="cs-CZ" sz="2400" i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3429000"/>
                <a:ext cx="10971184" cy="314407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05211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3429000"/>
                <a:ext cx="10971184" cy="314407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:r>
                  <a:rPr lang="cs-CZ" sz="2400" dirty="0"/>
                  <a:t>A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400" dirty="0"/>
                  <a:t>B</a:t>
                </a:r>
                <a:r>
                  <a:rPr lang="en-US" sz="2400" dirty="0"/>
                  <a:t>)</a:t>
                </a:r>
                <a:r>
                  <a:rPr lang="cs-CZ" sz="2400" dirty="0"/>
                  <a:t> = P</a:t>
                </a:r>
                <a:r>
                  <a:rPr lang="en-US" sz="2400" dirty="0"/>
                  <a:t>(</a:t>
                </a:r>
                <a:r>
                  <a:rPr lang="cs-CZ" sz="2400" dirty="0"/>
                  <a:t>A</a:t>
                </a:r>
                <a:r>
                  <a:rPr lang="en-US" sz="2400" dirty="0"/>
                  <a:t>)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:r>
                  <a:rPr lang="cs-CZ" sz="2400" dirty="0"/>
                  <a:t>B</a:t>
                </a:r>
                <a:r>
                  <a:rPr lang="en-US" sz="2400" dirty="0"/>
                  <a:t>) </a:t>
                </a:r>
                <a:r>
                  <a:rPr lang="cs-CZ" sz="2400" dirty="0"/>
                  <a:t>	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cs-CZ" sz="24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cs-CZ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cs-CZ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 … OK</a:t>
                </a:r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:r>
                  <a:rPr lang="cs-CZ" sz="2400" dirty="0"/>
                  <a:t>A</a:t>
                </a:r>
                <a14:m>
                  <m:oMath xmlns:m="http://schemas.openxmlformats.org/officeDocument/2006/math">
                    <m:r>
                      <a:rPr lang="cs-CZ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400" dirty="0"/>
                  <a:t>C</a:t>
                </a:r>
                <a:r>
                  <a:rPr lang="en-US" sz="2400" dirty="0"/>
                  <a:t>)</a:t>
                </a:r>
                <a:r>
                  <a:rPr lang="cs-CZ" sz="2400" dirty="0"/>
                  <a:t> = P</a:t>
                </a:r>
                <a:r>
                  <a:rPr lang="en-US" sz="2400" dirty="0"/>
                  <a:t>(</a:t>
                </a:r>
                <a:r>
                  <a:rPr lang="cs-CZ" sz="2400" dirty="0"/>
                  <a:t>A</a:t>
                </a:r>
                <a:r>
                  <a:rPr lang="en-US" sz="2400" dirty="0"/>
                  <a:t>)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:r>
                  <a:rPr lang="cs-CZ" sz="2400" dirty="0"/>
                  <a:t>C</a:t>
                </a:r>
                <a:r>
                  <a:rPr lang="en-US" sz="2400" dirty="0"/>
                  <a:t>) 	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cs-CZ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 … OK</a:t>
                </a:r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cs-CZ" sz="2400" dirty="0"/>
                  <a:t> C</a:t>
                </a:r>
                <a:r>
                  <a:rPr lang="en-US" sz="2400" dirty="0"/>
                  <a:t>)</a:t>
                </a:r>
                <a:r>
                  <a:rPr lang="cs-CZ" sz="2400" dirty="0"/>
                  <a:t> = P</a:t>
                </a:r>
                <a:r>
                  <a:rPr lang="en-US" sz="2400" dirty="0"/>
                  <a:t>(</a:t>
                </a:r>
                <a:r>
                  <a:rPr lang="cs-CZ" sz="2400" dirty="0"/>
                  <a:t>B</a:t>
                </a:r>
                <a:r>
                  <a:rPr lang="en-US" sz="2400" dirty="0"/>
                  <a:t>)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:r>
                  <a:rPr lang="cs-CZ" sz="2400" dirty="0"/>
                  <a:t>C</a:t>
                </a:r>
                <a:r>
                  <a:rPr lang="en-US" sz="2400" dirty="0"/>
                  <a:t>) 	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cs-CZ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 … OK</a:t>
                </a:r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:r>
                  <a:rPr lang="cs-CZ" sz="2400" dirty="0"/>
                  <a:t>A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 </m:t>
                    </m:r>
                  </m:oMath>
                </a14:m>
                <a:r>
                  <a:rPr lang="cs-CZ" sz="2400" dirty="0"/>
                  <a:t>B</a:t>
                </a:r>
                <a:r>
                  <a:rPr lang="cs-CZ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cs-CZ" sz="2400" dirty="0"/>
                  <a:t> C</a:t>
                </a:r>
                <a:r>
                  <a:rPr lang="en-US" sz="2400" dirty="0"/>
                  <a:t>)</a:t>
                </a:r>
                <a:r>
                  <a:rPr lang="cs-CZ" sz="2400" dirty="0"/>
                  <a:t> = P</a:t>
                </a:r>
                <a:r>
                  <a:rPr lang="en-US" sz="2400" dirty="0"/>
                  <a:t>(</a:t>
                </a:r>
                <a:r>
                  <a:rPr lang="cs-CZ" sz="2400" dirty="0"/>
                  <a:t>A</a:t>
                </a:r>
                <a:r>
                  <a:rPr lang="en-US" sz="2400" dirty="0"/>
                  <a:t>)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:r>
                  <a:rPr lang="cs-CZ" sz="2400" dirty="0"/>
                  <a:t>B</a:t>
                </a:r>
                <a:r>
                  <a:rPr lang="en-US" sz="2400" dirty="0"/>
                  <a:t>)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:r>
                  <a:rPr lang="cs-CZ" sz="2400" dirty="0"/>
                  <a:t>C</a:t>
                </a:r>
                <a:r>
                  <a:rPr lang="en-US" sz="2400" dirty="0"/>
                  <a:t>) 	  </a:t>
                </a:r>
                <a:r>
                  <a:rPr lang="en-US" sz="2400" dirty="0">
                    <a:solidFill>
                      <a:srgbClr val="FFFF00"/>
                    </a:solidFill>
                  </a:rPr>
                  <a:t>??????????????</a:t>
                </a:r>
                <a:endParaRPr lang="cs-CZ" sz="2400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endParaRPr lang="cs-CZ" sz="2400" i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3429000"/>
                <a:ext cx="10971184" cy="314407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Máme ověřit čtyři vztahy:</a:t>
            </a:r>
          </a:p>
        </p:txBody>
      </p:sp>
    </p:spTree>
    <p:extLst>
      <p:ext uri="{BB962C8B-B14F-4D97-AF65-F5344CB8AC3E}">
        <p14:creationId xmlns:p14="http://schemas.microsoft.com/office/powerpoint/2010/main" val="35009865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3429000"/>
                <a:ext cx="10971184" cy="314407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:r>
                  <a:rPr lang="cs-CZ" sz="2400" dirty="0"/>
                  <a:t>A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400" dirty="0"/>
                  <a:t>B</a:t>
                </a:r>
                <a:r>
                  <a:rPr lang="en-US" sz="2400" dirty="0"/>
                  <a:t>)</a:t>
                </a:r>
                <a:r>
                  <a:rPr lang="cs-CZ" sz="2400" dirty="0"/>
                  <a:t> = P</a:t>
                </a:r>
                <a:r>
                  <a:rPr lang="en-US" sz="2400" dirty="0"/>
                  <a:t>(</a:t>
                </a:r>
                <a:r>
                  <a:rPr lang="cs-CZ" sz="2400" dirty="0"/>
                  <a:t>A</a:t>
                </a:r>
                <a:r>
                  <a:rPr lang="en-US" sz="2400" dirty="0"/>
                  <a:t>)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:r>
                  <a:rPr lang="cs-CZ" sz="2400" dirty="0"/>
                  <a:t>B</a:t>
                </a:r>
                <a:r>
                  <a:rPr lang="en-US" sz="2400" dirty="0"/>
                  <a:t>) </a:t>
                </a:r>
                <a:r>
                  <a:rPr lang="cs-CZ" sz="2400" dirty="0"/>
                  <a:t>	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cs-CZ" sz="24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cs-CZ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cs-CZ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 … OK</a:t>
                </a:r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:r>
                  <a:rPr lang="cs-CZ" sz="2400" dirty="0"/>
                  <a:t>A</a:t>
                </a:r>
                <a14:m>
                  <m:oMath xmlns:m="http://schemas.openxmlformats.org/officeDocument/2006/math">
                    <m:r>
                      <a:rPr lang="cs-CZ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400" dirty="0"/>
                  <a:t>C</a:t>
                </a:r>
                <a:r>
                  <a:rPr lang="en-US" sz="2400" dirty="0"/>
                  <a:t>)</a:t>
                </a:r>
                <a:r>
                  <a:rPr lang="cs-CZ" sz="2400" dirty="0"/>
                  <a:t> = P</a:t>
                </a:r>
                <a:r>
                  <a:rPr lang="en-US" sz="2400" dirty="0"/>
                  <a:t>(</a:t>
                </a:r>
                <a:r>
                  <a:rPr lang="cs-CZ" sz="2400" dirty="0"/>
                  <a:t>A</a:t>
                </a:r>
                <a:r>
                  <a:rPr lang="en-US" sz="2400" dirty="0"/>
                  <a:t>)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:r>
                  <a:rPr lang="cs-CZ" sz="2400" dirty="0"/>
                  <a:t>C</a:t>
                </a:r>
                <a:r>
                  <a:rPr lang="en-US" sz="2400" dirty="0"/>
                  <a:t>) 	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cs-CZ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 … OK</a:t>
                </a:r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cs-CZ" sz="2400" dirty="0"/>
                  <a:t> C</a:t>
                </a:r>
                <a:r>
                  <a:rPr lang="en-US" sz="2400" dirty="0"/>
                  <a:t>)</a:t>
                </a:r>
                <a:r>
                  <a:rPr lang="cs-CZ" sz="2400" dirty="0"/>
                  <a:t> = P</a:t>
                </a:r>
                <a:r>
                  <a:rPr lang="en-US" sz="2400" dirty="0"/>
                  <a:t>(</a:t>
                </a:r>
                <a:r>
                  <a:rPr lang="cs-CZ" sz="2400" dirty="0"/>
                  <a:t>B</a:t>
                </a:r>
                <a:r>
                  <a:rPr lang="en-US" sz="2400" dirty="0"/>
                  <a:t>)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:r>
                  <a:rPr lang="cs-CZ" sz="2400" dirty="0"/>
                  <a:t>C</a:t>
                </a:r>
                <a:r>
                  <a:rPr lang="en-US" sz="2400" dirty="0"/>
                  <a:t>) 	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cs-CZ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 … OK</a:t>
                </a:r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:r>
                  <a:rPr lang="cs-CZ" sz="2400" dirty="0"/>
                  <a:t>A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 </m:t>
                    </m:r>
                  </m:oMath>
                </a14:m>
                <a:r>
                  <a:rPr lang="cs-CZ" sz="2400" dirty="0"/>
                  <a:t>B</a:t>
                </a:r>
                <a:r>
                  <a:rPr lang="cs-CZ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cs-CZ" sz="2400" dirty="0"/>
                  <a:t> C</a:t>
                </a:r>
                <a:r>
                  <a:rPr lang="en-US" sz="2400" dirty="0"/>
                  <a:t>)</a:t>
                </a:r>
                <a:r>
                  <a:rPr lang="cs-CZ" sz="2400" dirty="0"/>
                  <a:t> = P</a:t>
                </a:r>
                <a:r>
                  <a:rPr lang="en-US" sz="2400" dirty="0"/>
                  <a:t>(</a:t>
                </a:r>
                <a:r>
                  <a:rPr lang="cs-CZ" sz="2400" dirty="0"/>
                  <a:t>A</a:t>
                </a:r>
                <a:r>
                  <a:rPr lang="en-US" sz="2400" dirty="0"/>
                  <a:t>)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:r>
                  <a:rPr lang="cs-CZ" sz="2400" dirty="0"/>
                  <a:t>B</a:t>
                </a:r>
                <a:r>
                  <a:rPr lang="en-US" sz="2400" dirty="0"/>
                  <a:t>)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:r>
                  <a:rPr lang="cs-CZ" sz="2400" dirty="0"/>
                  <a:t>C</a:t>
                </a:r>
                <a:r>
                  <a:rPr lang="en-US" sz="2400" dirty="0"/>
                  <a:t>) 		</a:t>
                </a:r>
                <a:r>
                  <a:rPr lang="en-US" sz="2400" dirty="0">
                    <a:solidFill>
                      <a:srgbClr val="FFFF00"/>
                    </a:solidFill>
                  </a:rPr>
                  <a:t>0</a:t>
                </a:r>
                <a14:m>
                  <m:oMath xmlns:m="http://schemas.openxmlformats.org/officeDocument/2006/math">
                    <m:r>
                      <a:rPr lang="cs-CZ" sz="24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f>
                      <m:fPr>
                        <m:ctrlP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cs-CZ" sz="2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cs-CZ" sz="2400" dirty="0">
                    <a:solidFill>
                      <a:srgbClr val="FFFF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FFFF00"/>
                    </a:solidFill>
                  </a:rPr>
                  <a:t> … not OK</a:t>
                </a:r>
              </a:p>
              <a:p>
                <a:pPr marL="0" indent="0">
                  <a:buNone/>
                </a:pPr>
                <a:r>
                  <a:rPr lang="cs-CZ" sz="2400" dirty="0">
                    <a:solidFill>
                      <a:srgbClr val="FFFF00"/>
                    </a:solidFill>
                  </a:rPr>
                  <a:t>				</a:t>
                </a:r>
                <a:r>
                  <a:rPr lang="en-US" sz="2400" dirty="0" err="1">
                    <a:solidFill>
                      <a:srgbClr val="FFFF00"/>
                    </a:solidFill>
                  </a:rPr>
                  <a:t>Tj</a:t>
                </a:r>
                <a:r>
                  <a:rPr lang="en-US" sz="2400" dirty="0">
                    <a:solidFill>
                      <a:srgbClr val="FFFF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</a:rPr>
                  <a:t>jevy</a:t>
                </a:r>
                <a:r>
                  <a:rPr lang="en-US" sz="2400" dirty="0">
                    <a:solidFill>
                      <a:srgbClr val="FFFF00"/>
                    </a:solidFill>
                  </a:rPr>
                  <a:t> A, B, C </a:t>
                </a:r>
                <a:r>
                  <a:rPr lang="en-US" sz="2400" dirty="0" err="1">
                    <a:solidFill>
                      <a:srgbClr val="FFFF00"/>
                    </a:solidFill>
                  </a:rPr>
                  <a:t>nejsou</a:t>
                </a:r>
                <a:r>
                  <a:rPr lang="en-US" sz="2400" dirty="0">
                    <a:solidFill>
                      <a:srgbClr val="FFFF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</a:rPr>
                  <a:t>stochasticky</a:t>
                </a:r>
                <a:r>
                  <a:rPr lang="en-US" sz="2400" dirty="0">
                    <a:solidFill>
                      <a:srgbClr val="FFFF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</a:rPr>
                  <a:t>nez</a:t>
                </a:r>
                <a:r>
                  <a:rPr lang="cs-CZ" sz="2400" dirty="0" err="1">
                    <a:solidFill>
                      <a:srgbClr val="FFFF00"/>
                    </a:solidFill>
                  </a:rPr>
                  <a:t>ávislé</a:t>
                </a:r>
                <a:endParaRPr lang="cs-CZ" sz="2400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cs-CZ" sz="2400" dirty="0">
                    <a:solidFill>
                      <a:srgbClr val="FFFF00"/>
                    </a:solidFill>
                  </a:rPr>
                  <a:t>(závislost je ukryta až při interakci všech tří jevů)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endParaRPr lang="cs-CZ" sz="2400" i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3429000"/>
                <a:ext cx="10971184" cy="314407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70308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/>
              <a:t>Další příklad: Házíme čtyřstěnem; jsou náhodné jevy R,G,B stochasticky nezávislé?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2600325"/>
                <a:ext cx="10554574" cy="4029075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cs-CZ" sz="2800" dirty="0"/>
                  <a:t>		</a:t>
                </a:r>
                <a:r>
                  <a:rPr lang="cs-CZ" sz="2800" dirty="0">
                    <a:solidFill>
                      <a:srgbClr val="FFFF00"/>
                    </a:solidFill>
                  </a:rPr>
                  <a:t>stěna A … obarvena červeně </a:t>
                </a:r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		stěna B … obarvena zeleně</a:t>
                </a:r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		stěna C … obarvena modře</a:t>
                </a:r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stěna D … obarvena část červeně, část zeleně, část modře</a:t>
                </a:r>
              </a:p>
              <a:p>
                <a:pPr marL="0" indent="0">
                  <a:buNone/>
                </a:pPr>
                <a:r>
                  <a:rPr lang="cs-CZ" sz="2800" dirty="0"/>
                  <a:t>R … padne aspoň část stěny červené ….. R 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endParaRPr lang="cs-CZ" sz="2800" dirty="0"/>
              </a:p>
              <a:p>
                <a:pPr marL="0" indent="0">
                  <a:buNone/>
                </a:pPr>
                <a:r>
                  <a:rPr lang="cs-CZ" sz="2800" dirty="0"/>
                  <a:t>G … padne aspoň část stěny zelené ….  G 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endParaRPr lang="cs-CZ" sz="2800" dirty="0"/>
              </a:p>
              <a:p>
                <a:pPr marL="0" indent="0">
                  <a:buNone/>
                </a:pPr>
                <a:r>
                  <a:rPr lang="cs-CZ" sz="2800" dirty="0"/>
                  <a:t>B … padne aspoň část stěny modré ….. B 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endParaRPr lang="cs-CZ" sz="2800" dirty="0"/>
              </a:p>
              <a:p>
                <a:pPr marL="0" indent="0" algn="ctr">
                  <a:buNone/>
                </a:pPr>
                <a:r>
                  <a:rPr lang="el-GR" sz="2800" dirty="0"/>
                  <a:t>Ω</a:t>
                </a:r>
                <a:r>
                  <a:rPr lang="en-US" sz="2800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endParaRPr lang="cs-CZ" sz="2800" dirty="0"/>
              </a:p>
              <a:p>
                <a:pPr marL="914400" lvl="2" indent="0">
                  <a:buNone/>
                </a:pPr>
                <a:endParaRPr lang="cs-CZ" sz="28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2600325"/>
                <a:ext cx="10554574" cy="402907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20278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3429000"/>
                <a:ext cx="10971184" cy="314407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:r>
                  <a:rPr lang="cs-CZ" sz="2400" dirty="0"/>
                  <a:t>R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400" dirty="0"/>
                  <a:t>G</a:t>
                </a:r>
                <a:r>
                  <a:rPr lang="en-US" sz="2400" dirty="0"/>
                  <a:t>)</a:t>
                </a:r>
                <a:r>
                  <a:rPr lang="cs-CZ" sz="2400" dirty="0"/>
                  <a:t> = P</a:t>
                </a:r>
                <a:r>
                  <a:rPr lang="en-US" sz="2400" dirty="0"/>
                  <a:t>(</a:t>
                </a:r>
                <a:r>
                  <a:rPr lang="cs-CZ" sz="2400" dirty="0"/>
                  <a:t>R</a:t>
                </a:r>
                <a:r>
                  <a:rPr lang="en-US" sz="2400" dirty="0"/>
                  <a:t>)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:r>
                  <a:rPr lang="cs-CZ" sz="2400" dirty="0"/>
                  <a:t>G</a:t>
                </a:r>
                <a:r>
                  <a:rPr lang="en-US" sz="2400" dirty="0"/>
                  <a:t>) </a:t>
                </a:r>
                <a:r>
                  <a:rPr lang="cs-CZ" sz="2400" dirty="0"/>
                  <a:t>	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cs-CZ" sz="24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cs-CZ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cs-CZ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 … OK</a:t>
                </a:r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a:rPr lang="cs-CZ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400" dirty="0"/>
                  <a:t>B</a:t>
                </a:r>
                <a:r>
                  <a:rPr lang="en-US" sz="2400" dirty="0"/>
                  <a:t>)</a:t>
                </a:r>
                <a:r>
                  <a:rPr lang="cs-CZ" sz="2400" dirty="0"/>
                  <a:t> = P</a:t>
                </a:r>
                <a:r>
                  <a:rPr lang="en-US" sz="2400" dirty="0"/>
                  <a:t>(</a:t>
                </a:r>
                <a:r>
                  <a:rPr lang="cs-CZ" sz="2400" dirty="0"/>
                  <a:t>R</a:t>
                </a:r>
                <a:r>
                  <a:rPr lang="en-US" sz="2400" dirty="0"/>
                  <a:t>)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:r>
                  <a:rPr lang="cs-CZ" sz="2400" dirty="0"/>
                  <a:t>B</a:t>
                </a:r>
                <a:r>
                  <a:rPr lang="en-US" sz="2400" dirty="0"/>
                  <a:t>) 	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cs-CZ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 … OK</a:t>
                </a:r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cs-CZ" sz="2400" dirty="0"/>
                  <a:t> B</a:t>
                </a:r>
                <a:r>
                  <a:rPr lang="en-US" sz="2400" dirty="0"/>
                  <a:t>)</a:t>
                </a:r>
                <a:r>
                  <a:rPr lang="cs-CZ" sz="2400" dirty="0"/>
                  <a:t> = P</a:t>
                </a:r>
                <a:r>
                  <a:rPr lang="en-US" sz="2400" dirty="0"/>
                  <a:t>(</a:t>
                </a:r>
                <a:r>
                  <a:rPr lang="cs-CZ" sz="2400" dirty="0"/>
                  <a:t>G</a:t>
                </a:r>
                <a:r>
                  <a:rPr lang="en-US" sz="2400" dirty="0"/>
                  <a:t>)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:r>
                  <a:rPr lang="cs-CZ" sz="2400" dirty="0"/>
                  <a:t>B</a:t>
                </a:r>
                <a:r>
                  <a:rPr lang="en-US" sz="2400" dirty="0"/>
                  <a:t>) 	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cs-CZ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 … OK</a:t>
                </a:r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:r>
                  <a:rPr lang="cs-CZ" sz="2400" dirty="0"/>
                  <a:t>R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 </m:t>
                    </m:r>
                  </m:oMath>
                </a14:m>
                <a:r>
                  <a:rPr lang="cs-CZ" sz="2400" dirty="0">
                    <a:ea typeface="Cambria Math" panose="02040503050406030204" pitchFamily="18" charset="0"/>
                  </a:rPr>
                  <a:t>G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cs-CZ" sz="2400" dirty="0"/>
                  <a:t> B</a:t>
                </a:r>
                <a:r>
                  <a:rPr lang="en-US" sz="2400" dirty="0"/>
                  <a:t>)</a:t>
                </a:r>
                <a:r>
                  <a:rPr lang="cs-CZ" sz="2400" dirty="0"/>
                  <a:t> = P</a:t>
                </a:r>
                <a:r>
                  <a:rPr lang="en-US" sz="2400" dirty="0"/>
                  <a:t>(</a:t>
                </a:r>
                <a:r>
                  <a:rPr lang="cs-CZ" sz="2400" dirty="0"/>
                  <a:t>R</a:t>
                </a:r>
                <a:r>
                  <a:rPr lang="en-US" sz="2400" dirty="0"/>
                  <a:t>)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:r>
                  <a:rPr lang="cs-CZ" sz="2400" dirty="0"/>
                  <a:t>G</a:t>
                </a:r>
                <a:r>
                  <a:rPr lang="en-US" sz="2400" dirty="0"/>
                  <a:t>)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:r>
                  <a:rPr lang="cs-CZ" sz="2400" dirty="0"/>
                  <a:t>B</a:t>
                </a:r>
                <a:r>
                  <a:rPr lang="en-US" sz="2400" dirty="0"/>
                  <a:t>) 	  </a:t>
                </a:r>
                <a:r>
                  <a:rPr lang="en-US" sz="2400" dirty="0">
                    <a:solidFill>
                      <a:srgbClr val="FFFF00"/>
                    </a:solidFill>
                  </a:rPr>
                  <a:t>??????????????</a:t>
                </a:r>
                <a:endParaRPr lang="cs-CZ" sz="2400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endParaRPr lang="cs-CZ" sz="2400" i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3429000"/>
                <a:ext cx="10971184" cy="314407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Máme ověřit čtyři vztahy:</a:t>
            </a:r>
          </a:p>
        </p:txBody>
      </p:sp>
    </p:spTree>
    <p:extLst>
      <p:ext uri="{BB962C8B-B14F-4D97-AF65-F5344CB8AC3E}">
        <p14:creationId xmlns:p14="http://schemas.microsoft.com/office/powerpoint/2010/main" val="1297397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248792"/>
                <a:ext cx="10971184" cy="432428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sz="2400" dirty="0"/>
                  <a:t>Axiom 3: P</a:t>
                </a:r>
                <a14:m>
                  <m:oMath xmlns:m="http://schemas.openxmlformats.org/officeDocument/2006/math">
                    <m:r>
                      <a:rPr lang="cs-CZ" sz="2400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cs-CZ" sz="2400" i="1">
                        <a:latin typeface="Cambria Math" panose="02040503050406030204" pitchFamily="18" charset="0"/>
                      </a:rPr>
                      <m:t>…)=</m:t>
                    </m:r>
                  </m:oMath>
                </a14:m>
                <a:r>
                  <a:rPr lang="cs-CZ" sz="2400" dirty="0"/>
                  <a:t>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400" dirty="0"/>
                  <a:t>)</a:t>
                </a:r>
                <a:r>
                  <a:rPr lang="en-US" sz="2400" dirty="0"/>
                  <a:t>+P(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)+ … pro </a:t>
                </a:r>
                <a:r>
                  <a:rPr lang="en-US" sz="2400" dirty="0" err="1"/>
                  <a:t>navz</a:t>
                </a:r>
                <a:r>
                  <a:rPr lang="cs-CZ" sz="2400" dirty="0" err="1"/>
                  <a:t>ájem</a:t>
                </a:r>
                <a:r>
                  <a:rPr lang="cs-CZ" sz="2400" dirty="0"/>
                  <a:t> neslučitelné jevy  </a:t>
                </a:r>
              </a:p>
              <a:p>
                <a:pPr marL="0" indent="0">
                  <a:buNone/>
                </a:pPr>
                <a:r>
                  <a:rPr lang="cs-CZ" sz="2400" dirty="0"/>
                  <a:t>	(axiom součtu pravděpodobností konečně mnoha nebo nekonečně mnoha neslučitelných jevů)</a:t>
                </a:r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/>
                  <a:t>Musíme se ovšem zabývat ještě situací, kdy jevy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sz="2400" dirty="0"/>
                  <a:t>  NEJSOU neslučitelné, tj. nějaké elementární výsledky experimentu leží v jejich průniku</a:t>
                </a:r>
              </a:p>
              <a:p>
                <a:pPr marL="457200" indent="-457200">
                  <a:buAutoNum type="arabicPeriod"/>
                </a:pPr>
                <a:endParaRPr lang="cs-CZ" sz="2400" dirty="0"/>
              </a:p>
              <a:p>
                <a:pPr marL="0" indent="0">
                  <a:buNone/>
                </a:pPr>
                <a:endParaRPr lang="cs-CZ" sz="2400" i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248792"/>
                <a:ext cx="10971184" cy="432428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1149626"/>
          </a:xfrm>
        </p:spPr>
        <p:txBody>
          <a:bodyPr/>
          <a:lstStyle/>
          <a:p>
            <a:r>
              <a:rPr lang="cs-CZ" dirty="0"/>
              <a:t>Jeden princip součtu je třetím axiomem v definici </a:t>
            </a:r>
            <a:r>
              <a:rPr lang="cs-CZ" dirty="0" err="1"/>
              <a:t>psti</a:t>
            </a:r>
            <a:r>
              <a:rPr lang="cs-CZ" dirty="0"/>
              <a:t>, a sice pro neslučitelné jevy:</a:t>
            </a:r>
          </a:p>
        </p:txBody>
      </p:sp>
    </p:spTree>
    <p:extLst>
      <p:ext uri="{BB962C8B-B14F-4D97-AF65-F5344CB8AC3E}">
        <p14:creationId xmlns:p14="http://schemas.microsoft.com/office/powerpoint/2010/main" val="17044321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3429000"/>
                <a:ext cx="10971184" cy="314407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:r>
                  <a:rPr lang="cs-CZ" sz="2400" dirty="0"/>
                  <a:t>R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400" dirty="0"/>
                  <a:t>G</a:t>
                </a:r>
                <a:r>
                  <a:rPr lang="en-US" sz="2400" dirty="0"/>
                  <a:t>)</a:t>
                </a:r>
                <a:r>
                  <a:rPr lang="cs-CZ" sz="2400" dirty="0"/>
                  <a:t> = P</a:t>
                </a:r>
                <a:r>
                  <a:rPr lang="en-US" sz="2400" dirty="0"/>
                  <a:t>(</a:t>
                </a:r>
                <a:r>
                  <a:rPr lang="cs-CZ" sz="2400" dirty="0"/>
                  <a:t>R</a:t>
                </a:r>
                <a:r>
                  <a:rPr lang="en-US" sz="2400" dirty="0"/>
                  <a:t>)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:r>
                  <a:rPr lang="cs-CZ" sz="2400" dirty="0"/>
                  <a:t>G</a:t>
                </a:r>
                <a:r>
                  <a:rPr lang="en-US" sz="2400" dirty="0"/>
                  <a:t>) </a:t>
                </a:r>
                <a:r>
                  <a:rPr lang="cs-CZ" sz="2400" dirty="0"/>
                  <a:t>	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cs-CZ" sz="24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cs-CZ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cs-CZ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 … OK</a:t>
                </a:r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a:rPr lang="cs-CZ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400" dirty="0"/>
                  <a:t>B</a:t>
                </a:r>
                <a:r>
                  <a:rPr lang="en-US" sz="2400" dirty="0"/>
                  <a:t>)</a:t>
                </a:r>
                <a:r>
                  <a:rPr lang="cs-CZ" sz="2400" dirty="0"/>
                  <a:t> = P</a:t>
                </a:r>
                <a:r>
                  <a:rPr lang="en-US" sz="2400" dirty="0"/>
                  <a:t>(</a:t>
                </a:r>
                <a:r>
                  <a:rPr lang="cs-CZ" sz="2400" dirty="0"/>
                  <a:t>R</a:t>
                </a:r>
                <a:r>
                  <a:rPr lang="en-US" sz="2400" dirty="0"/>
                  <a:t>)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:r>
                  <a:rPr lang="cs-CZ" sz="2400" dirty="0"/>
                  <a:t>B</a:t>
                </a:r>
                <a:r>
                  <a:rPr lang="en-US" sz="2400" dirty="0"/>
                  <a:t>) 	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cs-CZ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 … OK</a:t>
                </a:r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cs-CZ" sz="2400" dirty="0"/>
                  <a:t> B</a:t>
                </a:r>
                <a:r>
                  <a:rPr lang="en-US" sz="2400" dirty="0"/>
                  <a:t>)</a:t>
                </a:r>
                <a:r>
                  <a:rPr lang="cs-CZ" sz="2400" dirty="0"/>
                  <a:t> = P</a:t>
                </a:r>
                <a:r>
                  <a:rPr lang="en-US" sz="2400" dirty="0"/>
                  <a:t>(</a:t>
                </a:r>
                <a:r>
                  <a:rPr lang="cs-CZ" sz="2400" dirty="0"/>
                  <a:t>G</a:t>
                </a:r>
                <a:r>
                  <a:rPr lang="en-US" sz="2400" dirty="0"/>
                  <a:t>)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:r>
                  <a:rPr lang="cs-CZ" sz="2400" dirty="0"/>
                  <a:t>B</a:t>
                </a:r>
                <a:r>
                  <a:rPr lang="en-US" sz="2400" dirty="0"/>
                  <a:t>) 	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cs-CZ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 … OK</a:t>
                </a:r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:r>
                  <a:rPr lang="cs-CZ" sz="2400" dirty="0"/>
                  <a:t>R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 </m:t>
                    </m:r>
                  </m:oMath>
                </a14:m>
                <a:r>
                  <a:rPr lang="cs-CZ" sz="2400" dirty="0">
                    <a:ea typeface="Cambria Math" panose="02040503050406030204" pitchFamily="18" charset="0"/>
                  </a:rPr>
                  <a:t>G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cs-CZ" sz="2400" dirty="0"/>
                  <a:t> B</a:t>
                </a:r>
                <a:r>
                  <a:rPr lang="en-US" sz="2400" dirty="0"/>
                  <a:t>)</a:t>
                </a:r>
                <a:r>
                  <a:rPr lang="cs-CZ" sz="2400" dirty="0"/>
                  <a:t> = P</a:t>
                </a:r>
                <a:r>
                  <a:rPr lang="en-US" sz="2400" dirty="0"/>
                  <a:t>(</a:t>
                </a:r>
                <a:r>
                  <a:rPr lang="cs-CZ" sz="2400" dirty="0"/>
                  <a:t>R</a:t>
                </a:r>
                <a:r>
                  <a:rPr lang="en-US" sz="2400" dirty="0"/>
                  <a:t>)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:r>
                  <a:rPr lang="cs-CZ" sz="2400" dirty="0"/>
                  <a:t>G</a:t>
                </a:r>
                <a:r>
                  <a:rPr lang="en-US" sz="2400" dirty="0"/>
                  <a:t>)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:r>
                  <a:rPr lang="cs-CZ" sz="2400" dirty="0"/>
                  <a:t>B</a:t>
                </a:r>
                <a:r>
                  <a:rPr lang="en-US" sz="2400" dirty="0"/>
                  <a:t>) 	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cs-CZ" sz="2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f>
                      <m:fPr>
                        <m:ctrlP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cs-CZ" sz="2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cs-CZ" sz="2400" dirty="0">
                    <a:solidFill>
                      <a:srgbClr val="FFFF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FFFF00"/>
                    </a:solidFill>
                  </a:rPr>
                  <a:t> … not OK</a:t>
                </a:r>
              </a:p>
              <a:p>
                <a:pPr marL="0" indent="0">
                  <a:buNone/>
                </a:pPr>
                <a:r>
                  <a:rPr lang="cs-CZ" sz="2400" dirty="0">
                    <a:solidFill>
                      <a:srgbClr val="FFFF00"/>
                    </a:solidFill>
                  </a:rPr>
                  <a:t>				</a:t>
                </a:r>
                <a:r>
                  <a:rPr lang="en-US" sz="2400" dirty="0" err="1">
                    <a:solidFill>
                      <a:srgbClr val="FFFF00"/>
                    </a:solidFill>
                  </a:rPr>
                  <a:t>Tj</a:t>
                </a:r>
                <a:r>
                  <a:rPr lang="en-US" sz="2400" dirty="0">
                    <a:solidFill>
                      <a:srgbClr val="FFFF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</a:rPr>
                  <a:t>jevy</a:t>
                </a:r>
                <a:r>
                  <a:rPr lang="en-US" sz="2400" dirty="0">
                    <a:solidFill>
                      <a:srgbClr val="FFFF00"/>
                    </a:solidFill>
                  </a:rPr>
                  <a:t> A, B, C </a:t>
                </a:r>
                <a:r>
                  <a:rPr lang="en-US" sz="2400" dirty="0" err="1">
                    <a:solidFill>
                      <a:srgbClr val="FFFF00"/>
                    </a:solidFill>
                  </a:rPr>
                  <a:t>nejsou</a:t>
                </a:r>
                <a:r>
                  <a:rPr lang="en-US" sz="2400" dirty="0">
                    <a:solidFill>
                      <a:srgbClr val="FFFF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</a:rPr>
                  <a:t>stochasticky</a:t>
                </a:r>
                <a:r>
                  <a:rPr lang="en-US" sz="2400" dirty="0">
                    <a:solidFill>
                      <a:srgbClr val="FFFF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</a:rPr>
                  <a:t>nez</a:t>
                </a:r>
                <a:r>
                  <a:rPr lang="cs-CZ" sz="2400" dirty="0" err="1">
                    <a:solidFill>
                      <a:srgbClr val="FFFF00"/>
                    </a:solidFill>
                  </a:rPr>
                  <a:t>ávislé</a:t>
                </a:r>
                <a:endParaRPr lang="cs-CZ" sz="2400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cs-CZ" sz="2400" dirty="0">
                    <a:solidFill>
                      <a:srgbClr val="FFFF00"/>
                    </a:solidFill>
                  </a:rPr>
                  <a:t>(závislost je ukryta až při interakci všech tří jevů)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endParaRPr lang="cs-CZ" sz="2400" i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3429000"/>
                <a:ext cx="10971184" cy="314407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36821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/>
              <a:t>Otázka 1</a:t>
            </a:r>
            <a:r>
              <a:rPr lang="en-US" sz="3000" i="1" dirty="0"/>
              <a:t>3</a:t>
            </a:r>
            <a:r>
              <a:rPr lang="cs-CZ" sz="3000" i="1" dirty="0"/>
              <a:t>: </a:t>
            </a:r>
            <a:r>
              <a:rPr lang="en-US" sz="3000" i="1" dirty="0" err="1"/>
              <a:t>podm</a:t>
            </a:r>
            <a:r>
              <a:rPr lang="cs-CZ" sz="3000" i="1" dirty="0" err="1"/>
              <a:t>íněná</a:t>
            </a:r>
            <a:r>
              <a:rPr lang="cs-CZ" sz="3000" i="1" dirty="0"/>
              <a:t> pst</a:t>
            </a:r>
            <a:br>
              <a:rPr lang="en-US" sz="3000" i="1" dirty="0"/>
            </a:br>
            <a:r>
              <a:rPr lang="en-US" sz="3000" i="1" dirty="0"/>
              <a:t>(</a:t>
            </a:r>
            <a:r>
              <a:rPr lang="cs-CZ" sz="3000" i="1" dirty="0"/>
              <a:t>označení i </a:t>
            </a:r>
            <a:r>
              <a:rPr lang="en-US" sz="3000" i="1" dirty="0" err="1"/>
              <a:t>vzorec</a:t>
            </a:r>
            <a:r>
              <a:rPr lang="en-US" sz="3000" i="1" dirty="0"/>
              <a:t> j</a:t>
            </a:r>
            <a:r>
              <a:rPr lang="cs-CZ" sz="3000" i="1" dirty="0" err="1"/>
              <a:t>sou</a:t>
            </a:r>
            <a:r>
              <a:rPr lang="en-US" sz="3000" i="1" dirty="0"/>
              <a:t> </a:t>
            </a:r>
            <a:r>
              <a:rPr lang="en-US" sz="3000" i="1" dirty="0" err="1"/>
              <a:t>vysv</a:t>
            </a:r>
            <a:r>
              <a:rPr lang="cs-CZ" sz="3000" i="1" dirty="0" err="1"/>
              <a:t>ětleny</a:t>
            </a:r>
            <a:r>
              <a:rPr lang="cs-CZ" sz="3000" i="1" dirty="0"/>
              <a:t> na příkladu</a:t>
            </a:r>
            <a:r>
              <a:rPr lang="en-US" sz="3000" i="1" dirty="0"/>
              <a:t>)</a:t>
            </a:r>
            <a:r>
              <a:rPr lang="cs-CZ" sz="3000" i="1" dirty="0"/>
              <a:t>				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2" y="2185988"/>
            <a:ext cx="10554574" cy="444341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>
                <a:solidFill>
                  <a:srgbClr val="FFFF00"/>
                </a:solidFill>
              </a:rPr>
              <a:t>Příklad: Uvažujme situaci, kdy zásilkový prodejce vyřizuje objednávky zboží telefonicky, emailem nebo formulářem při osobním odběru</a:t>
            </a:r>
          </a:p>
          <a:p>
            <a:pPr marL="0" indent="0">
              <a:buNone/>
            </a:pPr>
            <a:r>
              <a:rPr lang="cs-CZ" sz="2800" dirty="0"/>
              <a:t>T … objednávka bude se děje telefonicky</a:t>
            </a:r>
          </a:p>
          <a:p>
            <a:pPr marL="0" indent="0">
              <a:buNone/>
            </a:pPr>
            <a:r>
              <a:rPr lang="cs-CZ" sz="2800" dirty="0"/>
              <a:t>E … objednávka se děje emailem</a:t>
            </a:r>
          </a:p>
          <a:p>
            <a:pPr marL="0" indent="0">
              <a:buNone/>
            </a:pPr>
            <a:r>
              <a:rPr lang="cs-CZ" sz="2800" dirty="0"/>
              <a:t>F … objednávka se děje formulářem při osobním odběru</a:t>
            </a:r>
          </a:p>
          <a:p>
            <a:pPr marL="0" indent="0">
              <a:buNone/>
            </a:pPr>
            <a:r>
              <a:rPr lang="cs-CZ" sz="2800" dirty="0"/>
              <a:t>---</a:t>
            </a:r>
          </a:p>
          <a:p>
            <a:pPr marL="0" indent="0">
              <a:buNone/>
            </a:pPr>
            <a:r>
              <a:rPr lang="cs-CZ" sz="2800" dirty="0"/>
              <a:t>M … objednávka je malá</a:t>
            </a:r>
          </a:p>
          <a:p>
            <a:pPr marL="0" indent="0">
              <a:buNone/>
            </a:pPr>
            <a:r>
              <a:rPr lang="cs-CZ" sz="2800" dirty="0"/>
              <a:t>S … objednávka je střední</a:t>
            </a:r>
          </a:p>
          <a:p>
            <a:pPr marL="0" indent="0">
              <a:buNone/>
            </a:pPr>
            <a:r>
              <a:rPr lang="cs-CZ" sz="2800" dirty="0"/>
              <a:t>V … objednávka je velká</a:t>
            </a:r>
          </a:p>
          <a:p>
            <a:pPr marL="0" indent="0">
              <a:buNone/>
            </a:pPr>
            <a:r>
              <a:rPr lang="en-US" sz="2800" dirty="0"/>
              <a:t>H</a:t>
            </a:r>
            <a:r>
              <a:rPr lang="cs-CZ" sz="2800" dirty="0"/>
              <a:t> … objednávka je prioritní</a:t>
            </a:r>
            <a:r>
              <a:rPr lang="en-US" sz="2800" dirty="0"/>
              <a:t>, HIGH PRIORITY</a:t>
            </a:r>
            <a:endParaRPr lang="cs-CZ" sz="2800" dirty="0"/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894958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/>
              <a:t>Jsou známa následující data z letošního roku: </a:t>
            </a:r>
            <a:br>
              <a:rPr lang="cs-CZ" sz="3000" i="1" dirty="0"/>
            </a:br>
            <a:r>
              <a:rPr lang="cs-CZ" sz="3000" i="1" dirty="0"/>
              <a:t>						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2" y="3100388"/>
            <a:ext cx="10554574" cy="35290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sz="2800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A8AFAA8C-5F0D-4DFE-B3AA-D4681853EC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3258521"/>
              </p:ext>
            </p:extLst>
          </p:nvPr>
        </p:nvGraphicFramePr>
        <p:xfrm>
          <a:off x="1971675" y="3228975"/>
          <a:ext cx="8401050" cy="2300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0175">
                  <a:extLst>
                    <a:ext uri="{9D8B030D-6E8A-4147-A177-3AD203B41FA5}">
                      <a16:colId xmlns:a16="http://schemas.microsoft.com/office/drawing/2014/main" val="1005181637"/>
                    </a:ext>
                  </a:extLst>
                </a:gridCol>
                <a:gridCol w="1400175">
                  <a:extLst>
                    <a:ext uri="{9D8B030D-6E8A-4147-A177-3AD203B41FA5}">
                      <a16:colId xmlns:a16="http://schemas.microsoft.com/office/drawing/2014/main" val="3192007217"/>
                    </a:ext>
                  </a:extLst>
                </a:gridCol>
                <a:gridCol w="1494642">
                  <a:extLst>
                    <a:ext uri="{9D8B030D-6E8A-4147-A177-3AD203B41FA5}">
                      <a16:colId xmlns:a16="http://schemas.microsoft.com/office/drawing/2014/main" val="203750442"/>
                    </a:ext>
                  </a:extLst>
                </a:gridCol>
                <a:gridCol w="1495185">
                  <a:extLst>
                    <a:ext uri="{9D8B030D-6E8A-4147-A177-3AD203B41FA5}">
                      <a16:colId xmlns:a16="http://schemas.microsoft.com/office/drawing/2014/main" val="1247769615"/>
                    </a:ext>
                  </a:extLst>
                </a:gridCol>
                <a:gridCol w="1363256">
                  <a:extLst>
                    <a:ext uri="{9D8B030D-6E8A-4147-A177-3AD203B41FA5}">
                      <a16:colId xmlns:a16="http://schemas.microsoft.com/office/drawing/2014/main" val="412486220"/>
                    </a:ext>
                  </a:extLst>
                </a:gridCol>
                <a:gridCol w="1247617">
                  <a:extLst>
                    <a:ext uri="{9D8B030D-6E8A-4147-A177-3AD203B41FA5}">
                      <a16:colId xmlns:a16="http://schemas.microsoft.com/office/drawing/2014/main" val="3115524200"/>
                    </a:ext>
                  </a:extLst>
                </a:gridCol>
              </a:tblGrid>
              <a:tr h="460058">
                <a:tc>
                  <a:txBody>
                    <a:bodyPr/>
                    <a:lstStyle/>
                    <a:p>
                      <a:r>
                        <a:rPr lang="cs-CZ" dirty="0"/>
                        <a:t>Typ </a:t>
                      </a:r>
                      <a:r>
                        <a:rPr lang="cs-CZ" dirty="0" err="1"/>
                        <a:t>obj</a:t>
                      </a:r>
                      <a:r>
                        <a:rPr lang="cs-CZ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Malá </a:t>
                      </a:r>
                      <a:r>
                        <a:rPr lang="cs-CZ" dirty="0" err="1"/>
                        <a:t>obj</a:t>
                      </a:r>
                      <a:r>
                        <a:rPr lang="cs-CZ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Střední </a:t>
                      </a:r>
                      <a:r>
                        <a:rPr lang="cs-CZ" dirty="0" err="1"/>
                        <a:t>obj</a:t>
                      </a:r>
                      <a:r>
                        <a:rPr lang="cs-CZ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Velká </a:t>
                      </a:r>
                      <a:r>
                        <a:rPr lang="cs-CZ" dirty="0" err="1"/>
                        <a:t>obj</a:t>
                      </a:r>
                      <a:r>
                        <a:rPr lang="cs-CZ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Prior. </a:t>
                      </a:r>
                      <a:r>
                        <a:rPr lang="cs-CZ" dirty="0" err="1"/>
                        <a:t>obj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celkem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0773643"/>
                  </a:ext>
                </a:extLst>
              </a:tr>
              <a:tr h="460058">
                <a:tc>
                  <a:txBody>
                    <a:bodyPr/>
                    <a:lstStyle/>
                    <a:p>
                      <a:r>
                        <a:rPr lang="cs-CZ" dirty="0"/>
                        <a:t>Telefon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1021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216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109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1360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6054257"/>
                  </a:ext>
                </a:extLst>
              </a:tr>
              <a:tr h="460058">
                <a:tc>
                  <a:txBody>
                    <a:bodyPr/>
                    <a:lstStyle/>
                    <a:p>
                      <a:r>
                        <a:rPr lang="cs-CZ" dirty="0"/>
                        <a:t>Email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371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308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49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814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4264713"/>
                  </a:ext>
                </a:extLst>
              </a:tr>
              <a:tr h="460058">
                <a:tc>
                  <a:txBody>
                    <a:bodyPr/>
                    <a:lstStyle/>
                    <a:p>
                      <a:r>
                        <a:rPr lang="cs-CZ" dirty="0"/>
                        <a:t>Formulář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1497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230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1826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6882251"/>
                  </a:ext>
                </a:extLst>
              </a:tr>
              <a:tr h="460058">
                <a:tc>
                  <a:txBody>
                    <a:bodyPr/>
                    <a:lstStyle/>
                    <a:p>
                      <a:r>
                        <a:rPr lang="en-US" dirty="0" err="1"/>
                        <a:t>celkem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2604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817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503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4000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46451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8686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en-US" sz="3000" i="1" dirty="0" err="1"/>
              <a:t>Dv</a:t>
            </a:r>
            <a:r>
              <a:rPr lang="cs-CZ" sz="3000" i="1" dirty="0"/>
              <a:t>ě otázky v tomto příkladu: </a:t>
            </a:r>
            <a:br>
              <a:rPr lang="cs-CZ" sz="3000" i="1" dirty="0"/>
            </a:br>
            <a:r>
              <a:rPr lang="cs-CZ" sz="3000" i="1" dirty="0"/>
              <a:t>					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2357438"/>
                <a:ext cx="10554574" cy="4271962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endParaRPr lang="cs-CZ" sz="2800" dirty="0"/>
              </a:p>
              <a:p>
                <a:pPr marL="514350" indent="-514350">
                  <a:buAutoNum type="alphaLcParenR"/>
                </a:pPr>
                <a:r>
                  <a:rPr lang="cs-CZ" sz="2800" dirty="0">
                    <a:solidFill>
                      <a:srgbClr val="FFFF00"/>
                    </a:solidFill>
                  </a:rPr>
                  <a:t>Právě volá zákazník, který si chce objednat zboží</a:t>
                </a:r>
                <a:r>
                  <a:rPr lang="cs-CZ" sz="2800" dirty="0"/>
                  <a:t>. S jakou </a:t>
                </a:r>
                <a:r>
                  <a:rPr lang="cs-CZ" sz="2800" dirty="0" err="1"/>
                  <a:t>pstí</a:t>
                </a:r>
                <a:r>
                  <a:rPr lang="cs-CZ" sz="2800" dirty="0"/>
                  <a:t> bude jeho objednávka prioritní?</a:t>
                </a:r>
              </a:p>
              <a:p>
                <a:pPr marL="514350" indent="-514350">
                  <a:buAutoNum type="alphaLcParenR"/>
                </a:pPr>
                <a:r>
                  <a:rPr lang="cs-CZ" sz="2800" dirty="0">
                    <a:solidFill>
                      <a:srgbClr val="FFFF00"/>
                    </a:solidFill>
                  </a:rPr>
                  <a:t>Referentka řekla, že právě vyřídila prioritní objednávku</a:t>
                </a:r>
                <a:r>
                  <a:rPr lang="cs-CZ" sz="2800" dirty="0"/>
                  <a:t>. S jakou </a:t>
                </a:r>
                <a:r>
                  <a:rPr lang="cs-CZ" sz="2800" dirty="0" err="1"/>
                  <a:t>pstí</a:t>
                </a:r>
                <a:r>
                  <a:rPr lang="cs-CZ" sz="2800" dirty="0"/>
                  <a:t> ji vyřizovala se zákazníkem telefonicky?</a:t>
                </a:r>
              </a:p>
              <a:p>
                <a:pPr marL="0" indent="0">
                  <a:buNone/>
                </a:pPr>
                <a:r>
                  <a:rPr lang="cs-CZ" sz="2800" dirty="0"/>
                  <a:t>Charakter otázek:</a:t>
                </a:r>
              </a:p>
              <a:p>
                <a:pPr marL="514350" indent="-514350">
                  <a:buAutoNum type="arabicPeriod"/>
                </a:pPr>
                <a:r>
                  <a:rPr lang="cs-CZ" sz="2800" dirty="0">
                    <a:solidFill>
                      <a:srgbClr val="FFFF00"/>
                    </a:solidFill>
                  </a:rPr>
                  <a:t>Je nám známá část informace – </a:t>
                </a:r>
                <a:r>
                  <a:rPr lang="cs-CZ" sz="2800" u="sng" dirty="0">
                    <a:solidFill>
                      <a:srgbClr val="FFFF00"/>
                    </a:solidFill>
                  </a:rPr>
                  <a:t>víme</a:t>
                </a:r>
                <a:r>
                  <a:rPr lang="cs-CZ" sz="2800" dirty="0">
                    <a:solidFill>
                      <a:srgbClr val="FFFF00"/>
                    </a:solidFill>
                  </a:rPr>
                  <a:t>, že nastal jev V (podmínka)</a:t>
                </a:r>
              </a:p>
              <a:p>
                <a:pPr marL="514350" indent="-514350">
                  <a:buAutoNum type="arabicPeriod"/>
                </a:pPr>
                <a:r>
                  <a:rPr lang="cs-CZ" sz="2800" dirty="0"/>
                  <a:t>Situace ještě stále obsahuje náhodnost – nevíme, zda nastal N</a:t>
                </a:r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rgbClr val="00B0F0"/>
                    </a:solidFill>
                  </a:rPr>
                  <a:t>Chceme spočítat tzv. podmíněnou pst P</a:t>
                </a:r>
                <a:r>
                  <a:rPr lang="en-US" sz="2800" dirty="0">
                    <a:solidFill>
                      <a:srgbClr val="00B0F0"/>
                    </a:solidFill>
                  </a:rPr>
                  <a:t>(</a:t>
                </a:r>
                <a:r>
                  <a:rPr lang="cs-CZ" sz="2800" dirty="0">
                    <a:solidFill>
                      <a:srgbClr val="00B0F0"/>
                    </a:solidFill>
                  </a:rPr>
                  <a:t>N</a:t>
                </a:r>
                <a:r>
                  <a:rPr lang="en-US" sz="2800" dirty="0">
                    <a:solidFill>
                      <a:srgbClr val="00B0F0"/>
                    </a:solidFill>
                  </a:rPr>
                  <a:t>|</a:t>
                </a:r>
                <a:r>
                  <a:rPr lang="cs-CZ" sz="2800" dirty="0">
                    <a:solidFill>
                      <a:srgbClr val="00B0F0"/>
                    </a:solidFill>
                  </a:rPr>
                  <a:t>V</a:t>
                </a:r>
                <a:r>
                  <a:rPr lang="en-US" sz="2800" dirty="0">
                    <a:solidFill>
                      <a:srgbClr val="00B0F0"/>
                    </a:solidFill>
                  </a:rPr>
                  <a:t>) … </a:t>
                </a:r>
                <a:r>
                  <a:rPr lang="en-US" sz="2800" dirty="0" err="1">
                    <a:solidFill>
                      <a:srgbClr val="00B0F0"/>
                    </a:solidFill>
                  </a:rPr>
                  <a:t>pst</a:t>
                </a:r>
                <a:r>
                  <a:rPr lang="en-US" sz="2800" dirty="0">
                    <a:solidFill>
                      <a:srgbClr val="00B0F0"/>
                    </a:solidFill>
                  </a:rPr>
                  <a:t> v</a:t>
                </a:r>
                <a:r>
                  <a:rPr lang="cs-CZ" sz="2800" dirty="0" err="1">
                    <a:solidFill>
                      <a:srgbClr val="00B0F0"/>
                    </a:solidFill>
                  </a:rPr>
                  <a:t>ýskytu</a:t>
                </a:r>
                <a:r>
                  <a:rPr lang="cs-CZ" sz="2800" dirty="0">
                    <a:solidFill>
                      <a:srgbClr val="00B0F0"/>
                    </a:solidFill>
                  </a:rPr>
                  <a:t> jevu N, pokud je známo, že nastala situace V</a:t>
                </a:r>
                <a:r>
                  <a:rPr lang="cs-CZ" sz="2800" dirty="0"/>
                  <a:t>     (obr. … N </a:t>
                </a:r>
                <a14:m>
                  <m:oMath xmlns:m="http://schemas.openxmlformats.org/officeDocument/2006/math">
                    <m:r>
                      <a:rPr lang="cs-CZ" sz="2800" i="1" smtClean="0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cs-CZ" sz="2800" dirty="0"/>
                  <a:t> V)</a:t>
                </a:r>
              </a:p>
              <a:p>
                <a:pPr marL="0" indent="0">
                  <a:buNone/>
                </a:pPr>
                <a:endParaRPr lang="cs-CZ" sz="28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2357438"/>
                <a:ext cx="10554574" cy="427196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97524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/>
              <a:t>Odpověď na první otázku:  </a:t>
            </a:r>
            <a:br>
              <a:rPr lang="cs-CZ" sz="3000" i="1" dirty="0"/>
            </a:br>
            <a:r>
              <a:rPr lang="cs-CZ" sz="3000" i="1" dirty="0"/>
              <a:t>					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614363" y="2357438"/>
                <a:ext cx="10758923" cy="4271962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endParaRPr lang="cs-CZ" sz="2800" dirty="0"/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rgbClr val="00B0F0"/>
                    </a:solidFill>
                  </a:rPr>
                  <a:t>Vzorec: </a:t>
                </a:r>
                <a:r>
                  <a:rPr lang="en-US" sz="2800" dirty="0">
                    <a:solidFill>
                      <a:srgbClr val="00B0F0"/>
                    </a:solidFill>
                  </a:rPr>
                  <a:t>		</a:t>
                </a:r>
                <a:r>
                  <a:rPr lang="cs-CZ" sz="2800" dirty="0">
                    <a:solidFill>
                      <a:srgbClr val="00B0F0"/>
                    </a:solidFill>
                  </a:rPr>
                  <a:t>P</a:t>
                </a:r>
                <a:r>
                  <a:rPr lang="en-US" sz="2800" dirty="0">
                    <a:solidFill>
                      <a:srgbClr val="00B0F0"/>
                    </a:solidFill>
                  </a:rPr>
                  <a:t>(N|V)=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 ∩ 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B0F0"/>
                    </a:solidFill>
                  </a:rPr>
                  <a:t> … plat</a:t>
                </a:r>
                <a:r>
                  <a:rPr lang="cs-CZ" sz="2800" dirty="0">
                    <a:solidFill>
                      <a:srgbClr val="00B0F0"/>
                    </a:solidFill>
                  </a:rPr>
                  <a:t>í, pokud jev V má nenulovou pst</a:t>
                </a:r>
                <a:endParaRPr lang="en-US" sz="2800" dirty="0">
                  <a:solidFill>
                    <a:srgbClr val="00B0F0"/>
                  </a:solidFill>
                </a:endParaRPr>
              </a:p>
              <a:p>
                <a:pPr marL="0" indent="0">
                  <a:buNone/>
                </a:pPr>
                <a:endParaRPr lang="cs-CZ" sz="2800" dirty="0">
                  <a:solidFill>
                    <a:srgbClr val="FFFF00"/>
                  </a:solidFill>
                </a:endParaRPr>
              </a:p>
              <a:p>
                <a:pPr marL="514350" indent="-514350">
                  <a:buAutoNum type="alphaLcParenR"/>
                </a:pPr>
                <a:r>
                  <a:rPr lang="cs-CZ" sz="2800" dirty="0">
                    <a:solidFill>
                      <a:srgbClr val="FFFF00"/>
                    </a:solidFill>
                  </a:rPr>
                  <a:t>Právě volá zákazník, který si chce objednat zboží</a:t>
                </a:r>
                <a:r>
                  <a:rPr lang="cs-CZ" sz="2800" dirty="0"/>
                  <a:t>. S jakou </a:t>
                </a:r>
                <a:r>
                  <a:rPr lang="cs-CZ" sz="2800" dirty="0" err="1"/>
                  <a:t>pstí</a:t>
                </a:r>
                <a:r>
                  <a:rPr lang="cs-CZ" sz="2800" dirty="0"/>
                  <a:t> bude jeho objednávka prioritní?</a:t>
                </a:r>
              </a:p>
              <a:p>
                <a:pPr marL="0" indent="0">
                  <a:buNone/>
                </a:pPr>
                <a:endParaRPr lang="cs-CZ" sz="2800" dirty="0"/>
              </a:p>
              <a:p>
                <a:pPr marL="0" indent="0">
                  <a:buNone/>
                </a:pPr>
                <a:r>
                  <a:rPr lang="cs-CZ" sz="2800" dirty="0"/>
                  <a:t>Máme počítat P</a:t>
                </a:r>
                <a:r>
                  <a:rPr lang="en-US" sz="2800" dirty="0"/>
                  <a:t>(H|T) … </a:t>
                </a:r>
                <a:r>
                  <a:rPr lang="en-US" sz="2800" dirty="0" err="1"/>
                  <a:t>pst</a:t>
                </a:r>
                <a:r>
                  <a:rPr lang="en-US" sz="2800" dirty="0"/>
                  <a:t>, </a:t>
                </a:r>
                <a:r>
                  <a:rPr lang="cs-CZ" sz="2800" dirty="0"/>
                  <a:t>že objednávka je prioritní, pokud víme, že k ní došlo telefonicky</a:t>
                </a:r>
                <a:r>
                  <a:rPr lang="en-US" sz="2800" dirty="0"/>
                  <a:t>: </a:t>
                </a:r>
                <a:r>
                  <a:rPr lang="cs-CZ" sz="2800" dirty="0">
                    <a:solidFill>
                      <a:srgbClr val="00B0F0"/>
                    </a:solidFill>
                  </a:rPr>
                  <a:t>P</a:t>
                </a:r>
                <a:r>
                  <a:rPr lang="en-US" sz="2800" dirty="0">
                    <a:solidFill>
                      <a:srgbClr val="00B0F0"/>
                    </a:solidFill>
                  </a:rPr>
                  <a:t>(H|T)=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cs-CZ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cs-CZ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cs-CZ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cs-CZ" sz="2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1360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≐</a:t>
                </a:r>
                <a:r>
                  <a:rPr lang="en-US" sz="2800" dirty="0"/>
                  <a:t> 0,0103</a:t>
                </a:r>
                <a:endParaRPr lang="cs-CZ" sz="2800" dirty="0"/>
              </a:p>
              <a:p>
                <a:pPr marL="0" indent="0">
                  <a:buNone/>
                </a:pPr>
                <a:endParaRPr lang="cs-CZ" sz="28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4363" y="2357438"/>
                <a:ext cx="10758923" cy="427196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5662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/>
              <a:t>Odpověď na </a:t>
            </a:r>
            <a:r>
              <a:rPr lang="en-US" sz="3000" i="1" dirty="0" err="1"/>
              <a:t>druhou</a:t>
            </a:r>
            <a:r>
              <a:rPr lang="cs-CZ" sz="3000" i="1" dirty="0"/>
              <a:t> otázku:  </a:t>
            </a:r>
            <a:br>
              <a:rPr lang="cs-CZ" sz="3000" i="1" dirty="0"/>
            </a:br>
            <a:r>
              <a:rPr lang="cs-CZ" sz="3000" i="1" dirty="0"/>
              <a:t>					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614363" y="2357438"/>
                <a:ext cx="10758923" cy="4271962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endParaRPr lang="cs-CZ" sz="2800" dirty="0"/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rgbClr val="00B0F0"/>
                    </a:solidFill>
                  </a:rPr>
                  <a:t>Vzorec: </a:t>
                </a:r>
                <a:r>
                  <a:rPr lang="en-US" sz="2800" dirty="0">
                    <a:solidFill>
                      <a:srgbClr val="00B0F0"/>
                    </a:solidFill>
                  </a:rPr>
                  <a:t>		</a:t>
                </a:r>
                <a:r>
                  <a:rPr lang="cs-CZ" sz="2800" dirty="0">
                    <a:solidFill>
                      <a:srgbClr val="00B0F0"/>
                    </a:solidFill>
                  </a:rPr>
                  <a:t>P</a:t>
                </a:r>
                <a:r>
                  <a:rPr lang="en-US" sz="2800" dirty="0">
                    <a:solidFill>
                      <a:srgbClr val="00B0F0"/>
                    </a:solidFill>
                  </a:rPr>
                  <a:t>(N|V)=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 ∩ 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B0F0"/>
                    </a:solidFill>
                  </a:rPr>
                  <a:t> … plat</a:t>
                </a:r>
                <a:r>
                  <a:rPr lang="cs-CZ" sz="2800" dirty="0">
                    <a:solidFill>
                      <a:srgbClr val="00B0F0"/>
                    </a:solidFill>
                  </a:rPr>
                  <a:t>í, pokud jev V má nenulovou pst</a:t>
                </a:r>
                <a:endParaRPr lang="en-US" sz="2800" dirty="0">
                  <a:solidFill>
                    <a:srgbClr val="00B0F0"/>
                  </a:solidFill>
                </a:endParaRPr>
              </a:p>
              <a:p>
                <a:pPr marL="0" indent="0">
                  <a:buNone/>
                </a:pPr>
                <a:endParaRPr lang="cs-CZ" sz="2800" dirty="0">
                  <a:solidFill>
                    <a:srgbClr val="FFFF00"/>
                  </a:solidFill>
                </a:endParaRPr>
              </a:p>
              <a:p>
                <a:pPr marL="514350" indent="-514350">
                  <a:buFont typeface="+mj-lt"/>
                  <a:buAutoNum type="alphaLcParenR" startAt="2"/>
                </a:pPr>
                <a:r>
                  <a:rPr lang="en-US" sz="2800" dirty="0" err="1">
                    <a:solidFill>
                      <a:srgbClr val="FFFF00"/>
                    </a:solidFill>
                  </a:rPr>
                  <a:t>Referentka</a:t>
                </a:r>
                <a:r>
                  <a:rPr lang="en-US" sz="2800" dirty="0">
                    <a:solidFill>
                      <a:srgbClr val="FFFF00"/>
                    </a:solidFill>
                  </a:rPr>
                  <a:t> </a:t>
                </a:r>
                <a:r>
                  <a:rPr lang="cs-CZ" sz="2800" dirty="0">
                    <a:solidFill>
                      <a:srgbClr val="FFFF00"/>
                    </a:solidFill>
                  </a:rPr>
                  <a:t>řekla, že právě vyřídila prioritní objednávku. </a:t>
                </a:r>
                <a:r>
                  <a:rPr lang="cs-CZ" sz="2800" dirty="0"/>
                  <a:t>S jakou </a:t>
                </a:r>
                <a:r>
                  <a:rPr lang="cs-CZ" sz="2800" dirty="0" err="1"/>
                  <a:t>pstí</a:t>
                </a:r>
                <a:r>
                  <a:rPr lang="cs-CZ" sz="2800" dirty="0"/>
                  <a:t> ji vyřizovala se zákazníkem telefonicky?</a:t>
                </a:r>
              </a:p>
              <a:p>
                <a:pPr marL="0" indent="0">
                  <a:buNone/>
                </a:pPr>
                <a:endParaRPr lang="cs-CZ" sz="2800" dirty="0"/>
              </a:p>
              <a:p>
                <a:pPr marL="0" indent="0">
                  <a:buNone/>
                </a:pPr>
                <a:r>
                  <a:rPr lang="cs-CZ" sz="2800" dirty="0"/>
                  <a:t>Máme počítat P</a:t>
                </a:r>
                <a:r>
                  <a:rPr lang="en-US" sz="2800" dirty="0"/>
                  <a:t>(</a:t>
                </a:r>
                <a:r>
                  <a:rPr lang="cs-CZ" sz="2800" dirty="0"/>
                  <a:t>T</a:t>
                </a:r>
                <a:r>
                  <a:rPr lang="en-US" sz="2800" dirty="0"/>
                  <a:t>|</a:t>
                </a:r>
                <a:r>
                  <a:rPr lang="cs-CZ" sz="2800" dirty="0"/>
                  <a:t>H</a:t>
                </a:r>
                <a:r>
                  <a:rPr lang="en-US" sz="2800" dirty="0"/>
                  <a:t>) … </a:t>
                </a:r>
                <a:r>
                  <a:rPr lang="en-US" sz="2800" dirty="0" err="1"/>
                  <a:t>pst</a:t>
                </a:r>
                <a:r>
                  <a:rPr lang="en-US" sz="2800" dirty="0"/>
                  <a:t>, </a:t>
                </a:r>
                <a:r>
                  <a:rPr lang="cs-CZ" sz="2800" dirty="0"/>
                  <a:t>že objednávka je telefonická, pokud víme, že je HIGH priority</a:t>
                </a:r>
                <a:r>
                  <a:rPr lang="en-US" sz="2800" dirty="0"/>
                  <a:t>: </a:t>
                </a:r>
                <a:r>
                  <a:rPr lang="cs-CZ" sz="2800" dirty="0">
                    <a:solidFill>
                      <a:srgbClr val="00B0F0"/>
                    </a:solidFill>
                  </a:rPr>
                  <a:t>P</a:t>
                </a:r>
                <a:r>
                  <a:rPr lang="en-US" sz="2800" dirty="0">
                    <a:solidFill>
                      <a:srgbClr val="00B0F0"/>
                    </a:solidFill>
                  </a:rPr>
                  <a:t>(</a:t>
                </a:r>
                <a:r>
                  <a:rPr lang="cs-CZ" sz="2800" dirty="0">
                    <a:solidFill>
                      <a:srgbClr val="00B0F0"/>
                    </a:solidFill>
                  </a:rPr>
                  <a:t>T</a:t>
                </a:r>
                <a:r>
                  <a:rPr lang="en-US" sz="2800" dirty="0">
                    <a:solidFill>
                      <a:srgbClr val="00B0F0"/>
                    </a:solidFill>
                  </a:rPr>
                  <a:t>|</a:t>
                </a:r>
                <a:r>
                  <a:rPr lang="cs-CZ" sz="2800" dirty="0">
                    <a:solidFill>
                      <a:srgbClr val="00B0F0"/>
                    </a:solidFill>
                  </a:rPr>
                  <a:t>H</a:t>
                </a:r>
                <a:r>
                  <a:rPr lang="en-US" sz="2800" dirty="0">
                    <a:solidFill>
                      <a:srgbClr val="00B0F0"/>
                    </a:solidFill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cs-CZ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cs-CZ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cs-CZ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cs-CZ" sz="2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76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≐</a:t>
                </a:r>
                <a:r>
                  <a:rPr lang="en-US" sz="2800" dirty="0"/>
                  <a:t> 0,1842</a:t>
                </a:r>
                <a:endParaRPr lang="cs-CZ" sz="2800" dirty="0"/>
              </a:p>
              <a:p>
                <a:pPr marL="0" indent="0">
                  <a:buNone/>
                </a:pPr>
                <a:endParaRPr lang="cs-CZ" sz="28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4363" y="2357438"/>
                <a:ext cx="10758923" cy="427196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9966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/>
              <a:t>Otázka č. 14: věta o součinu </a:t>
            </a:r>
            <a:r>
              <a:rPr lang="cs-CZ" sz="3000" i="1" dirty="0" err="1"/>
              <a:t>pstí</a:t>
            </a:r>
            <a:endParaRPr lang="cs-CZ" sz="30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3100388"/>
                <a:ext cx="10554574" cy="3529012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cs-CZ" sz="2800" dirty="0"/>
                  <a:t>Ze vzorce pro podmíněnou pst plyne:  </a:t>
                </a:r>
                <a:r>
                  <a:rPr lang="cs-CZ" sz="2800" dirty="0">
                    <a:solidFill>
                      <a:srgbClr val="00B0F0"/>
                    </a:solidFill>
                  </a:rPr>
                  <a:t>P</a:t>
                </a:r>
                <a:r>
                  <a:rPr lang="en-US" sz="2800" dirty="0">
                    <a:solidFill>
                      <a:srgbClr val="00B0F0"/>
                    </a:solidFill>
                  </a:rPr>
                  <a:t>(V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00B0F0"/>
                    </a:solidFill>
                  </a:rPr>
                  <a:t>N)=P(V)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>
                    <a:solidFill>
                      <a:srgbClr val="00B0F0"/>
                    </a:solidFill>
                  </a:rPr>
                  <a:t>P(N|V)</a:t>
                </a:r>
                <a:r>
                  <a:rPr lang="cs-CZ" sz="2800" dirty="0"/>
                  <a:t> </a:t>
                </a:r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 err="1"/>
                  <a:t>Obecn</a:t>
                </a:r>
                <a:r>
                  <a:rPr lang="cs-CZ" sz="2800" dirty="0"/>
                  <a:t>ě pro n jevů (věta o součinu </a:t>
                </a:r>
                <a:r>
                  <a:rPr lang="cs-CZ" sz="2800" dirty="0" err="1"/>
                  <a:t>pstí</a:t>
                </a:r>
                <a:r>
                  <a:rPr lang="cs-CZ" sz="2800" dirty="0"/>
                  <a:t>):</a:t>
                </a:r>
              </a:p>
              <a:p>
                <a:pPr marL="0" indent="0">
                  <a:buNone/>
                </a:pPr>
                <a:r>
                  <a:rPr lang="en-US" sz="2800" dirty="0" err="1"/>
                  <a:t>Pokud</a:t>
                </a:r>
                <a:r>
                  <a:rPr lang="en-US" sz="2800" dirty="0"/>
                  <a:t> </a:t>
                </a:r>
                <a:r>
                  <a:rPr lang="cs-CZ" sz="2800" dirty="0">
                    <a:solidFill>
                      <a:srgbClr val="FFFF00"/>
                    </a:solidFill>
                  </a:rPr>
                  <a:t>P</a:t>
                </a:r>
                <a:r>
                  <a:rPr lang="en-US" sz="2800" dirty="0">
                    <a:solidFill>
                      <a:srgbClr val="FFFF0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FFFF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… </a:t>
                </a:r>
                <a14:m>
                  <m:oMath xmlns:m="http://schemas.openxmlformats.org/officeDocument/2006/math"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FFFF00"/>
                    </a:solidFill>
                  </a:rPr>
                  <a:t>)≠0 (</a:t>
                </a:r>
                <a:r>
                  <a:rPr lang="en-US" sz="2800" dirty="0" err="1">
                    <a:solidFill>
                      <a:srgbClr val="FFFF00"/>
                    </a:solidFill>
                  </a:rPr>
                  <a:t>tj</a:t>
                </a:r>
                <a:r>
                  <a:rPr lang="en-US" sz="2800" dirty="0">
                    <a:solidFill>
                      <a:srgbClr val="FFFF00"/>
                    </a:solidFill>
                  </a:rPr>
                  <a:t>. </a:t>
                </a:r>
                <a:r>
                  <a:rPr lang="en-US" sz="2800" dirty="0" err="1">
                    <a:solidFill>
                      <a:srgbClr val="FFFF00"/>
                    </a:solidFill>
                  </a:rPr>
                  <a:t>jmenovatel</a:t>
                </a:r>
                <a:r>
                  <a:rPr lang="en-US" sz="2800" dirty="0">
                    <a:solidFill>
                      <a:srgbClr val="FFFF0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FFFF00"/>
                    </a:solidFill>
                  </a:rPr>
                  <a:t>posledn</a:t>
                </a:r>
                <a:r>
                  <a:rPr lang="cs-CZ" sz="2800" dirty="0" err="1">
                    <a:solidFill>
                      <a:srgbClr val="FFFF00"/>
                    </a:solidFill>
                  </a:rPr>
                  <a:t>ího</a:t>
                </a:r>
                <a:r>
                  <a:rPr lang="cs-CZ" sz="2800" dirty="0">
                    <a:solidFill>
                      <a:srgbClr val="FFFF00"/>
                    </a:solidFill>
                  </a:rPr>
                  <a:t> člene v následující rovnosti </a:t>
                </a:r>
                <a:r>
                  <a:rPr lang="en-US" sz="2800" dirty="0">
                    <a:solidFill>
                      <a:srgbClr val="FFFF00"/>
                    </a:solidFill>
                  </a:rPr>
                  <a:t>je </a:t>
                </a:r>
                <a:r>
                  <a:rPr lang="en-US" sz="2800" dirty="0" err="1">
                    <a:solidFill>
                      <a:srgbClr val="FFFF00"/>
                    </a:solidFill>
                  </a:rPr>
                  <a:t>nenulov</a:t>
                </a:r>
                <a:r>
                  <a:rPr lang="cs-CZ" sz="2800" dirty="0">
                    <a:solidFill>
                      <a:srgbClr val="FFFF00"/>
                    </a:solidFill>
                  </a:rPr>
                  <a:t>ý</a:t>
                </a:r>
                <a:r>
                  <a:rPr lang="en-US" sz="2800" dirty="0">
                    <a:solidFill>
                      <a:srgbClr val="FFFF00"/>
                    </a:solidFill>
                  </a:rPr>
                  <a:t>),</a:t>
                </a:r>
                <a:r>
                  <a:rPr lang="cs-CZ" sz="2800" dirty="0">
                    <a:solidFill>
                      <a:srgbClr val="FFFF00"/>
                    </a:solidFill>
                  </a:rPr>
                  <a:t> </a:t>
                </a:r>
                <a:r>
                  <a:rPr lang="cs-CZ" sz="2800" dirty="0"/>
                  <a:t>tak  platí</a:t>
                </a:r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rgbClr val="00B0F0"/>
                    </a:solidFill>
                  </a:rPr>
                  <a:t>P</a:t>
                </a:r>
                <a:r>
                  <a:rPr lang="en-US" sz="2800" dirty="0">
                    <a:solidFill>
                      <a:srgbClr val="00B0F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B0F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B0F0"/>
                    </a:solidFill>
                  </a:rPr>
                  <a:t>… </a:t>
                </a:r>
                <a14:m>
                  <m:oMath xmlns:m="http://schemas.openxmlformats.org/officeDocument/2006/math">
                    <m:r>
                      <a:rPr lang="cs-CZ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B0F0"/>
                    </a:solidFill>
                  </a:rPr>
                  <a:t>)</a:t>
                </a:r>
                <a:r>
                  <a:rPr lang="cs-CZ" sz="2800" dirty="0">
                    <a:solidFill>
                      <a:srgbClr val="00B0F0"/>
                    </a:solidFill>
                  </a:rPr>
                  <a:t>=</a:t>
                </a:r>
                <a:r>
                  <a:rPr lang="en-US" sz="2800" dirty="0">
                    <a:solidFill>
                      <a:srgbClr val="00B0F0"/>
                    </a:solidFill>
                  </a:rPr>
                  <a:t>  </a:t>
                </a:r>
                <a:r>
                  <a:rPr lang="cs-CZ" sz="2800" dirty="0">
                    <a:solidFill>
                      <a:srgbClr val="00B0F0"/>
                    </a:solidFill>
                  </a:rPr>
                  <a:t>P</a:t>
                </a:r>
                <a:r>
                  <a:rPr lang="en-US" sz="2800" dirty="0">
                    <a:solidFill>
                      <a:srgbClr val="00B0F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B0F0"/>
                    </a:solidFill>
                  </a:rPr>
                  <a:t>)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>
                    <a:solidFill>
                      <a:srgbClr val="00B0F0"/>
                    </a:solidFill>
                  </a:rPr>
                  <a:t> 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B0F0"/>
                    </a:solidFill>
                  </a:rPr>
                  <a:t>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B0F0"/>
                    </a:solidFill>
                  </a:rPr>
                  <a:t>)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>
                    <a:solidFill>
                      <a:srgbClr val="00B0F0"/>
                    </a:solidFill>
                  </a:rPr>
                  <a:t>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B0F0"/>
                    </a:solidFill>
                  </a:rPr>
                  <a:t>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B0F0"/>
                    </a:solidFill>
                  </a:rPr>
                  <a:t>)</a:t>
                </a:r>
                <a:r>
                  <a:rPr lang="en-US" sz="2800" dirty="0">
                    <a:solidFill>
                      <a:srgbClr val="00B0F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2800" dirty="0">
                    <a:solidFill>
                      <a:srgbClr val="00B0F0"/>
                    </a:solidFill>
                  </a:rPr>
                  <a:t> …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endParaRPr lang="cs-CZ" sz="2800" dirty="0">
                  <a:solidFill>
                    <a:srgbClr val="00B0F0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00B0F0"/>
                    </a:solidFill>
                    <a:ea typeface="Cambria Math" panose="02040503050406030204" pitchFamily="18" charset="0"/>
                  </a:rPr>
                  <a:t>												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2800" dirty="0">
                    <a:solidFill>
                      <a:srgbClr val="00B0F0"/>
                    </a:solidFill>
                  </a:rPr>
                  <a:t> P</a:t>
                </a:r>
                <a:r>
                  <a:rPr lang="en-US" sz="2800" dirty="0">
                    <a:solidFill>
                      <a:srgbClr val="00B0F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cs-CZ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| 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B0F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B0F0"/>
                    </a:solidFill>
                  </a:rPr>
                  <a:t>… </a:t>
                </a:r>
                <a14:m>
                  <m:oMath xmlns:m="http://schemas.openxmlformats.org/officeDocument/2006/math">
                    <m:r>
                      <a:rPr lang="cs-CZ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B0F0"/>
                    </a:solidFill>
                  </a:rPr>
                  <a:t>)</a:t>
                </a:r>
                <a:endParaRPr lang="cs-CZ" sz="2800" dirty="0">
                  <a:solidFill>
                    <a:srgbClr val="00B0F0"/>
                  </a:solidFill>
                </a:endParaRPr>
              </a:p>
              <a:p>
                <a:pPr marL="0" indent="0">
                  <a:buNone/>
                </a:pPr>
                <a:endParaRPr lang="cs-CZ" sz="2800" dirty="0"/>
              </a:p>
              <a:p>
                <a:pPr marL="0" indent="0">
                  <a:buNone/>
                </a:pPr>
                <a:endParaRPr lang="cs-CZ" sz="28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3100388"/>
                <a:ext cx="10554574" cy="352901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71447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/>
              <a:t>Příklad: Ze sady 100 výrobků je 10 zmetků. Při kontrole jakosti vybereme náhodně tři výrobky z této sady.	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2" y="2357438"/>
            <a:ext cx="10554574" cy="427196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cs-CZ" sz="2800" dirty="0"/>
          </a:p>
          <a:p>
            <a:pPr marL="514350" indent="-514350">
              <a:buAutoNum type="alphaLcParenR"/>
            </a:pPr>
            <a:r>
              <a:rPr lang="cs-CZ" sz="2800" dirty="0">
                <a:solidFill>
                  <a:srgbClr val="FFFF00"/>
                </a:solidFill>
              </a:rPr>
              <a:t>Určete pst, že první dva výrobky budou kvalitní a třetí bude zmetek (</a:t>
            </a:r>
            <a:r>
              <a:rPr lang="cs-CZ" sz="2800" dirty="0"/>
              <a:t>tj. záleží na pořadí zmetku</a:t>
            </a:r>
            <a:r>
              <a:rPr lang="cs-CZ" sz="2800" dirty="0">
                <a:solidFill>
                  <a:srgbClr val="FFFF00"/>
                </a:solidFill>
              </a:rPr>
              <a:t>). </a:t>
            </a:r>
            <a:r>
              <a:rPr lang="cs-CZ" sz="2800" dirty="0">
                <a:solidFill>
                  <a:srgbClr val="00B0F0"/>
                </a:solidFill>
              </a:rPr>
              <a:t>Jen tato část a) se týká podmíněné </a:t>
            </a:r>
            <a:r>
              <a:rPr lang="cs-CZ" sz="2800" dirty="0" err="1">
                <a:solidFill>
                  <a:srgbClr val="00B0F0"/>
                </a:solidFill>
              </a:rPr>
              <a:t>psti</a:t>
            </a:r>
            <a:r>
              <a:rPr lang="cs-CZ" sz="2800" dirty="0">
                <a:solidFill>
                  <a:srgbClr val="00B0F0"/>
                </a:solidFill>
              </a:rPr>
              <a:t>, naučte se v této </a:t>
            </a:r>
            <a:r>
              <a:rPr lang="cs-CZ" sz="2800" dirty="0" err="1">
                <a:solidFill>
                  <a:srgbClr val="00B0F0"/>
                </a:solidFill>
              </a:rPr>
              <a:t>ot.ázce</a:t>
            </a:r>
            <a:r>
              <a:rPr lang="cs-CZ" sz="2800" dirty="0">
                <a:solidFill>
                  <a:srgbClr val="00B0F0"/>
                </a:solidFill>
              </a:rPr>
              <a:t> 14 jen tu.</a:t>
            </a:r>
          </a:p>
          <a:p>
            <a:pPr marL="514350" indent="-514350">
              <a:buAutoNum type="alphaLcParenR"/>
            </a:pPr>
            <a:r>
              <a:rPr lang="cs-CZ" sz="2800" dirty="0">
                <a:solidFill>
                  <a:srgbClr val="FFFF00"/>
                </a:solidFill>
              </a:rPr>
              <a:t>Určete pst, že ze tří vybraných výrobků budou dva kvalitní a jeden zmetek. </a:t>
            </a:r>
            <a:r>
              <a:rPr lang="cs-CZ" sz="2800" dirty="0"/>
              <a:t>Nezáleží na pořadí zmetku. Počítejte podle věty o součinu.</a:t>
            </a:r>
          </a:p>
          <a:p>
            <a:pPr marL="514350" indent="-514350">
              <a:buAutoNum type="alphaLcParenR"/>
            </a:pPr>
            <a:r>
              <a:rPr lang="cs-CZ" sz="2800" dirty="0">
                <a:solidFill>
                  <a:srgbClr val="FFFF00"/>
                </a:solidFill>
              </a:rPr>
              <a:t>Totéž jako b)</a:t>
            </a:r>
            <a:r>
              <a:rPr lang="cs-CZ" sz="2800" dirty="0"/>
              <a:t>, ale počítejte pomocí klasické </a:t>
            </a:r>
            <a:r>
              <a:rPr lang="cs-CZ" sz="2800" dirty="0" err="1"/>
              <a:t>psti</a:t>
            </a:r>
            <a:r>
              <a:rPr lang="en-US" sz="2800" dirty="0"/>
              <a:t> (</a:t>
            </a:r>
            <a:r>
              <a:rPr lang="en-US" sz="2800" dirty="0" err="1"/>
              <a:t>tak</a:t>
            </a:r>
            <a:r>
              <a:rPr lang="en-US" sz="2800" dirty="0"/>
              <a:t> n</a:t>
            </a:r>
            <a:r>
              <a:rPr lang="cs-CZ" sz="2800" dirty="0" err="1"/>
              <a:t>ějak</a:t>
            </a:r>
            <a:r>
              <a:rPr lang="cs-CZ" sz="2800" dirty="0"/>
              <a:t> najednou, když nezáleží na pořadí</a:t>
            </a:r>
            <a:r>
              <a:rPr lang="en-US" sz="2800" dirty="0"/>
              <a:t>)</a:t>
            </a:r>
            <a:r>
              <a:rPr lang="cs-CZ" sz="2800" dirty="0"/>
              <a:t>.</a:t>
            </a:r>
            <a:endParaRPr lang="en-US" sz="2800" dirty="0"/>
          </a:p>
          <a:p>
            <a:pPr marL="514350" indent="-514350">
              <a:buAutoNum type="alphaLcParenR"/>
            </a:pPr>
            <a:r>
              <a:rPr lang="en-US" sz="2800" dirty="0">
                <a:solidFill>
                  <a:srgbClr val="FFFF00"/>
                </a:solidFill>
              </a:rPr>
              <a:t>Ur</a:t>
            </a:r>
            <a:r>
              <a:rPr lang="cs-CZ" sz="2800" dirty="0" err="1">
                <a:solidFill>
                  <a:srgbClr val="FFFF00"/>
                </a:solidFill>
              </a:rPr>
              <a:t>čete</a:t>
            </a:r>
            <a:r>
              <a:rPr lang="cs-CZ" sz="2800" dirty="0">
                <a:solidFill>
                  <a:srgbClr val="FFFF00"/>
                </a:solidFill>
              </a:rPr>
              <a:t> pst, že druhý výrobek bude vybrán kvalitní</a:t>
            </a:r>
            <a:r>
              <a:rPr lang="cs-CZ" sz="2800" dirty="0"/>
              <a:t>, bez ohledu na to, jaký byl vytažen poprvé (nevíme, jaký byl vytažen poprvé)</a:t>
            </a:r>
          </a:p>
          <a:p>
            <a:pPr marL="0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929383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/>
              <a:t>Příklad: Ze sady 100 výrobků je 10 zmetků. Při kontrole jakosti vybereme náhodně tři výrobky z této sady.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2357438"/>
                <a:ext cx="10554574" cy="427196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cs-CZ" sz="2800" dirty="0"/>
              </a:p>
              <a:p>
                <a:pPr marL="514350" indent="-514350">
                  <a:buAutoNum type="alphaLcParenR"/>
                </a:pPr>
                <a:r>
                  <a:rPr lang="cs-CZ" sz="2800" dirty="0">
                    <a:solidFill>
                      <a:srgbClr val="FFFF00"/>
                    </a:solidFill>
                  </a:rPr>
                  <a:t>Určete pst, že první dva výrobky budou kvalitní a třetí bude zmetek (</a:t>
                </a:r>
                <a:r>
                  <a:rPr lang="cs-CZ" sz="2800" dirty="0"/>
                  <a:t>tj. záleží na pořadí zmetku</a:t>
                </a:r>
                <a:r>
                  <a:rPr lang="cs-CZ" sz="2800" dirty="0">
                    <a:solidFill>
                      <a:srgbClr val="FFFF00"/>
                    </a:solidFill>
                  </a:rPr>
                  <a:t>). </a:t>
                </a:r>
                <a:endParaRPr lang="cs-CZ" sz="2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800" dirty="0"/>
                  <a:t> … první vybraný výrobek bude kvalitní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/>
                  <a:t> … druhý vybraný výrobek bude kvalitní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cs-CZ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cs-CZ" sz="28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cs-CZ" sz="2800" dirty="0"/>
                  <a:t> … třetí vybraný výrobek bude zmetek</a:t>
                </a:r>
              </a:p>
              <a:p>
                <a:pPr marL="0" indent="0">
                  <a:buNone/>
                </a:pPr>
                <a:r>
                  <a:rPr lang="cs-CZ" sz="2800" dirty="0"/>
                  <a:t>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B0F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cs-CZ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cs-CZ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dirty="0"/>
                  <a:t>)=P(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)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/>
                  <a:t>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)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/>
                  <a:t> P(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cs-CZ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cs-CZ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dirty="0"/>
                  <a:t>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)= …</a:t>
                </a:r>
                <a:endParaRPr lang="cs-CZ" sz="28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2357438"/>
                <a:ext cx="10554574" cy="427196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34861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endParaRPr lang="cs-CZ" sz="30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2357438"/>
                <a:ext cx="10554574" cy="4271962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endParaRPr lang="cs-CZ" sz="2800" dirty="0"/>
              </a:p>
              <a:p>
                <a:pPr marL="514350" indent="-514350">
                  <a:buAutoNum type="alphaLcParenR"/>
                </a:pPr>
                <a:r>
                  <a:rPr lang="cs-CZ" sz="2800" dirty="0">
                    <a:solidFill>
                      <a:srgbClr val="FFFF00"/>
                    </a:solidFill>
                  </a:rPr>
                  <a:t>Určete pst, že první dva výrobky budou kvalitní a třetí bude zmetek (</a:t>
                </a:r>
                <a:r>
                  <a:rPr lang="cs-CZ" sz="2800" dirty="0"/>
                  <a:t>tj. záleží na pořadí zmetku</a:t>
                </a:r>
                <a:r>
                  <a:rPr lang="cs-CZ" sz="2800" dirty="0">
                    <a:solidFill>
                      <a:srgbClr val="FFFF00"/>
                    </a:solidFill>
                  </a:rPr>
                  <a:t>). </a:t>
                </a:r>
                <a:endParaRPr lang="cs-CZ" sz="2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800" dirty="0"/>
                  <a:t> … první vybraný výrobek bude kvalitní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/>
                  <a:t> … druhý vybraný výrobek bude kvalitní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cs-CZ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cs-CZ" sz="28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cs-CZ" sz="2800" dirty="0"/>
                  <a:t> … třetí vybraný výrobek bude zmetek</a:t>
                </a:r>
              </a:p>
              <a:p>
                <a:pPr marL="0" indent="0">
                  <a:buNone/>
                </a:pPr>
                <a:r>
                  <a:rPr lang="cs-CZ" sz="2800" dirty="0"/>
                  <a:t>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B0F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cs-CZ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cs-CZ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dirty="0"/>
                  <a:t>)=P(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)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/>
                  <a:t>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|</a:t>
                </a:r>
                <a:r>
                  <a:rPr lang="cs-CZ" sz="2800" dirty="0">
                    <a:solidFill>
                      <a:srgbClr val="00B0F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)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/>
                  <a:t> 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/>
                  <a:t>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)=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90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89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99</m:t>
                        </m:r>
                      </m:den>
                    </m:f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98</m:t>
                        </m:r>
                      </m:den>
                    </m:f>
                  </m:oMath>
                </a14:m>
                <a:r>
                  <a:rPr lang="cs-CZ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≐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0,0826</a:t>
                </a:r>
                <a:endParaRPr lang="cs-CZ" sz="28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2357438"/>
                <a:ext cx="10554574" cy="427196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082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248792"/>
                <a:ext cx="10971184" cy="432428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sz="2400" dirty="0"/>
                  <a:t>Větička 3: P</a:t>
                </a:r>
                <a14:m>
                  <m:oMath xmlns:m="http://schemas.openxmlformats.org/officeDocument/2006/math">
                    <m:r>
                      <a:rPr lang="cs-CZ" sz="2400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cs-CZ" sz="2400" dirty="0"/>
                  <a:t>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400" dirty="0"/>
                  <a:t>)</a:t>
                </a:r>
                <a:r>
                  <a:rPr lang="en-US" sz="2400" dirty="0"/>
                  <a:t>+P(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)</a:t>
                </a:r>
                <a:r>
                  <a:rPr lang="cs-CZ" sz="2400" dirty="0"/>
                  <a:t> – P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)</a:t>
                </a:r>
                <a:r>
                  <a:rPr lang="cs-CZ" sz="2400" dirty="0"/>
                  <a:t>     </a:t>
                </a:r>
                <a:r>
                  <a:rPr lang="en-US" sz="2400" dirty="0"/>
                  <a:t> pro </a:t>
                </a:r>
                <a:r>
                  <a:rPr lang="en-US" sz="2400" dirty="0" err="1"/>
                  <a:t>libov</a:t>
                </a:r>
                <a:r>
                  <a:rPr lang="en-US" sz="2400" dirty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24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cs-CZ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457200" indent="-457200">
                  <a:buAutoNum type="arabicPeriod"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D</a:t>
                </a:r>
                <a:r>
                  <a:rPr lang="cs-CZ" sz="2400" dirty="0" err="1"/>
                  <a:t>ůkaz</a:t>
                </a:r>
                <a:r>
                  <a:rPr lang="cs-CZ" sz="2400" dirty="0"/>
                  <a:t>: Pokud existují nějaké prvky v průniku obou množin, lze sjednocení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400" dirty="0"/>
                  <a:t> rozložit na tři disjunktní podmnožiny: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400" dirty="0"/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400" dirty="0"/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400" dirty="0"/>
                  <a:t>.</a:t>
                </a:r>
              </a:p>
              <a:p>
                <a:pPr marL="0" indent="0">
                  <a:buNone/>
                </a:pPr>
                <a:r>
                  <a:rPr lang="cs-CZ" sz="2400" dirty="0"/>
                  <a:t>Pak podle axiomu 3 platí:</a:t>
                </a:r>
              </a:p>
              <a:p>
                <a:pPr marL="0" indent="0">
                  <a:buNone/>
                </a:pPr>
                <a:r>
                  <a:rPr lang="cs-CZ" sz="2400" dirty="0"/>
                  <a:t>P</a:t>
                </a:r>
                <a14:m>
                  <m:oMath xmlns:m="http://schemas.openxmlformats.org/officeDocument/2006/math">
                    <m:r>
                      <a:rPr lang="cs-CZ" sz="2400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cs-CZ" sz="2400" dirty="0"/>
                  <a:t>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400" dirty="0"/>
                  <a:t>)</a:t>
                </a:r>
                <a:r>
                  <a:rPr lang="en-US" sz="2400" dirty="0"/>
                  <a:t>+ P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) + 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)</a:t>
                </a:r>
                <a:r>
                  <a:rPr lang="cs-CZ" sz="2400" dirty="0"/>
                  <a:t> (</a:t>
                </a:r>
                <a:r>
                  <a:rPr lang="cs-CZ" sz="2400" dirty="0" err="1"/>
                  <a:t>ax</a:t>
                </a:r>
                <a:r>
                  <a:rPr lang="cs-CZ" sz="2400" dirty="0"/>
                  <a:t>. 3 pro tři </a:t>
                </a:r>
                <a:r>
                  <a:rPr lang="cs-CZ" sz="2400" dirty="0" err="1"/>
                  <a:t>disjmnožiny</a:t>
                </a:r>
                <a:r>
                  <a:rPr lang="cs-CZ" sz="2400" dirty="0"/>
                  <a:t>)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cs-CZ" sz="2400" dirty="0"/>
                  <a:t>P</a:t>
                </a:r>
                <a14:m>
                  <m:oMath xmlns:m="http://schemas.openxmlformats.org/officeDocument/2006/math">
                    <m:r>
                      <a:rPr lang="cs-CZ" sz="2400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cs-CZ" sz="2400" dirty="0"/>
                  <a:t>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400" dirty="0"/>
                  <a:t>)</a:t>
                </a:r>
                <a:r>
                  <a:rPr lang="en-US" sz="2400" dirty="0"/>
                  <a:t>+ P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) </a:t>
                </a:r>
                <a:r>
                  <a:rPr lang="cs-CZ" sz="2400" dirty="0"/>
                  <a:t> (</a:t>
                </a:r>
                <a:r>
                  <a:rPr lang="cs-CZ" sz="2400" dirty="0" err="1"/>
                  <a:t>ax</a:t>
                </a:r>
                <a:r>
                  <a:rPr lang="cs-CZ" sz="2400" dirty="0"/>
                  <a:t>. 3 pro dvě disjunktní množiny)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cs-CZ" sz="2400" dirty="0"/>
                  <a:t>P</a:t>
                </a:r>
                <a14:m>
                  <m:oMath xmlns:m="http://schemas.openxmlformats.org/officeDocument/2006/math">
                    <m:r>
                      <a:rPr lang="cs-CZ" sz="2400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en-US" sz="2400" dirty="0"/>
                  <a:t>P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) + 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400" dirty="0"/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400" dirty="0"/>
                  <a:t>) (</a:t>
                </a:r>
                <a:r>
                  <a:rPr lang="cs-CZ" sz="2400" dirty="0" err="1"/>
                  <a:t>ax</a:t>
                </a:r>
                <a:r>
                  <a:rPr lang="cs-CZ" sz="2400" dirty="0"/>
                  <a:t>. 3 pro dvě disjunktní množiny</a:t>
                </a:r>
              </a:p>
              <a:p>
                <a:pPr marL="0" indent="0">
                  <a:buNone/>
                </a:pPr>
                <a:endParaRPr lang="cs-CZ" sz="2400" i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248792"/>
                <a:ext cx="10971184" cy="432428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1149626"/>
          </a:xfrm>
        </p:spPr>
        <p:txBody>
          <a:bodyPr/>
          <a:lstStyle/>
          <a:p>
            <a:r>
              <a:rPr lang="cs-CZ" dirty="0"/>
              <a:t>Začněme obecnou situací dvou jevů:</a:t>
            </a:r>
          </a:p>
        </p:txBody>
      </p:sp>
    </p:spTree>
    <p:extLst>
      <p:ext uri="{BB962C8B-B14F-4D97-AF65-F5344CB8AC3E}">
        <p14:creationId xmlns:p14="http://schemas.microsoft.com/office/powerpoint/2010/main" val="35084214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endParaRPr lang="cs-CZ" sz="30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2357438"/>
                <a:ext cx="10554574" cy="427196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cs-CZ" sz="2800" dirty="0"/>
              </a:p>
              <a:p>
                <a:pPr marL="514350" indent="-514350">
                  <a:buFont typeface="+mj-lt"/>
                  <a:buAutoNum type="alphaLcParenR" startAt="2"/>
                </a:pPr>
                <a:r>
                  <a:rPr lang="cs-CZ" sz="2800" dirty="0">
                    <a:solidFill>
                      <a:srgbClr val="FFFF00"/>
                    </a:solidFill>
                  </a:rPr>
                  <a:t>Určete pst (jevu B), že ze tří vybraných výrobků budou dva kvalitní a jeden zmetek. </a:t>
                </a:r>
                <a:r>
                  <a:rPr lang="cs-CZ" sz="2800" dirty="0"/>
                  <a:t>Nezáleží na pořadí zmetku.</a:t>
                </a:r>
                <a:r>
                  <a:rPr lang="cs-CZ" sz="2800" dirty="0">
                    <a:solidFill>
                      <a:srgbClr val="FFFF00"/>
                    </a:solidFill>
                  </a:rPr>
                  <a:t> </a:t>
                </a:r>
                <a:endParaRPr lang="cs-CZ" sz="2800" dirty="0"/>
              </a:p>
              <a:p>
                <a:pPr marL="0" indent="0">
                  <a:buNone/>
                </a:pPr>
                <a:r>
                  <a:rPr lang="cs-CZ" sz="2800" dirty="0"/>
                  <a:t>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B0F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cs-CZ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cs-CZ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dirty="0"/>
                  <a:t>)+</a:t>
                </a:r>
                <a:r>
                  <a:rPr lang="cs-CZ" sz="2800" dirty="0"/>
                  <a:t> 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cs-CZ" sz="28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cs-CZ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cs-CZ" sz="2800" dirty="0">
                    <a:solidFill>
                      <a:srgbClr val="00B0F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cs-CZ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+</a:t>
                </a:r>
                <a:r>
                  <a:rPr lang="cs-CZ" sz="2800" dirty="0"/>
                  <a:t> 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28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cs-CZ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cs-CZ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B0F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= …</a:t>
                </a:r>
                <a:endParaRPr lang="cs-CZ" sz="28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2357438"/>
                <a:ext cx="10554574" cy="427196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86959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endParaRPr lang="cs-CZ" sz="30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2357438"/>
                <a:ext cx="10554574" cy="427196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cs-CZ" sz="2800" dirty="0"/>
              </a:p>
              <a:p>
                <a:pPr marL="514350" indent="-514350">
                  <a:buFont typeface="+mj-lt"/>
                  <a:buAutoNum type="alphaLcParenR" startAt="2"/>
                </a:pPr>
                <a:r>
                  <a:rPr lang="cs-CZ" sz="2800" dirty="0">
                    <a:solidFill>
                      <a:srgbClr val="FFFF00"/>
                    </a:solidFill>
                  </a:rPr>
                  <a:t>Určete pst, že ze tří vybraných výrobků budou dva kvalitní a jeden zmetek. </a:t>
                </a:r>
                <a:r>
                  <a:rPr lang="cs-CZ" sz="2800" dirty="0"/>
                  <a:t>Nezáleží na pořadí zmetku.</a:t>
                </a:r>
                <a:r>
                  <a:rPr lang="cs-CZ" sz="2800" dirty="0">
                    <a:solidFill>
                      <a:srgbClr val="FFFF00"/>
                    </a:solidFill>
                  </a:rPr>
                  <a:t> </a:t>
                </a:r>
                <a:endParaRPr lang="cs-CZ" sz="2800" dirty="0"/>
              </a:p>
              <a:p>
                <a:pPr marL="0" indent="0">
                  <a:buNone/>
                </a:pPr>
                <a:r>
                  <a:rPr lang="cs-CZ" sz="2800" dirty="0"/>
                  <a:t>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B0F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cs-CZ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cs-CZ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dirty="0"/>
                  <a:t>)+</a:t>
                </a:r>
                <a:r>
                  <a:rPr lang="cs-CZ" sz="2800" dirty="0"/>
                  <a:t> 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cs-CZ" sz="28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cs-CZ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cs-CZ" sz="2800" dirty="0">
                    <a:solidFill>
                      <a:srgbClr val="00B0F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cs-CZ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+</a:t>
                </a:r>
                <a:r>
                  <a:rPr lang="cs-CZ" sz="2800" dirty="0"/>
                  <a:t> 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28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cs-CZ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cs-CZ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B0F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= 			</a:t>
                </a:r>
                <a:r>
                  <a:rPr lang="cs-CZ" sz="2800" dirty="0"/>
                  <a:t>      </a:t>
                </a:r>
                <a:r>
                  <a:rPr lang="en-US" sz="28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90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89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99</m:t>
                        </m:r>
                      </m:den>
                    </m:f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98</m:t>
                        </m:r>
                      </m:den>
                    </m:f>
                  </m:oMath>
                </a14:m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90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99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89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98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+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99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89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98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≐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0,2478</a:t>
                </a:r>
                <a:endParaRPr lang="cs-CZ" sz="28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2357438"/>
                <a:ext cx="10554574" cy="427196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37083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en-US" sz="3000" i="1" dirty="0"/>
              <a:t>N</a:t>
            </a:r>
            <a:r>
              <a:rPr lang="cs-CZ" sz="3000" i="1" dirty="0" err="1"/>
              <a:t>ěkteré</a:t>
            </a:r>
            <a:r>
              <a:rPr lang="cs-CZ" sz="3000" i="1" dirty="0"/>
              <a:t> příklady lze řešit i více způsoby: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2357438"/>
                <a:ext cx="10554574" cy="427196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cs-CZ" sz="2800" dirty="0"/>
              </a:p>
              <a:p>
                <a:pPr marL="514350" indent="-514350">
                  <a:buFont typeface="+mj-lt"/>
                  <a:buAutoNum type="alphaLcParenR" startAt="3"/>
                </a:pPr>
                <a:r>
                  <a:rPr lang="cs-CZ" sz="2800" dirty="0">
                    <a:solidFill>
                      <a:srgbClr val="FFFF00"/>
                    </a:solidFill>
                  </a:rPr>
                  <a:t>Totéž jako b): Určete pst, že ze tří vybraných výrobků budou dva kvalitní a jeden zmetek</a:t>
                </a:r>
                <a:r>
                  <a:rPr lang="cs-CZ" sz="2800" dirty="0"/>
                  <a:t>, ale počítejte pomocí klasické </a:t>
                </a:r>
                <a:r>
                  <a:rPr lang="cs-CZ" sz="2800" dirty="0" err="1"/>
                  <a:t>psti</a:t>
                </a:r>
                <a:r>
                  <a:rPr lang="en-US" sz="2800" dirty="0"/>
                  <a:t> (</a:t>
                </a:r>
                <a:r>
                  <a:rPr lang="en-US" sz="2800" dirty="0" err="1"/>
                  <a:t>tak</a:t>
                </a:r>
                <a:r>
                  <a:rPr lang="en-US" sz="2800" dirty="0"/>
                  <a:t> n</a:t>
                </a:r>
                <a:r>
                  <a:rPr lang="cs-CZ" sz="2800" dirty="0" err="1"/>
                  <a:t>ějak</a:t>
                </a:r>
                <a:r>
                  <a:rPr lang="cs-CZ" sz="2800" dirty="0"/>
                  <a:t> najednou, když nezáleží na pořadí</a:t>
                </a:r>
                <a:r>
                  <a:rPr lang="en-US" sz="2800" dirty="0"/>
                  <a:t>)</a:t>
                </a:r>
                <a:r>
                  <a:rPr lang="cs-CZ" sz="2800" dirty="0"/>
                  <a:t>.</a:t>
                </a:r>
              </a:p>
              <a:p>
                <a:pPr marL="0" indent="0">
                  <a:buNone/>
                </a:pPr>
                <a:r>
                  <a:rPr lang="cs-CZ" sz="2800" dirty="0"/>
                  <a:t>P</a:t>
                </a:r>
                <a:r>
                  <a:rPr lang="en-US" sz="2800" dirty="0"/>
                  <a:t>(B)=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?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??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  <a:endParaRPr lang="cs-CZ" sz="28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2357438"/>
                <a:ext cx="10554574" cy="427196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6690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endParaRPr lang="cs-CZ" sz="30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2357438"/>
                <a:ext cx="10554574" cy="427196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cs-CZ" sz="2800" dirty="0"/>
              </a:p>
              <a:p>
                <a:pPr marL="514350" indent="-514350">
                  <a:buFont typeface="+mj-lt"/>
                  <a:buAutoNum type="alphaLcParenR" startAt="3"/>
                </a:pPr>
                <a:r>
                  <a:rPr lang="cs-CZ" sz="2800" dirty="0">
                    <a:solidFill>
                      <a:srgbClr val="FFFF00"/>
                    </a:solidFill>
                  </a:rPr>
                  <a:t>Totéž jako b): Určete pst, že ze tří vybraných výrobků budou dva kvalitní a jeden zmetek</a:t>
                </a:r>
                <a:r>
                  <a:rPr lang="cs-CZ" sz="2800" dirty="0"/>
                  <a:t>, ale počítejte pomocí klasické </a:t>
                </a:r>
                <a:r>
                  <a:rPr lang="cs-CZ" sz="2800" dirty="0" err="1"/>
                  <a:t>psti</a:t>
                </a:r>
                <a:r>
                  <a:rPr lang="en-US" sz="2800" dirty="0"/>
                  <a:t> (</a:t>
                </a:r>
                <a:r>
                  <a:rPr lang="en-US" sz="2800" dirty="0" err="1"/>
                  <a:t>tak</a:t>
                </a:r>
                <a:r>
                  <a:rPr lang="en-US" sz="2800" dirty="0"/>
                  <a:t> n</a:t>
                </a:r>
                <a:r>
                  <a:rPr lang="cs-CZ" sz="2800" dirty="0" err="1"/>
                  <a:t>ějak</a:t>
                </a:r>
                <a:r>
                  <a:rPr lang="cs-CZ" sz="2800" dirty="0"/>
                  <a:t> najednou, když nezáleží na pořadí</a:t>
                </a:r>
                <a:r>
                  <a:rPr lang="en-US" sz="2800" dirty="0"/>
                  <a:t>)</a:t>
                </a:r>
                <a:r>
                  <a:rPr lang="cs-CZ" sz="2800" dirty="0"/>
                  <a:t>.</a:t>
                </a:r>
              </a:p>
              <a:p>
                <a:pPr marL="0" indent="0">
                  <a:buNone/>
                </a:pPr>
                <a:r>
                  <a:rPr lang="cs-CZ" sz="2800" dirty="0"/>
                  <a:t>P</a:t>
                </a:r>
                <a:r>
                  <a:rPr lang="en-US" sz="2800" dirty="0"/>
                  <a:t>(B)=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 sz="2800" i="1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</m:d>
                      </m:den>
                    </m:f>
                  </m:oMath>
                </a14:m>
                <a:r>
                  <a:rPr lang="cs-CZ" sz="2800" dirty="0"/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??</m:t>
                        </m:r>
                      </m:num>
                      <m:den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???</m:t>
                        </m:r>
                      </m:den>
                    </m:f>
                  </m:oMath>
                </a14:m>
                <a:endParaRPr lang="cs-CZ" sz="28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2357438"/>
                <a:ext cx="10554574" cy="427196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44408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endParaRPr lang="cs-CZ" sz="30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2357438"/>
                <a:ext cx="10554574" cy="427196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cs-CZ" sz="2800" dirty="0"/>
              </a:p>
              <a:p>
                <a:pPr marL="514350" indent="-514350">
                  <a:buFont typeface="+mj-lt"/>
                  <a:buAutoNum type="alphaLcParenR" startAt="3"/>
                </a:pPr>
                <a:r>
                  <a:rPr lang="cs-CZ" sz="2800" dirty="0">
                    <a:solidFill>
                      <a:srgbClr val="FFFF00"/>
                    </a:solidFill>
                  </a:rPr>
                  <a:t>Totéž jako b): Určete pst, že ze tří vybraných výrobků budou dva kvalitní a jeden zmetek</a:t>
                </a:r>
                <a:r>
                  <a:rPr lang="cs-CZ" sz="2800" dirty="0"/>
                  <a:t>, ale počítejte pomocí klasické </a:t>
                </a:r>
                <a:r>
                  <a:rPr lang="cs-CZ" sz="2800" dirty="0" err="1"/>
                  <a:t>psti</a:t>
                </a:r>
                <a:r>
                  <a:rPr lang="en-US" sz="2800" dirty="0"/>
                  <a:t> (</a:t>
                </a:r>
                <a:r>
                  <a:rPr lang="en-US" sz="2800" dirty="0" err="1"/>
                  <a:t>tak</a:t>
                </a:r>
                <a:r>
                  <a:rPr lang="en-US" sz="2800" dirty="0"/>
                  <a:t> n</a:t>
                </a:r>
                <a:r>
                  <a:rPr lang="cs-CZ" sz="2800" dirty="0" err="1"/>
                  <a:t>ějak</a:t>
                </a:r>
                <a:r>
                  <a:rPr lang="cs-CZ" sz="2800" dirty="0"/>
                  <a:t> najednou, když nezáleží na pořadí</a:t>
                </a:r>
                <a:r>
                  <a:rPr lang="en-US" sz="2800" dirty="0"/>
                  <a:t>)</a:t>
                </a:r>
                <a:r>
                  <a:rPr lang="cs-CZ" sz="2800" dirty="0"/>
                  <a:t>.</a:t>
                </a:r>
              </a:p>
              <a:p>
                <a:pPr marL="0" indent="0">
                  <a:buNone/>
                </a:pPr>
                <a:r>
                  <a:rPr lang="cs-CZ" sz="2800" dirty="0"/>
                  <a:t>P</a:t>
                </a:r>
                <a:r>
                  <a:rPr lang="en-US" sz="2800" dirty="0"/>
                  <a:t>(B)=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 sz="2800" i="1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</m:d>
                      </m:den>
                    </m:f>
                  </m:oMath>
                </a14:m>
                <a:r>
                  <a:rPr lang="cs-CZ" sz="2800" dirty="0"/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pt-BR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pt-BR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num>
                              <m:den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den>
                            </m:f>
                          </m:e>
                        </m:d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d>
                          <m:dPr>
                            <m:ctrlPr>
                              <a:rPr lang="pt-BR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pt-BR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90</m:t>
                                </m:r>
                              </m:num>
                              <m:den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num>
                      <m:den>
                        <m:d>
                          <m:dPr>
                            <m:ctrlPr>
                              <a:rPr lang="pt-BR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pt-BR" sz="28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num>
                              <m:den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den>
                    </m:f>
                  </m:oMath>
                </a14:m>
                <a:r>
                  <a:rPr lang="en-US" sz="2800" dirty="0"/>
                  <a:t> </a:t>
                </a:r>
                <a:r>
                  <a:rPr lang="cs-CZ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≐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0,2478 </a:t>
                </a:r>
                <a:r>
                  <a:rPr lang="en-US" sz="2800" dirty="0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… </a:t>
                </a:r>
                <a:r>
                  <a:rPr lang="en-US" sz="2800" dirty="0" err="1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stejn</a:t>
                </a:r>
                <a:r>
                  <a:rPr lang="cs-CZ" sz="2800" dirty="0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ý výsledek!!</a:t>
                </a:r>
                <a:endParaRPr lang="cs-CZ" sz="2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2357438"/>
                <a:ext cx="10554574" cy="427196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74404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endParaRPr lang="cs-CZ" sz="30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2357438"/>
                <a:ext cx="10554574" cy="427196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cs-CZ" sz="2800" dirty="0"/>
              </a:p>
              <a:p>
                <a:pPr marL="514350" indent="-514350">
                  <a:buFont typeface="+mj-lt"/>
                  <a:buAutoNum type="alphaLcParenR" startAt="4"/>
                </a:pPr>
                <a:r>
                  <a:rPr lang="en-US" sz="2800" dirty="0">
                    <a:solidFill>
                      <a:srgbClr val="FFFF00"/>
                    </a:solidFill>
                  </a:rPr>
                  <a:t>Ur</a:t>
                </a:r>
                <a:r>
                  <a:rPr lang="cs-CZ" sz="2800" dirty="0" err="1">
                    <a:solidFill>
                      <a:srgbClr val="FFFF00"/>
                    </a:solidFill>
                  </a:rPr>
                  <a:t>čete</a:t>
                </a:r>
                <a:r>
                  <a:rPr lang="cs-CZ" sz="2800" dirty="0">
                    <a:solidFill>
                      <a:srgbClr val="FFFF00"/>
                    </a:solidFill>
                  </a:rPr>
                  <a:t> pst, že druhý výrobek bude vybrán kvalitní</a:t>
                </a:r>
                <a:r>
                  <a:rPr lang="cs-CZ" sz="2800" dirty="0"/>
                  <a:t>, bez ohledu na to, jaký byl vytažen poprvé</a:t>
                </a:r>
              </a:p>
              <a:p>
                <a:pPr marL="0" indent="0">
                  <a:buNone/>
                </a:pPr>
                <a:r>
                  <a:rPr lang="cs-CZ" sz="2800" dirty="0"/>
                  <a:t>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)=</a:t>
                </a:r>
                <a:r>
                  <a:rPr lang="cs-CZ" sz="2800" dirty="0"/>
                  <a:t> 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)+P(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28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cs-CZ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90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89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99</m:t>
                        </m:r>
                      </m:den>
                    </m:f>
                  </m:oMath>
                </a14:m>
                <a:r>
                  <a:rPr lang="en-US" sz="28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90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99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  <a:r>
                  <a:rPr lang="cs-CZ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≐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0,9 </a:t>
                </a:r>
                <a:r>
                  <a:rPr lang="en-US" sz="2800" dirty="0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… paradox!!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FFFF00"/>
                    </a:solidFill>
                  </a:rPr>
                  <a:t>(bez </a:t>
                </a:r>
                <a:r>
                  <a:rPr lang="en-US" sz="2800" dirty="0" err="1">
                    <a:solidFill>
                      <a:srgbClr val="FFFF00"/>
                    </a:solidFill>
                  </a:rPr>
                  <a:t>ohledu</a:t>
                </a:r>
                <a:r>
                  <a:rPr lang="en-US" sz="2800" dirty="0">
                    <a:solidFill>
                      <a:srgbClr val="FFFF0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FFFF00"/>
                    </a:solidFill>
                  </a:rPr>
                  <a:t>na</a:t>
                </a:r>
                <a:r>
                  <a:rPr lang="en-US" sz="2800" dirty="0">
                    <a:solidFill>
                      <a:srgbClr val="FFFF00"/>
                    </a:solidFill>
                  </a:rPr>
                  <a:t> po</a:t>
                </a:r>
                <a:r>
                  <a:rPr lang="cs-CZ" sz="2800" dirty="0">
                    <a:solidFill>
                      <a:srgbClr val="FFFF00"/>
                    </a:solidFill>
                  </a:rPr>
                  <a:t>řadí tahaného výrobku – pst, že vytáhneme výrobek kvalitní, je pořád stejná a rovná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90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FF00"/>
                    </a:solidFill>
                  </a:rPr>
                  <a:t>)</a:t>
                </a:r>
                <a:endParaRPr lang="cs-CZ" sz="2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2357438"/>
                <a:ext cx="10554574" cy="427196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8893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814638"/>
            <a:ext cx="10971184" cy="3758441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11"/>
            </a:pPr>
            <a:r>
              <a:rPr lang="cs-CZ" sz="2400" dirty="0"/>
              <a:t>Věta o součtu </a:t>
            </a:r>
            <a:r>
              <a:rPr lang="cs-CZ" sz="2400" dirty="0" err="1"/>
              <a:t>pstí</a:t>
            </a:r>
            <a:r>
              <a:rPr lang="cs-CZ" sz="2400" dirty="0"/>
              <a:t>.</a:t>
            </a:r>
          </a:p>
          <a:p>
            <a:pPr marL="457200" indent="-457200">
              <a:buFont typeface="+mj-lt"/>
              <a:buAutoNum type="arabicPeriod" startAt="11"/>
            </a:pPr>
            <a:r>
              <a:rPr lang="cs-CZ" sz="2400" dirty="0"/>
              <a:t>Stochasticky nezávislé jevy.</a:t>
            </a:r>
          </a:p>
          <a:p>
            <a:pPr marL="457200" indent="-457200">
              <a:buFont typeface="+mj-lt"/>
              <a:buAutoNum type="arabicPeriod" startAt="11"/>
            </a:pPr>
            <a:r>
              <a:rPr lang="cs-CZ" sz="2400" dirty="0"/>
              <a:t>Podmíněná pst</a:t>
            </a:r>
          </a:p>
          <a:p>
            <a:pPr marL="457200" indent="-457200">
              <a:buFont typeface="+mj-lt"/>
              <a:buAutoNum type="arabicPeriod" startAt="11"/>
            </a:pPr>
            <a:r>
              <a:rPr lang="cs-CZ" sz="2400" dirty="0"/>
              <a:t>Věta o součinu </a:t>
            </a:r>
            <a:r>
              <a:rPr lang="cs-CZ" sz="2400" dirty="0" err="1"/>
              <a:t>pstí</a:t>
            </a:r>
            <a:endParaRPr lang="cs-CZ" sz="2400" dirty="0"/>
          </a:p>
          <a:p>
            <a:pPr marL="457200" indent="-457200">
              <a:buFont typeface="+mj-lt"/>
              <a:buAutoNum type="arabicPeriod" startAt="11"/>
            </a:pPr>
            <a:endParaRPr lang="cs-CZ" sz="2400" dirty="0"/>
          </a:p>
          <a:p>
            <a:pPr marL="457200" indent="-457200">
              <a:buAutoNum type="arabicPeriod" startAt="11"/>
            </a:pPr>
            <a:endParaRPr lang="cs-CZ" sz="2400" dirty="0"/>
          </a:p>
          <a:p>
            <a:pPr marL="0" indent="0">
              <a:buNone/>
            </a:pPr>
            <a:endParaRPr lang="cs-CZ" sz="2400" i="1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Rekapitulace otázek – přednáška 3:</a:t>
            </a:r>
          </a:p>
        </p:txBody>
      </p:sp>
    </p:spTree>
    <p:extLst>
      <p:ext uri="{BB962C8B-B14F-4D97-AF65-F5344CB8AC3E}">
        <p14:creationId xmlns:p14="http://schemas.microsoft.com/office/powerpoint/2010/main" val="355763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248792"/>
                <a:ext cx="10971184" cy="432428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sz="2400" dirty="0"/>
                  <a:t>Dosazením těchto tří vztahů do levé a právě strany rovnice ve větičce 3 vidíme:</a:t>
                </a:r>
              </a:p>
              <a:p>
                <a:pPr marL="0" indent="0">
                  <a:buNone/>
                </a:pPr>
                <a:r>
                  <a:rPr lang="cs-CZ" sz="2400" dirty="0"/>
                  <a:t>L= P</a:t>
                </a:r>
                <a14:m>
                  <m:oMath xmlns:m="http://schemas.openxmlformats.org/officeDocument/2006/math">
                    <m:r>
                      <a:rPr lang="cs-CZ" sz="2400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cs-CZ" sz="2400" dirty="0"/>
                  <a:t>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400" dirty="0"/>
                  <a:t>)</a:t>
                </a:r>
                <a:r>
                  <a:rPr lang="en-US" sz="2400" dirty="0"/>
                  <a:t>+ P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) + 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)</a:t>
                </a:r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/>
                  <a:t>P= 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400" dirty="0"/>
                  <a:t>)</a:t>
                </a:r>
                <a:r>
                  <a:rPr lang="en-US" sz="2400" dirty="0"/>
                  <a:t>+P(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)</a:t>
                </a:r>
                <a:r>
                  <a:rPr lang="cs-CZ" sz="2400" dirty="0"/>
                  <a:t> – P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)</a:t>
                </a:r>
                <a:r>
                  <a:rPr lang="cs-CZ" sz="2400" dirty="0"/>
                  <a:t> = 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400" dirty="0"/>
                  <a:t>)</a:t>
                </a:r>
                <a:r>
                  <a:rPr lang="en-US" sz="2400" dirty="0"/>
                  <a:t>+ P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)</a:t>
                </a:r>
                <a:r>
                  <a:rPr lang="cs-CZ" sz="2400" dirty="0"/>
                  <a:t> </a:t>
                </a:r>
                <a:r>
                  <a:rPr lang="en-US" sz="2400" dirty="0"/>
                  <a:t>+ P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) +			+ 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400" dirty="0"/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400" dirty="0"/>
                  <a:t>) – P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)=</a:t>
                </a:r>
                <a:r>
                  <a:rPr lang="cs-CZ" sz="2400" dirty="0"/>
                  <a:t>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400" dirty="0"/>
                  <a:t>)</a:t>
                </a:r>
                <a:r>
                  <a:rPr lang="en-US" sz="2400" dirty="0"/>
                  <a:t>+ P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) + 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)</a:t>
                </a:r>
                <a:endParaRPr lang="cs-CZ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O</a:t>
                </a:r>
                <a:r>
                  <a:rPr lang="cs-CZ" sz="2400" dirty="0" err="1"/>
                  <a:t>bě</a:t>
                </a:r>
                <a:r>
                  <a:rPr lang="cs-CZ" sz="2400" dirty="0"/>
                  <a:t> strany se rovnají, tvrzení platí.</a:t>
                </a:r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endParaRPr lang="cs-CZ" sz="2400" i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248792"/>
                <a:ext cx="10971184" cy="432428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1149626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582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248792"/>
                <a:ext cx="10971184" cy="432428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sz="2400" dirty="0"/>
                  <a:t>P</a:t>
                </a:r>
                <a14:m>
                  <m:oMath xmlns:m="http://schemas.openxmlformats.org/officeDocument/2006/math">
                    <m:r>
                      <a:rPr lang="cs-CZ" sz="2400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m:rPr>
                        <m:nor/>
                      </m:rPr>
                      <a:rPr lang="cs-CZ" sz="2400" dirty="0"/>
                      <m:t> </m:t>
                    </m:r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m:rPr>
                        <m:nor/>
                      </m:rPr>
                      <a:rPr lang="cs-CZ" sz="2400" dirty="0"/>
                      <m:t> 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cs-CZ" sz="2400" dirty="0"/>
                  <a:t>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400" dirty="0"/>
                  <a:t>)</a:t>
                </a:r>
                <a:r>
                  <a:rPr lang="en-US" sz="2400" dirty="0"/>
                  <a:t>+P(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)+ … +P(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) --</a:t>
                </a:r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:r>
                  <a:rPr lang="cs-CZ" sz="2400" dirty="0"/>
                  <a:t> – P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) </a:t>
                </a:r>
                <a:r>
                  <a:rPr lang="cs-CZ" sz="2400" dirty="0"/>
                  <a:t>– P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/>
                  <a:t>)- … </a:t>
                </a:r>
                <a:r>
                  <a:rPr lang="cs-CZ" sz="2400" dirty="0"/>
                  <a:t>– P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) + </a:t>
                </a:r>
              </a:p>
              <a:p>
                <a:pPr marL="0" indent="0">
                  <a:buNone/>
                </a:pPr>
                <a:r>
                  <a:rPr lang="en-US" sz="2400" dirty="0"/>
                  <a:t>	+</a:t>
                </a:r>
                <a:r>
                  <a:rPr lang="cs-CZ" sz="2400" dirty="0"/>
                  <a:t> P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/>
                  <a:t>)+ </a:t>
                </a:r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400" dirty="0"/>
                  <a:t>)+ … </a:t>
                </a:r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cs-CZ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)—</a:t>
                </a:r>
              </a:p>
              <a:p>
                <a:pPr marL="0" indent="0">
                  <a:buNone/>
                </a:pPr>
                <a:r>
                  <a:rPr lang="en-US" sz="2400" dirty="0"/>
                  <a:t>	…</a:t>
                </a:r>
              </a:p>
              <a:p>
                <a:pPr marL="0" indent="0">
                  <a:buNone/>
                </a:pPr>
                <a:r>
                  <a:rPr lang="en-US" sz="2400" dirty="0"/>
                  <a:t>	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(−1)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sz="2400" dirty="0"/>
                  <a:t>…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)</a:t>
                </a:r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/>
                  <a:t>						</a:t>
                </a:r>
                <a:r>
                  <a:rPr lang="en-US" sz="2400" dirty="0"/>
                  <a:t>pro </a:t>
                </a:r>
                <a:r>
                  <a:rPr lang="en-US" sz="2400" dirty="0" err="1"/>
                  <a:t>libov</a:t>
                </a:r>
                <a:r>
                  <a:rPr lang="en-US" sz="2400" dirty="0"/>
                  <a:t>.</a:t>
                </a:r>
                <a:r>
                  <a:rPr lang="cs-CZ" sz="2400" dirty="0"/>
                  <a:t> náhodné jevy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, …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cs-CZ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cs-CZ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sz="2400" dirty="0"/>
                  <a:t>.</a:t>
                </a:r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/>
                  <a:t>(této větě se říká </a:t>
                </a:r>
                <a:r>
                  <a:rPr lang="cs-CZ" sz="2400" dirty="0">
                    <a:solidFill>
                      <a:srgbClr val="FFFF00"/>
                    </a:solidFill>
                  </a:rPr>
                  <a:t>věta o součtu </a:t>
                </a:r>
                <a:r>
                  <a:rPr lang="cs-CZ" sz="2400" dirty="0" err="1">
                    <a:solidFill>
                      <a:srgbClr val="FFFF00"/>
                    </a:solidFill>
                  </a:rPr>
                  <a:t>pstí</a:t>
                </a:r>
                <a:r>
                  <a:rPr lang="cs-CZ" sz="2400" dirty="0"/>
                  <a:t>)</a:t>
                </a:r>
                <a:endParaRPr lang="en-US" sz="2400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endParaRPr lang="cs-CZ" sz="2400" i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248792"/>
                <a:ext cx="10971184" cy="432428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1149626"/>
          </a:xfrm>
        </p:spPr>
        <p:txBody>
          <a:bodyPr/>
          <a:lstStyle/>
          <a:p>
            <a:r>
              <a:rPr lang="cs-CZ" dirty="0"/>
              <a:t>Lze </a:t>
            </a:r>
            <a:r>
              <a:rPr lang="cs-CZ" dirty="0" err="1"/>
              <a:t>dozákat</a:t>
            </a:r>
            <a:r>
              <a:rPr lang="cs-CZ" dirty="0"/>
              <a:t> větu o </a:t>
            </a:r>
            <a:r>
              <a:rPr lang="cs-CZ" dirty="0" err="1"/>
              <a:t>psti</a:t>
            </a:r>
            <a:r>
              <a:rPr lang="cs-CZ" dirty="0"/>
              <a:t> sjednocení n jevů</a:t>
            </a:r>
            <a:br>
              <a:rPr lang="cs-CZ" dirty="0"/>
            </a:br>
            <a:r>
              <a:rPr lang="cs-CZ" dirty="0"/>
              <a:t>(otázka č. 11):</a:t>
            </a:r>
          </a:p>
        </p:txBody>
      </p:sp>
    </p:spTree>
    <p:extLst>
      <p:ext uri="{BB962C8B-B14F-4D97-AF65-F5344CB8AC3E}">
        <p14:creationId xmlns:p14="http://schemas.microsoft.com/office/powerpoint/2010/main" val="4185115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248792"/>
            <a:ext cx="10971184" cy="4324287"/>
          </a:xfrm>
        </p:spPr>
        <p:txBody>
          <a:bodyPr>
            <a:noAutofit/>
          </a:bodyPr>
          <a:lstStyle/>
          <a:p>
            <a:pPr marL="457200" indent="-457200">
              <a:buAutoNum type="alphaLcParenR"/>
            </a:pPr>
            <a:r>
              <a:rPr lang="cs-CZ" sz="2400" i="1" dirty="0"/>
              <a:t>Důkaz pro 3 jevy: jeden obrázek</a:t>
            </a:r>
          </a:p>
          <a:p>
            <a:pPr marL="457200" indent="-457200">
              <a:buAutoNum type="alphaLcParenR"/>
            </a:pPr>
            <a:endParaRPr lang="cs-CZ" sz="2400" i="1" dirty="0"/>
          </a:p>
          <a:p>
            <a:pPr marL="457200" indent="-457200">
              <a:buAutoNum type="alphaLcParenR"/>
            </a:pPr>
            <a:r>
              <a:rPr lang="cs-CZ" sz="2400" i="1" dirty="0"/>
              <a:t>Důkaz pro 4 jevy: viz jeden obrázek, kde vzniká hvězdice vzájemných průniků každých tří množin … ale tento obrázek je zkreslený (protože budí zdání, jako by průniky dvojic množin byly čtyři, ale ono </a:t>
            </a:r>
            <a:r>
              <a:rPr lang="cs-CZ" sz="2400" i="1"/>
              <a:t>jejich šest), </a:t>
            </a:r>
            <a:r>
              <a:rPr lang="cs-CZ" sz="2400" i="1" dirty="0"/>
              <a:t>vhodný obrázek by byl čtyři koule se středy ve vrcholech čtyřstěnu</a:t>
            </a: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1149626"/>
          </a:xfrm>
        </p:spPr>
        <p:txBody>
          <a:bodyPr/>
          <a:lstStyle/>
          <a:p>
            <a:r>
              <a:rPr lang="cs-CZ" dirty="0"/>
              <a:t>Lze </a:t>
            </a:r>
            <a:r>
              <a:rPr lang="cs-CZ" dirty="0" err="1"/>
              <a:t>dozákat</a:t>
            </a:r>
            <a:r>
              <a:rPr lang="cs-CZ" dirty="0"/>
              <a:t> větu o </a:t>
            </a:r>
            <a:r>
              <a:rPr lang="cs-CZ" dirty="0" err="1"/>
              <a:t>psti</a:t>
            </a:r>
            <a:r>
              <a:rPr lang="cs-CZ" dirty="0"/>
              <a:t> sjednocení n jevů</a:t>
            </a:r>
            <a:br>
              <a:rPr lang="cs-CZ" dirty="0"/>
            </a:br>
            <a:r>
              <a:rPr lang="cs-CZ" dirty="0"/>
              <a:t>(otázka č. 11):</a:t>
            </a:r>
          </a:p>
        </p:txBody>
      </p:sp>
    </p:spTree>
    <p:extLst>
      <p:ext uri="{BB962C8B-B14F-4D97-AF65-F5344CB8AC3E}">
        <p14:creationId xmlns:p14="http://schemas.microsoft.com/office/powerpoint/2010/main" val="140766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3429000"/>
                <a:ext cx="10971184" cy="314407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cs-CZ" sz="2400" dirty="0"/>
                  <a:t>Jaká je pst, že</a:t>
                </a:r>
              </a:p>
              <a:p>
                <a:pPr marL="0" indent="0">
                  <a:buNone/>
                </a:pPr>
                <a:r>
                  <a:rPr lang="cs-CZ" sz="2400" dirty="0"/>
                  <a:t>a) Všechny zvonky zapojí ke správným bytům</a:t>
                </a:r>
              </a:p>
              <a:p>
                <a:pPr marL="0" indent="0">
                  <a:buNone/>
                </a:pPr>
                <a:r>
                  <a:rPr lang="cs-CZ" sz="2400" dirty="0"/>
                  <a:t>b) Aspoň jeden zvonek zapojí správně?</a:t>
                </a:r>
              </a:p>
              <a:p>
                <a:pPr marL="0" indent="0">
                  <a:buNone/>
                </a:pPr>
                <a:r>
                  <a:rPr lang="cs-CZ" sz="2400" dirty="0"/>
                  <a:t>c) Žádný zvonek nezapojí správně?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cs-CZ" sz="2400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400" dirty="0"/>
                  <a:t> … zvonek k bytu č. 1 bude zapojen správně</a:t>
                </a:r>
              </a:p>
              <a:p>
                <a:pPr marL="0" indent="0">
                  <a:buNone/>
                </a:pPr>
                <a:r>
                  <a:rPr lang="cs-CZ" sz="2400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400" dirty="0"/>
                  <a:t> … zvonek k bytu č. 2 bude zapojen správně</a:t>
                </a:r>
              </a:p>
              <a:p>
                <a:pPr marL="0" indent="0">
                  <a:buNone/>
                </a:pPr>
                <a:r>
                  <a:rPr lang="cs-CZ" sz="2400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sz="2400" dirty="0"/>
                  <a:t> … zvonek k bytu č. 3 bude zapojen správně</a:t>
                </a:r>
              </a:p>
              <a:p>
                <a:pPr marL="0" indent="0">
                  <a:buNone/>
                </a:pPr>
                <a:r>
                  <a:rPr lang="cs-CZ" sz="2400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4 </m:t>
                        </m:r>
                      </m:sub>
                    </m:sSub>
                  </m:oMath>
                </a14:m>
                <a:r>
                  <a:rPr lang="cs-CZ" sz="2400" dirty="0"/>
                  <a:t> … zvonek k bytu č. 4 bude zapojen správně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endParaRPr lang="cs-CZ" sz="2400" i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3429000"/>
                <a:ext cx="10971184" cy="314407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1449664"/>
          </a:xfrm>
        </p:spPr>
        <p:txBody>
          <a:bodyPr/>
          <a:lstStyle/>
          <a:p>
            <a:r>
              <a:rPr lang="cs-CZ" dirty="0"/>
              <a:t>Příklad</a:t>
            </a:r>
            <a:r>
              <a:rPr lang="en-US" dirty="0"/>
              <a:t>: </a:t>
            </a:r>
            <a:r>
              <a:rPr lang="cs-CZ" dirty="0"/>
              <a:t>Elektrikář vytiskl štítky na zvonky domy se 4 byty a zapojuje je náhodně, protože jeho parťák onemocněl</a:t>
            </a:r>
          </a:p>
        </p:txBody>
      </p:sp>
    </p:spTree>
    <p:extLst>
      <p:ext uri="{BB962C8B-B14F-4D97-AF65-F5344CB8AC3E}">
        <p14:creationId xmlns:p14="http://schemas.microsoft.com/office/powerpoint/2010/main" val="2954444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/>
              <a:t>Řešení: všech možných připojení zvonků k bytům je …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3100388"/>
                <a:ext cx="10554574" cy="352901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(</a:t>
                </a:r>
                <a:r>
                  <a:rPr lang="cs-CZ" sz="2800" dirty="0"/>
                  <a:t>řešíme pomocí modelu klasické </a:t>
                </a:r>
                <a:r>
                  <a:rPr lang="cs-CZ" sz="2800" dirty="0" err="1"/>
                  <a:t>psti</a:t>
                </a:r>
                <a:r>
                  <a:rPr lang="cs-CZ" sz="2800" dirty="0"/>
                  <a:t> … každá varianta připojení zvonků je stejně pravděpodobná</a:t>
                </a:r>
                <a:r>
                  <a:rPr lang="en-US" sz="2800" dirty="0"/>
                  <a:t>)</a:t>
                </a:r>
                <a:endParaRPr lang="cs-CZ" sz="2800" dirty="0"/>
              </a:p>
              <a:p>
                <a:pPr marL="514350" indent="-514350">
                  <a:buAutoNum type="alphaLcParenR"/>
                </a:pPr>
                <a:r>
                  <a:rPr lang="cs-CZ" sz="2800" dirty="0"/>
                  <a:t>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800" dirty="0"/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/>
                    </m:f>
                  </m:oMath>
                </a14:m>
                <a:r>
                  <a:rPr lang="en-US" sz="2800" dirty="0"/>
                  <a:t> = </a:t>
                </a:r>
                <a:endParaRPr lang="cs-CZ" sz="2800" dirty="0"/>
              </a:p>
              <a:p>
                <a:pPr marL="0" indent="0">
                  <a:buNone/>
                </a:pPr>
                <a:endParaRPr lang="cs-CZ" sz="2800" dirty="0"/>
              </a:p>
              <a:p>
                <a:pPr marL="914400" lvl="2" indent="0">
                  <a:buNone/>
                </a:pPr>
                <a:endParaRPr lang="cs-CZ" sz="28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3100388"/>
                <a:ext cx="10554574" cy="352901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9174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/>
              <a:t>Řešení: všech možných připojení zvonků k bytům je </a:t>
            </a:r>
            <a:r>
              <a:rPr lang="en-US" sz="3000" i="1" dirty="0"/>
              <a:t>24</a:t>
            </a:r>
            <a:endParaRPr lang="cs-CZ" sz="30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3100388"/>
                <a:ext cx="10554574" cy="3529012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endParaRPr lang="cs-CZ" sz="2800" dirty="0"/>
              </a:p>
              <a:p>
                <a:pPr marL="514350" indent="-514350">
                  <a:buAutoNum type="alphaLcParenR"/>
                </a:pPr>
                <a:r>
                  <a:rPr lang="cs-CZ" sz="2800" dirty="0"/>
                  <a:t>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800" dirty="0"/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2800" dirty="0"/>
                  <a:t> = 0,04166666…</a:t>
                </a:r>
              </a:p>
              <a:p>
                <a:pPr marL="514350" indent="-514350">
                  <a:buAutoNum type="alphaLcParenR"/>
                </a:pPr>
                <a:r>
                  <a:rPr lang="en-US" sz="2800" dirty="0"/>
                  <a:t>P</a:t>
                </a:r>
                <a14:m>
                  <m:oMath xmlns:m="http://schemas.openxmlformats.org/officeDocument/2006/math">
                    <m:r>
                      <a:rPr lang="cs-CZ" sz="2800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cs-CZ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m:rPr>
                        <m:nor/>
                      </m:rPr>
                      <a:rPr lang="cs-CZ" sz="2800" dirty="0"/>
                      <m:t> 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= </a:t>
                </a:r>
                <a:r>
                  <a:rPr lang="cs-CZ" sz="2800" dirty="0"/>
                  <a:t>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800" dirty="0"/>
                  <a:t>)</a:t>
                </a:r>
                <a:r>
                  <a:rPr lang="en-US" sz="2800" dirty="0"/>
                  <a:t>+P(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)+</a:t>
                </a:r>
                <a:r>
                  <a:rPr lang="cs-CZ" sz="2800" dirty="0"/>
                  <a:t>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sz="2800" dirty="0"/>
                  <a:t>)</a:t>
                </a:r>
                <a:r>
                  <a:rPr lang="en-US" sz="2800" dirty="0"/>
                  <a:t>+P(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800" dirty="0"/>
                  <a:t>) --</a:t>
                </a:r>
              </a:p>
              <a:p>
                <a:pPr marL="0" indent="0">
                  <a:buNone/>
                </a:pPr>
                <a:r>
                  <a:rPr lang="en-US" sz="2800" dirty="0"/>
                  <a:t>	</a:t>
                </a:r>
                <a:r>
                  <a:rPr lang="cs-CZ" sz="2800" dirty="0"/>
                  <a:t> – 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) </a:t>
                </a:r>
                <a:r>
                  <a:rPr lang="cs-CZ" sz="2800" dirty="0"/>
                  <a:t>– 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/>
                  <a:t>)- … </a:t>
                </a:r>
                <a:r>
                  <a:rPr lang="cs-CZ" sz="2800" dirty="0"/>
                  <a:t>– 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800" dirty="0"/>
                  <a:t>) + </a:t>
                </a:r>
              </a:p>
              <a:p>
                <a:pPr marL="0" indent="0">
                  <a:buNone/>
                </a:pPr>
                <a:r>
                  <a:rPr lang="en-US" sz="2800" dirty="0"/>
                  <a:t>	+</a:t>
                </a:r>
                <a:r>
                  <a:rPr lang="cs-CZ" sz="2800" dirty="0"/>
                  <a:t> 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/>
                  <a:t>)+ </a:t>
                </a:r>
                <a:r>
                  <a:rPr lang="cs-CZ" sz="2800" dirty="0"/>
                  <a:t>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800" dirty="0"/>
                  <a:t>)+ </a:t>
                </a:r>
                <a:r>
                  <a:rPr lang="cs-CZ" sz="2800" dirty="0"/>
                  <a:t>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800" dirty="0"/>
                  <a:t>)	+</a:t>
                </a:r>
                <a:r>
                  <a:rPr lang="cs-CZ" sz="2800" dirty="0"/>
                  <a:t> </a:t>
                </a:r>
                <a:r>
                  <a:rPr lang="en-US" sz="2800" dirty="0"/>
                  <a:t>	+</a:t>
                </a:r>
                <a:r>
                  <a:rPr lang="cs-CZ" sz="2800" dirty="0"/>
                  <a:t>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800" dirty="0"/>
                  <a:t>)–  </a:t>
                </a:r>
                <a:r>
                  <a:rPr lang="cs-CZ" sz="2800" dirty="0"/>
                  <a:t>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sz="2800" dirty="0"/>
                  <a:t>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800" dirty="0"/>
                  <a:t>)=</a:t>
                </a:r>
              </a:p>
              <a:p>
                <a:pPr marL="0" indent="0">
                  <a:buNone/>
                </a:pPr>
                <a:r>
                  <a:rPr lang="en-US" sz="28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2800" dirty="0"/>
                  <a:t> ( … )</a:t>
                </a:r>
                <a:endParaRPr lang="cs-CZ" sz="2800" dirty="0"/>
              </a:p>
              <a:p>
                <a:pPr marL="914400" lvl="2" indent="0">
                  <a:buNone/>
                </a:pPr>
                <a:endParaRPr lang="cs-CZ" sz="28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3100388"/>
                <a:ext cx="10554574" cy="352901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04525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áty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TM03457503[[fn=Citáty]]</Template>
  <TotalTime>4033</TotalTime>
  <Words>1793</Words>
  <Application>Microsoft Office PowerPoint</Application>
  <PresentationFormat>Širokoúhlá obrazovka</PresentationFormat>
  <Paragraphs>257</Paragraphs>
  <Slides>36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2" baseType="lpstr">
      <vt:lpstr>Calibri</vt:lpstr>
      <vt:lpstr>Cambria Math</vt:lpstr>
      <vt:lpstr>Century Gothic</vt:lpstr>
      <vt:lpstr>GreekUniversal</vt:lpstr>
      <vt:lpstr>Wingdings 2</vt:lpstr>
      <vt:lpstr>Citáty</vt:lpstr>
      <vt:lpstr>  přednáška 03:  další pravidla pro výpočet pstí</vt:lpstr>
      <vt:lpstr>Jeden princip součtu je třetím axiomem v definici psti, a sice pro neslučitelné jevy:</vt:lpstr>
      <vt:lpstr>Začněme obecnou situací dvou jevů:</vt:lpstr>
      <vt:lpstr>Prezentace aplikace PowerPoint</vt:lpstr>
      <vt:lpstr>Lze dozákat větu o psti sjednocení n jevů (otázka č. 11):</vt:lpstr>
      <vt:lpstr>Lze dozákat větu o psti sjednocení n jevů (otázka č. 11):</vt:lpstr>
      <vt:lpstr>Příklad: Elektrikář vytiskl štítky na zvonky domy se 4 byty a zapojuje je náhodně, protože jeho parťák onemocněl</vt:lpstr>
      <vt:lpstr>Řešení: všech možných připojení zvonků k bytům je … </vt:lpstr>
      <vt:lpstr>Řešení: všech možných připojení zvonků k bytům je 24</vt:lpstr>
      <vt:lpstr>Prezentace aplikace PowerPoint</vt:lpstr>
      <vt:lpstr>Prezentace aplikace PowerPoint</vt:lpstr>
      <vt:lpstr>Otázka 12: Stochastická nezávislost jevů        </vt:lpstr>
      <vt:lpstr>Definice: (Králová, Budíková, Maroš, str. 59)</vt:lpstr>
      <vt:lpstr>Příklad: Házíme dva hody mincí, padá líc nebo rub</vt:lpstr>
      <vt:lpstr>Prezentace aplikace PowerPoint</vt:lpstr>
      <vt:lpstr>Máme ověřit čtyři vztahy:</vt:lpstr>
      <vt:lpstr>Prezentace aplikace PowerPoint</vt:lpstr>
      <vt:lpstr>Další příklad: Házíme čtyřstěnem; jsou náhodné jevy R,G,B stochasticky nezávislé?</vt:lpstr>
      <vt:lpstr>Máme ověřit čtyři vztahy:</vt:lpstr>
      <vt:lpstr>Prezentace aplikace PowerPoint</vt:lpstr>
      <vt:lpstr>Otázka 13: podmíněná pst (označení i vzorec jsou vysvětleny na příkladu)    </vt:lpstr>
      <vt:lpstr>Jsou známa následující data z letošního roku:        </vt:lpstr>
      <vt:lpstr>Dvě otázky v tomto příkladu:        </vt:lpstr>
      <vt:lpstr>Odpověď na první otázku:         </vt:lpstr>
      <vt:lpstr>Odpověď na druhou otázku:         </vt:lpstr>
      <vt:lpstr>Otázka č. 14: věta o součinu pstí</vt:lpstr>
      <vt:lpstr>Příklad: Ze sady 100 výrobků je 10 zmetků. Při kontrole jakosti vybereme náhodně tři výrobky z této sady. </vt:lpstr>
      <vt:lpstr>Příklad: Ze sady 100 výrobků je 10 zmetků. Při kontrole jakosti vybereme náhodně tři výrobky z této sady. </vt:lpstr>
      <vt:lpstr>Prezentace aplikace PowerPoint</vt:lpstr>
      <vt:lpstr>Prezentace aplikace PowerPoint</vt:lpstr>
      <vt:lpstr>Prezentace aplikace PowerPoint</vt:lpstr>
      <vt:lpstr>Některé příklady lze řešit i více způsoby:</vt:lpstr>
      <vt:lpstr>Prezentace aplikace PowerPoint</vt:lpstr>
      <vt:lpstr>Prezentace aplikace PowerPoint</vt:lpstr>
      <vt:lpstr>Prezentace aplikace PowerPoint</vt:lpstr>
      <vt:lpstr>Rekapitulace otázek – přednáška 3: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Může nás zákon spasit?</dc:title>
  <dc:creator>Breta</dc:creator>
  <cp:lastModifiedBy>Breta</cp:lastModifiedBy>
  <cp:revision>195</cp:revision>
  <cp:lastPrinted>2017-03-18T19:09:39Z</cp:lastPrinted>
  <dcterms:created xsi:type="dcterms:W3CDTF">2017-03-12T08:40:04Z</dcterms:created>
  <dcterms:modified xsi:type="dcterms:W3CDTF">2019-03-11T11:35:46Z</dcterms:modified>
</cp:coreProperties>
</file>