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4"/>
  </p:handoutMasterIdLst>
  <p:sldIdLst>
    <p:sldId id="256" r:id="rId2"/>
    <p:sldId id="261" r:id="rId3"/>
    <p:sldId id="357" r:id="rId4"/>
    <p:sldId id="346" r:id="rId5"/>
    <p:sldId id="351" r:id="rId6"/>
    <p:sldId id="352" r:id="rId7"/>
    <p:sldId id="353" r:id="rId8"/>
    <p:sldId id="354" r:id="rId9"/>
    <p:sldId id="355" r:id="rId10"/>
    <p:sldId id="356" r:id="rId11"/>
    <p:sldId id="358" r:id="rId12"/>
    <p:sldId id="359" r:id="rId13"/>
    <p:sldId id="360" r:id="rId14"/>
    <p:sldId id="361" r:id="rId15"/>
    <p:sldId id="362" r:id="rId16"/>
    <p:sldId id="369" r:id="rId17"/>
    <p:sldId id="364" r:id="rId18"/>
    <p:sldId id="370" r:id="rId19"/>
    <p:sldId id="368" r:id="rId20"/>
    <p:sldId id="366" r:id="rId21"/>
    <p:sldId id="367" r:id="rId22"/>
    <p:sldId id="36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eta" initials="B" lastIdx="1" clrIdx="0">
    <p:extLst>
      <p:ext uri="{19B8F6BF-5375-455C-9EA6-DF929625EA0E}">
        <p15:presenceInfo xmlns:p15="http://schemas.microsoft.com/office/powerpoint/2012/main" userId="Bre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3-11T08:27:32.274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3-11T08:27:32.274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5E5C4-290D-4FB7-95A5-3AFBB0ED9FE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68E71-8D06-4DF1-8AB2-24EFD99B7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42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r>
              <a:rPr lang="en-US" dirty="0"/>
              <a:t>cvi</a:t>
            </a:r>
            <a:r>
              <a:rPr lang="cs-CZ" dirty="0" err="1"/>
              <a:t>čení</a:t>
            </a:r>
            <a:r>
              <a:rPr lang="cs-CZ" dirty="0"/>
              <a:t> 0</a:t>
            </a:r>
            <a:r>
              <a:rPr lang="en-US" dirty="0"/>
              <a:t>4</a:t>
            </a:r>
            <a:r>
              <a:rPr lang="cs-CZ" dirty="0"/>
              <a:t>: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v</a:t>
            </a:r>
            <a:r>
              <a:rPr lang="cs-CZ" dirty="0" err="1"/>
              <a:t>ěta</a:t>
            </a:r>
            <a:r>
              <a:rPr lang="cs-CZ" dirty="0"/>
              <a:t> o součtu </a:t>
            </a:r>
            <a:r>
              <a:rPr lang="cs-CZ" dirty="0" err="1"/>
              <a:t>pstí</a:t>
            </a:r>
            <a:r>
              <a:rPr lang="cs-CZ" dirty="0"/>
              <a:t>,</a:t>
            </a:r>
            <a:br>
              <a:rPr lang="cs-CZ" dirty="0"/>
            </a:br>
            <a:r>
              <a:rPr lang="cs-CZ" dirty="0"/>
              <a:t>příklady různého typu,</a:t>
            </a:r>
            <a:br>
              <a:rPr lang="cs-CZ" dirty="0"/>
            </a:br>
            <a:r>
              <a:rPr lang="cs-CZ" dirty="0"/>
              <a:t>podmíněná pst,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12098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/>
              <a:t>Př. </a:t>
            </a:r>
            <a:r>
              <a:rPr lang="en-US" sz="3000" i="1" dirty="0"/>
              <a:t>4</a:t>
            </a:r>
            <a:r>
              <a:rPr lang="cs-CZ" sz="3000" i="1" dirty="0"/>
              <a:t> (ad </a:t>
            </a:r>
            <a:r>
              <a:rPr lang="en-US" sz="3000" i="1" dirty="0"/>
              <a:t> p</a:t>
            </a:r>
            <a:r>
              <a:rPr lang="cs-CZ" sz="3000" i="1" dirty="0" err="1"/>
              <a:t>řednáška</a:t>
            </a:r>
            <a:r>
              <a:rPr lang="cs-CZ" sz="3000" i="1" dirty="0"/>
              <a:t>, příklad se zapojováním zvonků k bytům) … </a:t>
            </a:r>
            <a:r>
              <a:rPr lang="cs-CZ" sz="3000" i="1" dirty="0">
                <a:solidFill>
                  <a:srgbClr val="FFFF00"/>
                </a:solidFill>
              </a:rPr>
              <a:t>řešení viz cvičení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18711" y="2357438"/>
                <a:ext cx="10868463" cy="427196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sz="2800" dirty="0"/>
                  <a:t>Tři lidé si v šatně divadla uschovali klobouk. Šatnářka po představení vydává klobouky náhodně. </a:t>
                </a:r>
              </a:p>
              <a:p>
                <a:pPr marL="0" indent="0">
                  <a:buNone/>
                </a:pPr>
                <a:endParaRPr lang="cs-CZ" sz="2800" dirty="0"/>
              </a:p>
              <a:p>
                <a:pPr marL="0" indent="0">
                  <a:buNone/>
                </a:pPr>
                <a:r>
                  <a:rPr lang="cs-CZ" sz="2800" dirty="0"/>
                  <a:t>Jaká je pst, že aspoň jedna osoba dostane klobouk správně?</a:t>
                </a:r>
              </a:p>
              <a:p>
                <a:pPr marL="0" indent="0">
                  <a:buNone/>
                </a:pPr>
                <a:endParaRPr lang="cs-CZ" sz="2800" dirty="0"/>
              </a:p>
              <a:p>
                <a:pPr marL="0" indent="0">
                  <a:buNone/>
                </a:pPr>
                <a:r>
                  <a:rPr lang="cs-CZ" sz="2800" dirty="0"/>
                  <a:t>Návod: označte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cs-CZ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cs-CZ" sz="2800" dirty="0"/>
                  <a:t> … první člověk dostane správně klobouk,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cs-CZ" sz="2800" dirty="0"/>
                  <a:t> … druhý člověk dostane správně klobouk,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cs-CZ" sz="2800" dirty="0"/>
                  <a:t> …  třetí …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8711" y="2357438"/>
                <a:ext cx="10868463" cy="427196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273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en-US" sz="3000" i="1" dirty="0">
                <a:solidFill>
                  <a:srgbClr val="FFFF00"/>
                </a:solidFill>
              </a:rPr>
              <a:t>D</a:t>
            </a:r>
            <a:r>
              <a:rPr lang="cs-CZ" sz="3000" i="1" dirty="0" err="1">
                <a:solidFill>
                  <a:srgbClr val="FFFF00"/>
                </a:solidFill>
              </a:rPr>
              <a:t>ále</a:t>
            </a:r>
            <a:r>
              <a:rPr lang="cs-CZ" sz="3000" i="1" dirty="0">
                <a:solidFill>
                  <a:srgbClr val="FFFF00"/>
                </a:solidFill>
              </a:rPr>
              <a:t> počítejme příklady z učebnice pro SŠ, str. 120-122, 124,126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1" y="2357438"/>
            <a:ext cx="10868463" cy="4271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Všechny příklady jsou vynikající – spočteme např. každý sudý z nich, ostatní jsou na procvičení při přípravě na prověrku (řešení najdete na konci učebnice)</a:t>
            </a:r>
          </a:p>
        </p:txBody>
      </p:sp>
    </p:spTree>
    <p:extLst>
      <p:ext uri="{BB962C8B-B14F-4D97-AF65-F5344CB8AC3E}">
        <p14:creationId xmlns:p14="http://schemas.microsoft.com/office/powerpoint/2010/main" val="1291135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>
                <a:solidFill>
                  <a:srgbClr val="FFFF00"/>
                </a:solidFill>
              </a:rPr>
              <a:t>Str. 120, př.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1" y="2357438"/>
            <a:ext cx="10868463" cy="4271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V dodávce zboží je 50 matic a 150 šroubů. Polovina matic a polovina šroubů je poškozena. </a:t>
            </a:r>
          </a:p>
          <a:p>
            <a:pPr marL="0" indent="0">
              <a:buNone/>
            </a:pPr>
            <a:r>
              <a:rPr lang="cs-CZ" sz="2800" dirty="0"/>
              <a:t>Jestliže náhodně vybereme jednu součástku, jaká je pst, že to bude matice nebo poškozená součástka?</a:t>
            </a:r>
          </a:p>
        </p:txBody>
      </p:sp>
    </p:spTree>
    <p:extLst>
      <p:ext uri="{BB962C8B-B14F-4D97-AF65-F5344CB8AC3E}">
        <p14:creationId xmlns:p14="http://schemas.microsoft.com/office/powerpoint/2010/main" val="1075502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>
                <a:solidFill>
                  <a:srgbClr val="FFFF00"/>
                </a:solidFill>
              </a:rPr>
              <a:t>Str. 120, př. 4 (zkouška z algebry 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1" y="2357438"/>
            <a:ext cx="10868463" cy="4271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Při zkoušce si student náhodně vybere 3 ze 30 otázek. Aby zkoušku úspěšně absolvoval, musí správně odpovědět aspoň dvě z nich. </a:t>
            </a:r>
          </a:p>
          <a:p>
            <a:pPr marL="0" indent="0">
              <a:buNone/>
            </a:pPr>
            <a:r>
              <a:rPr lang="cs-CZ" sz="2800" dirty="0"/>
              <a:t>Jaká je pst, že student, který umí jen 20 otázek, absolvuje úspěšně zkoušku?</a:t>
            </a:r>
          </a:p>
        </p:txBody>
      </p:sp>
    </p:spTree>
    <p:extLst>
      <p:ext uri="{BB962C8B-B14F-4D97-AF65-F5344CB8AC3E}">
        <p14:creationId xmlns:p14="http://schemas.microsoft.com/office/powerpoint/2010/main" val="1713565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>
                <a:solidFill>
                  <a:srgbClr val="FFFF00"/>
                </a:solidFill>
              </a:rPr>
              <a:t>Str. 121, př. 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1" y="2357438"/>
            <a:ext cx="10868463" cy="4271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V sáčku je 30 kuliček, z toho je 8 kuliček bílých, 10 modrých a 12 červených.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Jaká je pst, že ze sáčku vytáhneme tři kuličky stejné barvy?</a:t>
            </a:r>
          </a:p>
        </p:txBody>
      </p:sp>
    </p:spTree>
    <p:extLst>
      <p:ext uri="{BB962C8B-B14F-4D97-AF65-F5344CB8AC3E}">
        <p14:creationId xmlns:p14="http://schemas.microsoft.com/office/powerpoint/2010/main" val="3072241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>
                <a:solidFill>
                  <a:srgbClr val="FFFF00"/>
                </a:solidFill>
              </a:rPr>
              <a:t>Str. 121, př. </a:t>
            </a:r>
            <a:r>
              <a:rPr lang="en-US" sz="3000" i="1" dirty="0">
                <a:solidFill>
                  <a:srgbClr val="FFFF00"/>
                </a:solidFill>
              </a:rPr>
              <a:t>8</a:t>
            </a:r>
            <a:endParaRPr lang="cs-CZ" sz="3000" i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1" y="2357438"/>
            <a:ext cx="10868463" cy="4271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V loterii bylo vydáno 1000 losů, z nich 100 vyhrává. S jakou </a:t>
            </a:r>
            <a:r>
              <a:rPr lang="cs-CZ" sz="2800" dirty="0" err="1"/>
              <a:t>pstí</a:t>
            </a:r>
            <a:r>
              <a:rPr lang="cs-CZ" sz="2800" dirty="0"/>
              <a:t> získáte aspoň jednu výhru, koupíte-li si</a:t>
            </a:r>
          </a:p>
          <a:p>
            <a:pPr marL="514350" indent="-514350">
              <a:buAutoNum type="alphaLcParenR"/>
            </a:pPr>
            <a:r>
              <a:rPr lang="cs-CZ" sz="2800" dirty="0"/>
              <a:t>Jeden los?</a:t>
            </a:r>
          </a:p>
          <a:p>
            <a:pPr marL="514350" indent="-514350">
              <a:buAutoNum type="alphaLcParenR"/>
            </a:pPr>
            <a:r>
              <a:rPr lang="cs-CZ" sz="2800" dirty="0"/>
              <a:t>Pět losů?</a:t>
            </a:r>
          </a:p>
          <a:p>
            <a:pPr marL="514350" indent="-514350">
              <a:buAutoNum type="alphaLcParenR"/>
            </a:pPr>
            <a:r>
              <a:rPr lang="cs-CZ" sz="2800" dirty="0"/>
              <a:t>Deset losů?</a:t>
            </a:r>
          </a:p>
          <a:p>
            <a:pPr marL="514350" indent="-514350">
              <a:buAutoNum type="alphaLcParenR"/>
            </a:pPr>
            <a:r>
              <a:rPr lang="cs-CZ" sz="2800" dirty="0"/>
              <a:t>Dvacet losů?</a:t>
            </a:r>
          </a:p>
        </p:txBody>
      </p:sp>
    </p:spTree>
    <p:extLst>
      <p:ext uri="{BB962C8B-B14F-4D97-AF65-F5344CB8AC3E}">
        <p14:creationId xmlns:p14="http://schemas.microsoft.com/office/powerpoint/2010/main" val="1293906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238737"/>
          </a:xfrm>
        </p:spPr>
        <p:txBody>
          <a:bodyPr/>
          <a:lstStyle/>
          <a:p>
            <a:r>
              <a:rPr lang="cs-CZ" sz="3000" i="1" dirty="0">
                <a:solidFill>
                  <a:srgbClr val="FFFF00"/>
                </a:solidFill>
              </a:rPr>
              <a:t>Str. 12</a:t>
            </a:r>
            <a:r>
              <a:rPr lang="en-US" sz="3000" i="1" dirty="0">
                <a:solidFill>
                  <a:srgbClr val="FFFF00"/>
                </a:solidFill>
              </a:rPr>
              <a:t>1</a:t>
            </a:r>
            <a:r>
              <a:rPr lang="cs-CZ" sz="3000" i="1" dirty="0">
                <a:solidFill>
                  <a:srgbClr val="FFFF00"/>
                </a:solidFill>
              </a:rPr>
              <a:t>, př. </a:t>
            </a:r>
            <a:r>
              <a:rPr lang="en-US" sz="3000" i="1" dirty="0">
                <a:solidFill>
                  <a:srgbClr val="FFFF00"/>
                </a:solidFill>
              </a:rPr>
              <a:t>10</a:t>
            </a:r>
            <a:r>
              <a:rPr lang="cs-CZ" sz="3000" i="1" dirty="0">
                <a:solidFill>
                  <a:srgbClr val="FFFF00"/>
                </a:solidFill>
              </a:rPr>
              <a:t>: prodejce aut se specializuje na opravy dvou značek, H a L. Záznamy o počtu oprav za uplynulý rok jsou shrnuty v tabulce: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32014758-4210-4865-9FF6-03F96601302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56858770"/>
              </p:ext>
            </p:extLst>
          </p:nvPr>
        </p:nvGraphicFramePr>
        <p:xfrm>
          <a:off x="833437" y="2222500"/>
          <a:ext cx="9810749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50">
                  <a:extLst>
                    <a:ext uri="{9D8B030D-6E8A-4147-A177-3AD203B41FA5}">
                      <a16:colId xmlns:a16="http://schemas.microsoft.com/office/drawing/2014/main" val="449973731"/>
                    </a:ext>
                  </a:extLst>
                </a:gridCol>
                <a:gridCol w="1219250">
                  <a:extLst>
                    <a:ext uri="{9D8B030D-6E8A-4147-A177-3AD203B41FA5}">
                      <a16:colId xmlns:a16="http://schemas.microsoft.com/office/drawing/2014/main" val="537934309"/>
                    </a:ext>
                  </a:extLst>
                </a:gridCol>
                <a:gridCol w="1542951">
                  <a:extLst>
                    <a:ext uri="{9D8B030D-6E8A-4147-A177-3AD203B41FA5}">
                      <a16:colId xmlns:a16="http://schemas.microsoft.com/office/drawing/2014/main" val="3698527310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4215335436"/>
                    </a:ext>
                  </a:extLst>
                </a:gridCol>
                <a:gridCol w="2243138">
                  <a:extLst>
                    <a:ext uri="{9D8B030D-6E8A-4147-A177-3AD203B41FA5}">
                      <a16:colId xmlns:a16="http://schemas.microsoft.com/office/drawing/2014/main" val="570971120"/>
                    </a:ext>
                  </a:extLst>
                </a:gridCol>
                <a:gridCol w="1814510">
                  <a:extLst>
                    <a:ext uri="{9D8B030D-6E8A-4147-A177-3AD203B41FA5}">
                      <a16:colId xmlns:a16="http://schemas.microsoft.com/office/drawing/2014/main" val="26895010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Oprava motoru</a:t>
                      </a:r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Oprava převodovky</a:t>
                      </a:r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Oprava výfuku</a:t>
                      </a:r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Oprava karoserie</a:t>
                      </a:r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Oprava ostatních částí</a:t>
                      </a:r>
                    </a:p>
                  </a:txBody>
                  <a:tcPr marL="43623" marR="43623"/>
                </a:tc>
                <a:extLst>
                  <a:ext uri="{0D108BD9-81ED-4DB2-BD59-A6C34878D82A}">
                    <a16:rowId xmlns:a16="http://schemas.microsoft.com/office/drawing/2014/main" val="3163904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Značka H</a:t>
                      </a:r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106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211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67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133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24</a:t>
                      </a:r>
                      <a:endParaRPr lang="cs-CZ" dirty="0"/>
                    </a:p>
                  </a:txBody>
                  <a:tcPr marL="43623" marR="43623"/>
                </a:tc>
                <a:extLst>
                  <a:ext uri="{0D108BD9-81ED-4DB2-BD59-A6C34878D82A}">
                    <a16:rowId xmlns:a16="http://schemas.microsoft.com/office/drawing/2014/main" val="21789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Značka L</a:t>
                      </a:r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21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115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16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24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</a:t>
                      </a:r>
                      <a:endParaRPr lang="cs-CZ" dirty="0"/>
                    </a:p>
                  </a:txBody>
                  <a:tcPr marL="43623" marR="43623"/>
                </a:tc>
                <a:extLst>
                  <a:ext uri="{0D108BD9-81ED-4DB2-BD59-A6C34878D82A}">
                    <a16:rowId xmlns:a16="http://schemas.microsoft.com/office/drawing/2014/main" val="3115660384"/>
                  </a:ext>
                </a:extLst>
              </a:tr>
            </a:tbl>
          </a:graphicData>
        </a:graphic>
      </p:graphicFrame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C2AEEB8-19FD-4E6A-9F22-7DA879588B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1" y="3986213"/>
            <a:ext cx="10753348" cy="2424599"/>
          </a:xfrm>
        </p:spPr>
        <p:txBody>
          <a:bodyPr>
            <a:noAutofit/>
          </a:bodyPr>
          <a:lstStyle/>
          <a:p>
            <a:pPr>
              <a:buAutoNum type="alphaUcParenR"/>
            </a:pPr>
            <a:r>
              <a:rPr lang="cs-CZ" sz="2400" dirty="0"/>
              <a:t>S jakou </a:t>
            </a:r>
            <a:r>
              <a:rPr lang="cs-CZ" sz="2400" dirty="0" err="1"/>
              <a:t>pstí</a:t>
            </a:r>
            <a:r>
              <a:rPr lang="cs-CZ" sz="2400" dirty="0"/>
              <a:t> se náhodně vybraná oprava týká vozu značky H?</a:t>
            </a:r>
          </a:p>
          <a:p>
            <a:pPr>
              <a:buAutoNum type="alphaUcParenR"/>
            </a:pPr>
            <a:r>
              <a:rPr lang="cs-CZ" sz="2400" dirty="0"/>
              <a:t>S jakou </a:t>
            </a:r>
            <a:r>
              <a:rPr lang="cs-CZ" sz="2400" dirty="0" err="1"/>
              <a:t>pstí</a:t>
            </a:r>
            <a:r>
              <a:rPr lang="cs-CZ" sz="2400" dirty="0"/>
              <a:t> se bude oprava týkat vážných problémů (za vážný problém se považuje oprava motoru a oprava převodovky) nebo vozu značky L?</a:t>
            </a:r>
          </a:p>
        </p:txBody>
      </p:sp>
    </p:spTree>
    <p:extLst>
      <p:ext uri="{BB962C8B-B14F-4D97-AF65-F5344CB8AC3E}">
        <p14:creationId xmlns:p14="http://schemas.microsoft.com/office/powerpoint/2010/main" val="3861663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481625"/>
          </a:xfrm>
        </p:spPr>
        <p:txBody>
          <a:bodyPr/>
          <a:lstStyle/>
          <a:p>
            <a:r>
              <a:rPr lang="cs-CZ" sz="3000" i="1" dirty="0">
                <a:solidFill>
                  <a:srgbClr val="FFFF00"/>
                </a:solidFill>
              </a:rPr>
              <a:t>Str. 12</a:t>
            </a:r>
            <a:r>
              <a:rPr lang="en-US" sz="3000" i="1" dirty="0">
                <a:solidFill>
                  <a:srgbClr val="FFFF00"/>
                </a:solidFill>
              </a:rPr>
              <a:t>2</a:t>
            </a:r>
            <a:r>
              <a:rPr lang="cs-CZ" sz="3000" i="1" dirty="0">
                <a:solidFill>
                  <a:srgbClr val="FFFF00"/>
                </a:solidFill>
              </a:rPr>
              <a:t>, př. </a:t>
            </a:r>
            <a:r>
              <a:rPr lang="en-US" sz="3000" i="1" dirty="0">
                <a:solidFill>
                  <a:srgbClr val="FFFF00"/>
                </a:solidFill>
              </a:rPr>
              <a:t>1</a:t>
            </a:r>
            <a:r>
              <a:rPr lang="cs-CZ" sz="3000" i="1" dirty="0">
                <a:solidFill>
                  <a:srgbClr val="FFFF00"/>
                </a:solidFill>
              </a:rPr>
              <a:t>2: Výrobce počítačů používá následující strategii při přejímce harddisků:  zkontroluje n náhodně vybraných disků a pokud najde 5 a více </a:t>
            </a:r>
            <a:r>
              <a:rPr lang="en-US" sz="3000" i="1" dirty="0">
                <a:solidFill>
                  <a:srgbClr val="FFFF00"/>
                </a:solidFill>
              </a:rPr>
              <a:t>% </a:t>
            </a:r>
            <a:r>
              <a:rPr lang="cs-CZ" sz="3000" i="1" dirty="0">
                <a:solidFill>
                  <a:srgbClr val="FFFF00"/>
                </a:solidFill>
              </a:rPr>
              <a:t>z nich </a:t>
            </a:r>
            <a:r>
              <a:rPr lang="en-US" sz="3000" i="1" dirty="0" err="1">
                <a:solidFill>
                  <a:srgbClr val="FFFF00"/>
                </a:solidFill>
              </a:rPr>
              <a:t>vadn</a:t>
            </a:r>
            <a:r>
              <a:rPr lang="cs-CZ" sz="3000" i="1" dirty="0" err="1">
                <a:solidFill>
                  <a:srgbClr val="FFFF00"/>
                </a:solidFill>
              </a:rPr>
              <a:t>ých</a:t>
            </a:r>
            <a:r>
              <a:rPr lang="cs-CZ" sz="3000" i="1" dirty="0">
                <a:solidFill>
                  <a:srgbClr val="FFFF00"/>
                </a:solidFill>
              </a:rPr>
              <a:t>, odmítne dodávku převzít. Jinak ji přijme.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1" y="2357438"/>
            <a:ext cx="10868463" cy="4271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S jakou </a:t>
            </a:r>
            <a:r>
              <a:rPr lang="cs-CZ" sz="2800" dirty="0" err="1"/>
              <a:t>pstí</a:t>
            </a:r>
            <a:r>
              <a:rPr lang="cs-CZ" sz="2800" dirty="0"/>
              <a:t> výrobce </a:t>
            </a:r>
            <a:r>
              <a:rPr lang="cs-CZ" sz="2800" dirty="0">
                <a:solidFill>
                  <a:srgbClr val="FFFF00"/>
                </a:solidFill>
              </a:rPr>
              <a:t>odmítne</a:t>
            </a:r>
            <a:r>
              <a:rPr lang="cs-CZ" sz="2800" dirty="0"/>
              <a:t> dodávku 300 disků, ve které je ve skutečnosti </a:t>
            </a:r>
            <a:r>
              <a:rPr lang="en-US" sz="2800" dirty="0"/>
              <a:t>4% </a:t>
            </a:r>
            <a:r>
              <a:rPr lang="en-US" sz="2800" dirty="0" err="1"/>
              <a:t>vadn</a:t>
            </a:r>
            <a:r>
              <a:rPr lang="cs-CZ" sz="2800" dirty="0" err="1"/>
              <a:t>ých</a:t>
            </a:r>
            <a:r>
              <a:rPr lang="cs-CZ" sz="2800" dirty="0"/>
              <a:t> disků, když zkontroluje 					a) n=20, b) n=40?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S jakou </a:t>
            </a:r>
            <a:r>
              <a:rPr lang="cs-CZ" sz="2800" dirty="0" err="1"/>
              <a:t>pstí</a:t>
            </a:r>
            <a:r>
              <a:rPr lang="cs-CZ" sz="2800" dirty="0"/>
              <a:t> výrobce </a:t>
            </a:r>
            <a:r>
              <a:rPr lang="cs-CZ" sz="2800" dirty="0">
                <a:solidFill>
                  <a:srgbClr val="FFFF00"/>
                </a:solidFill>
              </a:rPr>
              <a:t>přijme</a:t>
            </a:r>
            <a:r>
              <a:rPr lang="cs-CZ" sz="2800" dirty="0"/>
              <a:t> dodávku 300 disků, ve které je ve skutečnosti 6</a:t>
            </a:r>
            <a:r>
              <a:rPr lang="en-US" sz="2800" dirty="0"/>
              <a:t>% </a:t>
            </a:r>
            <a:r>
              <a:rPr lang="en-US" sz="2800" dirty="0" err="1"/>
              <a:t>vadn</a:t>
            </a:r>
            <a:r>
              <a:rPr lang="cs-CZ" sz="2800" dirty="0" err="1"/>
              <a:t>ých</a:t>
            </a:r>
            <a:r>
              <a:rPr lang="cs-CZ" sz="2800" dirty="0"/>
              <a:t> disků, když zkontroluje 						c) n=20, d) n=40?</a:t>
            </a:r>
          </a:p>
        </p:txBody>
      </p:sp>
    </p:spTree>
    <p:extLst>
      <p:ext uri="{BB962C8B-B14F-4D97-AF65-F5344CB8AC3E}">
        <p14:creationId xmlns:p14="http://schemas.microsoft.com/office/powerpoint/2010/main" val="747862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/>
              <a:t>Pokud</a:t>
            </a:r>
            <a:r>
              <a:rPr lang="en-US" sz="2400" dirty="0"/>
              <a:t> </a:t>
            </a:r>
            <a:r>
              <a:rPr lang="en-US" sz="2400" dirty="0" err="1"/>
              <a:t>provedeme</a:t>
            </a:r>
            <a:r>
              <a:rPr lang="en-US" sz="2400" dirty="0"/>
              <a:t> n</a:t>
            </a:r>
            <a:r>
              <a:rPr lang="cs-CZ" sz="2400" dirty="0" err="1"/>
              <a:t>ějaký</a:t>
            </a:r>
            <a:r>
              <a:rPr lang="cs-CZ" sz="2400" dirty="0"/>
              <a:t> výpočet a kursor čeká na dalším řádku na další příkaz, můžeme stiskem „šipky nahoru“ vyvolat předchozí příkaz a pozměnit v něm cokoli … </a:t>
            </a:r>
            <a:r>
              <a:rPr lang="cs-CZ" sz="2400" dirty="0">
                <a:solidFill>
                  <a:srgbClr val="FFFF00"/>
                </a:solidFill>
              </a:rPr>
              <a:t>nemusíme příkaz vypisovat, pouze pozměníme</a:t>
            </a:r>
          </a:p>
          <a:p>
            <a:pPr marL="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1-choose(288,20)/choose(300,20) </a:t>
            </a:r>
            <a:r>
              <a:rPr lang="en-US" sz="2400" dirty="0">
                <a:solidFill>
                  <a:srgbClr val="FF0000"/>
                </a:solidFill>
              </a:rPr>
              <a:t># </a:t>
            </a:r>
            <a:r>
              <a:rPr lang="en-US" sz="2400" dirty="0" err="1">
                <a:solidFill>
                  <a:srgbClr val="FF0000"/>
                </a:solidFill>
              </a:rPr>
              <a:t>spo</a:t>
            </a:r>
            <a:r>
              <a:rPr lang="cs-CZ" sz="2400" dirty="0">
                <a:solidFill>
                  <a:srgbClr val="FF0000"/>
                </a:solidFill>
              </a:rPr>
              <a:t>čte </a:t>
            </a:r>
            <a:r>
              <a:rPr lang="en-US" sz="2400" dirty="0" err="1">
                <a:solidFill>
                  <a:srgbClr val="FF0000"/>
                </a:solidFill>
              </a:rPr>
              <a:t>predch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priklad</a:t>
            </a:r>
            <a:r>
              <a:rPr lang="en-US" sz="2400" dirty="0">
                <a:solidFill>
                  <a:srgbClr val="FF0000"/>
                </a:solidFill>
              </a:rPr>
              <a:t> a</a:t>
            </a:r>
            <a:r>
              <a:rPr lang="cs-CZ" sz="2400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FF00"/>
                </a:solidFill>
              </a:rPr>
              <a:t>Šipkou nahoru vyvoláme na dalším řádku, umažeme jedničku a 288 změníme na 282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choose(28</a:t>
            </a:r>
            <a:r>
              <a:rPr lang="cs-CZ" sz="2400" dirty="0"/>
              <a:t>2</a:t>
            </a:r>
            <a:r>
              <a:rPr lang="en-US" sz="2400" dirty="0"/>
              <a:t>,20)/choose(300,20) </a:t>
            </a:r>
            <a:r>
              <a:rPr lang="en-US" sz="2400" dirty="0">
                <a:solidFill>
                  <a:srgbClr val="FF0000"/>
                </a:solidFill>
              </a:rPr>
              <a:t># </a:t>
            </a:r>
            <a:r>
              <a:rPr lang="en-US" sz="2400" dirty="0" err="1">
                <a:solidFill>
                  <a:srgbClr val="FF0000"/>
                </a:solidFill>
              </a:rPr>
              <a:t>spo</a:t>
            </a:r>
            <a:r>
              <a:rPr lang="cs-CZ" sz="2400" dirty="0">
                <a:solidFill>
                  <a:srgbClr val="FF0000"/>
                </a:solidFill>
              </a:rPr>
              <a:t>čte </a:t>
            </a:r>
            <a:r>
              <a:rPr lang="cs-CZ" sz="2400" dirty="0" err="1">
                <a:solidFill>
                  <a:srgbClr val="FF0000"/>
                </a:solidFill>
              </a:rPr>
              <a:t>priklad</a:t>
            </a:r>
            <a:r>
              <a:rPr lang="cs-CZ" sz="2400" dirty="0">
                <a:solidFill>
                  <a:srgbClr val="FF0000"/>
                </a:solidFill>
              </a:rPr>
              <a:t> c) </a:t>
            </a:r>
          </a:p>
          <a:p>
            <a:pPr marL="0" indent="0">
              <a:buNone/>
            </a:pPr>
            <a:r>
              <a:rPr lang="cs-CZ" sz="2400" i="1" dirty="0">
                <a:solidFill>
                  <a:srgbClr val="FFFF00"/>
                </a:solidFill>
              </a:rPr>
              <a:t>Opakovaným stiskem šipky nahoru se dostaneme ke starším a starším příkazům – tato funkce se hodí, když počítáme několik podobných výpočtů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P</a:t>
            </a:r>
            <a:r>
              <a:rPr lang="en-US" dirty="0"/>
              <a:t>oz</a:t>
            </a:r>
            <a:r>
              <a:rPr lang="cs-CZ" dirty="0" err="1"/>
              <a:t>námka</a:t>
            </a:r>
            <a:r>
              <a:rPr lang="cs-CZ" dirty="0"/>
              <a:t> k prostředí R:</a:t>
            </a:r>
          </a:p>
        </p:txBody>
      </p:sp>
    </p:spTree>
    <p:extLst>
      <p:ext uri="{BB962C8B-B14F-4D97-AF65-F5344CB8AC3E}">
        <p14:creationId xmlns:p14="http://schemas.microsoft.com/office/powerpoint/2010/main" val="2386278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>
                <a:solidFill>
                  <a:srgbClr val="FFFF00"/>
                </a:solidFill>
              </a:rPr>
              <a:t>Str. 126, př. 8: </a:t>
            </a:r>
            <a:r>
              <a:rPr lang="cs-CZ" sz="3200" dirty="0"/>
              <a:t>Tento příklad je nesmírně důležitý, určitě si jej vyřešte, pokud se k němu nedostaneme na cvičení</a:t>
            </a:r>
            <a:endParaRPr lang="cs-CZ" sz="3000" i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1" y="2357438"/>
            <a:ext cx="10868463" cy="42719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4% panel</a:t>
            </a:r>
            <a:r>
              <a:rPr lang="cs-CZ" sz="2800" dirty="0"/>
              <a:t>ů od výrobce mají odchylku od </a:t>
            </a:r>
            <a:r>
              <a:rPr lang="cs-CZ" sz="2800" dirty="0" err="1"/>
              <a:t>požad</a:t>
            </a:r>
            <a:r>
              <a:rPr lang="cs-CZ" sz="2800" dirty="0"/>
              <a:t> délky,3</a:t>
            </a:r>
            <a:r>
              <a:rPr lang="en-US" sz="2800" dirty="0"/>
              <a:t>% </a:t>
            </a:r>
            <a:r>
              <a:rPr lang="en-US" sz="2800" dirty="0" err="1"/>
              <a:t>odch</a:t>
            </a:r>
            <a:r>
              <a:rPr lang="en-US" sz="2800" dirty="0"/>
              <a:t> od po</a:t>
            </a:r>
            <a:r>
              <a:rPr lang="cs-CZ" sz="2800" dirty="0" err="1"/>
              <a:t>žad</a:t>
            </a:r>
            <a:r>
              <a:rPr lang="cs-CZ" sz="2800" dirty="0"/>
              <a:t> šířky; čtvrtina panelů majících </a:t>
            </a:r>
            <a:r>
              <a:rPr lang="cs-CZ" sz="2800" dirty="0" err="1"/>
              <a:t>odch</a:t>
            </a:r>
            <a:r>
              <a:rPr lang="cs-CZ" sz="2800" dirty="0"/>
              <a:t> délky má i </a:t>
            </a:r>
            <a:r>
              <a:rPr lang="cs-CZ" sz="2800" dirty="0" err="1"/>
              <a:t>odch</a:t>
            </a:r>
            <a:r>
              <a:rPr lang="cs-CZ" sz="2800" dirty="0"/>
              <a:t> šířky. S jakou </a:t>
            </a:r>
            <a:r>
              <a:rPr lang="cs-CZ" sz="2800" dirty="0" err="1"/>
              <a:t>pstí</a:t>
            </a:r>
            <a:r>
              <a:rPr lang="cs-CZ" sz="2800" dirty="0"/>
              <a:t> bude mít náhodně vybraný panel</a:t>
            </a:r>
          </a:p>
          <a:p>
            <a:pPr marL="514350" indent="-514350">
              <a:buAutoNum type="alphaLcParenR"/>
            </a:pPr>
            <a:r>
              <a:rPr lang="cs-CZ" sz="2800" dirty="0" err="1"/>
              <a:t>Odch</a:t>
            </a:r>
            <a:r>
              <a:rPr lang="cs-CZ" sz="2800" dirty="0"/>
              <a:t> délky i šířky?</a:t>
            </a:r>
          </a:p>
          <a:p>
            <a:pPr marL="514350" indent="-514350">
              <a:buAutoNum type="alphaLcParenR"/>
            </a:pPr>
            <a:r>
              <a:rPr lang="cs-CZ" sz="2800" dirty="0" err="1"/>
              <a:t>Odch</a:t>
            </a:r>
            <a:r>
              <a:rPr lang="cs-CZ" sz="2800" dirty="0"/>
              <a:t> délky nebo šířky?</a:t>
            </a:r>
          </a:p>
          <a:p>
            <a:pPr marL="514350" indent="-514350">
              <a:buAutoNum type="alphaLcParenR"/>
            </a:pPr>
            <a:r>
              <a:rPr lang="cs-CZ" sz="2800" dirty="0" err="1"/>
              <a:t>Odch</a:t>
            </a:r>
            <a:r>
              <a:rPr lang="cs-CZ" sz="2800" dirty="0"/>
              <a:t> délky, ale ne šířky?</a:t>
            </a:r>
          </a:p>
          <a:p>
            <a:pPr marL="514350" indent="-514350">
              <a:buAutoNum type="alphaLcParenR"/>
            </a:pPr>
            <a:r>
              <a:rPr lang="cs-CZ" sz="2800" dirty="0"/>
              <a:t>Oba rozměry v pořádku?</a:t>
            </a:r>
          </a:p>
          <a:p>
            <a:pPr marL="514350" indent="-514350">
              <a:buAutoNum type="alphaLcParenR"/>
            </a:pPr>
            <a:r>
              <a:rPr lang="cs-CZ" sz="2800" dirty="0" err="1"/>
              <a:t>Odch</a:t>
            </a:r>
            <a:r>
              <a:rPr lang="cs-CZ" sz="2800" dirty="0"/>
              <a:t> délky, má-li odchylku šířky?</a:t>
            </a:r>
          </a:p>
        </p:txBody>
      </p:sp>
    </p:spTree>
    <p:extLst>
      <p:ext uri="{BB962C8B-B14F-4D97-AF65-F5344CB8AC3E}">
        <p14:creationId xmlns:p14="http://schemas.microsoft.com/office/powerpoint/2010/main" val="352705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i="1" dirty="0"/>
              <a:t>SŠ</a:t>
            </a:r>
          </a:p>
          <a:p>
            <a:pPr marL="0" indent="0">
              <a:buNone/>
            </a:pPr>
            <a:r>
              <a:rPr lang="cs-CZ" sz="2400" i="1" dirty="0"/>
              <a:t>Robová, Hála, Calda: Matematika pro SŠ: Komplexní čísla, kombinatorika, pravděpodobnost, statistika (2013) … část PRAVDĚPODOBNOST </a:t>
            </a:r>
            <a:r>
              <a:rPr lang="cs-CZ" sz="2400" i="1" dirty="0">
                <a:solidFill>
                  <a:srgbClr val="FFFF00"/>
                </a:solidFill>
              </a:rPr>
              <a:t>(řešení viz IS část STATISTIKA, výsledky na konci)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H</a:t>
            </a:r>
          </a:p>
          <a:p>
            <a:pPr marL="0" indent="0">
              <a:buNone/>
            </a:pPr>
            <a:r>
              <a:rPr lang="cs-CZ" sz="2400" i="1" dirty="0"/>
              <a:t>dvě úlohy motivované knihou Hrůša: Úvod do studia matematiky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Příklady budou vzaty z:</a:t>
            </a:r>
          </a:p>
        </p:txBody>
      </p:sp>
    </p:spTree>
    <p:extLst>
      <p:ext uri="{BB962C8B-B14F-4D97-AF65-F5344CB8AC3E}">
        <p14:creationId xmlns:p14="http://schemas.microsoft.com/office/powerpoint/2010/main" val="24455094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>
                <a:solidFill>
                  <a:srgbClr val="FFFF00"/>
                </a:solidFill>
              </a:rPr>
              <a:t>Str. 12</a:t>
            </a:r>
            <a:r>
              <a:rPr lang="en-US" sz="3000" i="1" dirty="0">
                <a:solidFill>
                  <a:srgbClr val="FFFF00"/>
                </a:solidFill>
              </a:rPr>
              <a:t>6</a:t>
            </a:r>
            <a:r>
              <a:rPr lang="cs-CZ" sz="3000" i="1" dirty="0">
                <a:solidFill>
                  <a:srgbClr val="FFFF00"/>
                </a:solidFill>
              </a:rPr>
              <a:t>, př. </a:t>
            </a:r>
            <a:r>
              <a:rPr lang="en-US" sz="3000" i="1" dirty="0">
                <a:solidFill>
                  <a:srgbClr val="FFFF00"/>
                </a:solidFill>
              </a:rPr>
              <a:t>6</a:t>
            </a:r>
            <a:r>
              <a:rPr lang="cs-CZ" sz="3000" i="1" dirty="0">
                <a:solidFill>
                  <a:srgbClr val="FFFF00"/>
                </a:solidFill>
              </a:rPr>
              <a:t>: V krabici je 5 bílých a 8 černých koulí. Vylosujeme bez vracení dvě z nich.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1" y="2357438"/>
            <a:ext cx="10868463" cy="4271962"/>
          </a:xfrm>
        </p:spPr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cs-CZ" sz="2800" dirty="0"/>
              <a:t>S jakou </a:t>
            </a:r>
            <a:r>
              <a:rPr lang="cs-CZ" sz="2800" dirty="0" err="1"/>
              <a:t>pstí</a:t>
            </a:r>
            <a:r>
              <a:rPr lang="cs-CZ" sz="2800" dirty="0"/>
              <a:t> jsou obě vylosované koule bílé?</a:t>
            </a:r>
          </a:p>
          <a:p>
            <a:pPr marL="514350" indent="-514350">
              <a:buAutoNum type="alphaLcParenR"/>
            </a:pPr>
            <a:r>
              <a:rPr lang="cs-CZ" sz="2800" dirty="0"/>
              <a:t>S jakou </a:t>
            </a:r>
            <a:r>
              <a:rPr lang="cs-CZ" sz="2800" dirty="0" err="1"/>
              <a:t>pstí</a:t>
            </a:r>
            <a:r>
              <a:rPr lang="cs-CZ" sz="2800" dirty="0"/>
              <a:t> jsou obě vylosované koule různých barev?</a:t>
            </a:r>
          </a:p>
          <a:p>
            <a:pPr marL="514350" indent="-514350">
              <a:buAutoNum type="alphaLcParenR"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Spočtěte obě otázky pomocí násobení </a:t>
            </a:r>
            <a:r>
              <a:rPr lang="cs-CZ" sz="2800" dirty="0" err="1"/>
              <a:t>pstí</a:t>
            </a:r>
            <a:r>
              <a:rPr lang="en-US" sz="2800" dirty="0"/>
              <a:t> </a:t>
            </a:r>
            <a:r>
              <a:rPr lang="cs-CZ" sz="2800" dirty="0"/>
              <a:t>							(tj. bez kombinačních čísel)</a:t>
            </a:r>
          </a:p>
        </p:txBody>
      </p:sp>
    </p:spTree>
    <p:extLst>
      <p:ext uri="{BB962C8B-B14F-4D97-AF65-F5344CB8AC3E}">
        <p14:creationId xmlns:p14="http://schemas.microsoft.com/office/powerpoint/2010/main" val="36291929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238737"/>
          </a:xfrm>
        </p:spPr>
        <p:txBody>
          <a:bodyPr/>
          <a:lstStyle/>
          <a:p>
            <a:r>
              <a:rPr lang="cs-CZ" sz="3000" i="1" dirty="0">
                <a:solidFill>
                  <a:srgbClr val="FFFF00"/>
                </a:solidFill>
              </a:rPr>
              <a:t>Str. 12</a:t>
            </a:r>
            <a:r>
              <a:rPr lang="en-US" sz="3000" i="1" dirty="0">
                <a:solidFill>
                  <a:srgbClr val="FFFF00"/>
                </a:solidFill>
              </a:rPr>
              <a:t>4</a:t>
            </a:r>
            <a:r>
              <a:rPr lang="cs-CZ" sz="3000" i="1" dirty="0">
                <a:solidFill>
                  <a:srgbClr val="FFFF00"/>
                </a:solidFill>
              </a:rPr>
              <a:t>, př. </a:t>
            </a:r>
            <a:r>
              <a:rPr lang="en-US" sz="3000" i="1" dirty="0">
                <a:solidFill>
                  <a:srgbClr val="FFFF00"/>
                </a:solidFill>
              </a:rPr>
              <a:t>4</a:t>
            </a:r>
            <a:r>
              <a:rPr lang="cs-CZ" sz="3000" i="1" dirty="0">
                <a:solidFill>
                  <a:srgbClr val="FFFF00"/>
                </a:solidFill>
              </a:rPr>
              <a:t>: </a:t>
            </a:r>
            <a:r>
              <a:rPr lang="en-US" sz="3200" dirty="0" err="1">
                <a:solidFill>
                  <a:srgbClr val="FFFF00"/>
                </a:solidFill>
              </a:rPr>
              <a:t>Tento</a:t>
            </a:r>
            <a:r>
              <a:rPr lang="en-US" sz="3200" dirty="0">
                <a:solidFill>
                  <a:srgbClr val="FFFF00"/>
                </a:solidFill>
              </a:rPr>
              <a:t> p</a:t>
            </a:r>
            <a:r>
              <a:rPr lang="cs-CZ" sz="3200" dirty="0" err="1">
                <a:solidFill>
                  <a:srgbClr val="FFFF00"/>
                </a:solidFill>
              </a:rPr>
              <a:t>říklad</a:t>
            </a:r>
            <a:r>
              <a:rPr lang="cs-CZ" sz="3200" dirty="0">
                <a:solidFill>
                  <a:srgbClr val="FFFF00"/>
                </a:solidFill>
              </a:rPr>
              <a:t> není složitý, přečtěte si řešení na konci učebnice</a:t>
            </a:r>
            <a:r>
              <a:rPr lang="cs-CZ" sz="3200" dirty="0"/>
              <a:t>: uvažujte situaci ohledně záručních oprav aut dvou značek:</a:t>
            </a:r>
            <a:endParaRPr lang="cs-CZ" sz="3000" i="1" dirty="0">
              <a:solidFill>
                <a:srgbClr val="FFFF00"/>
              </a:solidFill>
            </a:endParaRP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32014758-4210-4865-9FF6-03F96601302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97540957"/>
              </p:ext>
            </p:extLst>
          </p:nvPr>
        </p:nvGraphicFramePr>
        <p:xfrm>
          <a:off x="833437" y="2222500"/>
          <a:ext cx="9810749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50">
                  <a:extLst>
                    <a:ext uri="{9D8B030D-6E8A-4147-A177-3AD203B41FA5}">
                      <a16:colId xmlns:a16="http://schemas.microsoft.com/office/drawing/2014/main" val="449973731"/>
                    </a:ext>
                  </a:extLst>
                </a:gridCol>
                <a:gridCol w="1219250">
                  <a:extLst>
                    <a:ext uri="{9D8B030D-6E8A-4147-A177-3AD203B41FA5}">
                      <a16:colId xmlns:a16="http://schemas.microsoft.com/office/drawing/2014/main" val="537934309"/>
                    </a:ext>
                  </a:extLst>
                </a:gridCol>
                <a:gridCol w="1542951">
                  <a:extLst>
                    <a:ext uri="{9D8B030D-6E8A-4147-A177-3AD203B41FA5}">
                      <a16:colId xmlns:a16="http://schemas.microsoft.com/office/drawing/2014/main" val="3698527310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4215335436"/>
                    </a:ext>
                  </a:extLst>
                </a:gridCol>
                <a:gridCol w="2243138">
                  <a:extLst>
                    <a:ext uri="{9D8B030D-6E8A-4147-A177-3AD203B41FA5}">
                      <a16:colId xmlns:a16="http://schemas.microsoft.com/office/drawing/2014/main" val="570971120"/>
                    </a:ext>
                  </a:extLst>
                </a:gridCol>
                <a:gridCol w="1814510">
                  <a:extLst>
                    <a:ext uri="{9D8B030D-6E8A-4147-A177-3AD203B41FA5}">
                      <a16:colId xmlns:a16="http://schemas.microsoft.com/office/drawing/2014/main" val="26895010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Oprava motoru</a:t>
                      </a:r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Oprava převodovky</a:t>
                      </a:r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Oprava výfuku</a:t>
                      </a:r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Oprava karoserie</a:t>
                      </a:r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Oprava ostatních částí</a:t>
                      </a:r>
                    </a:p>
                  </a:txBody>
                  <a:tcPr marL="43623" marR="43623"/>
                </a:tc>
                <a:extLst>
                  <a:ext uri="{0D108BD9-81ED-4DB2-BD59-A6C34878D82A}">
                    <a16:rowId xmlns:a16="http://schemas.microsoft.com/office/drawing/2014/main" val="3163904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Značka H</a:t>
                      </a:r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106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211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67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133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24</a:t>
                      </a:r>
                      <a:endParaRPr lang="cs-CZ" dirty="0"/>
                    </a:p>
                  </a:txBody>
                  <a:tcPr marL="43623" marR="43623"/>
                </a:tc>
                <a:extLst>
                  <a:ext uri="{0D108BD9-81ED-4DB2-BD59-A6C34878D82A}">
                    <a16:rowId xmlns:a16="http://schemas.microsoft.com/office/drawing/2014/main" val="21789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Značka L</a:t>
                      </a:r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21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115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16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24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</a:t>
                      </a:r>
                      <a:endParaRPr lang="cs-CZ" dirty="0"/>
                    </a:p>
                  </a:txBody>
                  <a:tcPr marL="43623" marR="43623"/>
                </a:tc>
                <a:extLst>
                  <a:ext uri="{0D108BD9-81ED-4DB2-BD59-A6C34878D82A}">
                    <a16:rowId xmlns:a16="http://schemas.microsoft.com/office/drawing/2014/main" val="3115660384"/>
                  </a:ext>
                </a:extLst>
              </a:tr>
            </a:tbl>
          </a:graphicData>
        </a:graphic>
      </p:graphicFrame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C2AEEB8-19FD-4E6A-9F22-7DA879588B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1" y="3986213"/>
            <a:ext cx="10753348" cy="2424599"/>
          </a:xfrm>
        </p:spPr>
        <p:txBody>
          <a:bodyPr>
            <a:noAutofit/>
          </a:bodyPr>
          <a:lstStyle/>
          <a:p>
            <a:pPr>
              <a:buAutoNum type="alphaUcParenR"/>
            </a:pPr>
            <a:r>
              <a:rPr lang="cs-CZ" sz="2400" dirty="0"/>
              <a:t>S jakou </a:t>
            </a:r>
            <a:r>
              <a:rPr lang="cs-CZ" sz="2400" dirty="0" err="1"/>
              <a:t>pstí</a:t>
            </a:r>
            <a:r>
              <a:rPr lang="cs-CZ" sz="2400" dirty="0"/>
              <a:t> se oprava vozu L bude týkat motoru?</a:t>
            </a:r>
          </a:p>
          <a:p>
            <a:pPr>
              <a:buAutoNum type="alphaUcParenR"/>
            </a:pPr>
            <a:r>
              <a:rPr lang="cs-CZ" sz="2400" dirty="0"/>
              <a:t>Spočítejte všechny možné </a:t>
            </a:r>
            <a:r>
              <a:rPr lang="cs-CZ" sz="2400" dirty="0" err="1"/>
              <a:t>psti</a:t>
            </a:r>
            <a:r>
              <a:rPr lang="cs-CZ" sz="2400" dirty="0"/>
              <a:t> jevů, že oprava se bude týkat dané věci za podmínky, že vůz je značky H, respektive L. Výsledky uspořádejte do tabulky a pokuste se je okomentovat z praktického hlediska</a:t>
            </a:r>
          </a:p>
        </p:txBody>
      </p:sp>
    </p:spTree>
    <p:extLst>
      <p:ext uri="{BB962C8B-B14F-4D97-AF65-F5344CB8AC3E}">
        <p14:creationId xmlns:p14="http://schemas.microsoft.com/office/powerpoint/2010/main" val="2019748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>
                <a:solidFill>
                  <a:srgbClr val="FFFF00"/>
                </a:solidFill>
              </a:rPr>
              <a:t>Str. 124, př. 2 (</a:t>
            </a:r>
            <a:r>
              <a:rPr lang="cs-CZ" sz="3000" i="1" dirty="0" err="1">
                <a:solidFill>
                  <a:srgbClr val="FFFF00"/>
                </a:solidFill>
              </a:rPr>
              <a:t>this</a:t>
            </a:r>
            <a:r>
              <a:rPr lang="cs-CZ" sz="3000" i="1" dirty="0">
                <a:solidFill>
                  <a:srgbClr val="FFFF00"/>
                </a:solidFill>
              </a:rPr>
              <a:t> </a:t>
            </a:r>
            <a:r>
              <a:rPr lang="cs-CZ" sz="3000" i="1" dirty="0" err="1">
                <a:solidFill>
                  <a:srgbClr val="FFFF00"/>
                </a:solidFill>
              </a:rPr>
              <a:t>example</a:t>
            </a:r>
            <a:r>
              <a:rPr lang="cs-CZ" sz="3000" i="1" dirty="0">
                <a:solidFill>
                  <a:srgbClr val="FFFF00"/>
                </a:solidFill>
              </a:rPr>
              <a:t> </a:t>
            </a:r>
            <a:r>
              <a:rPr lang="cs-CZ" sz="3000" i="1" dirty="0" err="1">
                <a:solidFill>
                  <a:srgbClr val="FFFF00"/>
                </a:solidFill>
              </a:rPr>
              <a:t>is</a:t>
            </a:r>
            <a:r>
              <a:rPr lang="cs-CZ" sz="3000" i="1" dirty="0">
                <a:solidFill>
                  <a:srgbClr val="FFFF00"/>
                </a:solidFill>
              </a:rPr>
              <a:t> a </a:t>
            </a:r>
            <a:r>
              <a:rPr lang="cs-CZ" sz="3000" i="1" dirty="0" err="1">
                <a:solidFill>
                  <a:srgbClr val="FFFF00"/>
                </a:solidFill>
              </a:rPr>
              <a:t>must</a:t>
            </a:r>
            <a:r>
              <a:rPr lang="cs-CZ" sz="3000" i="1" dirty="0">
                <a:solidFill>
                  <a:srgbClr val="FFFF00"/>
                </a:solidFill>
              </a:rPr>
              <a:t> </a:t>
            </a:r>
            <a:r>
              <a:rPr lang="cs-CZ" sz="3000" i="1" dirty="0" err="1">
                <a:solidFill>
                  <a:srgbClr val="FFFF00"/>
                </a:solidFill>
              </a:rPr>
              <a:t>know</a:t>
            </a:r>
            <a:r>
              <a:rPr lang="en-US" sz="3000" i="1" dirty="0">
                <a:solidFill>
                  <a:srgbClr val="FFFF00"/>
                </a:solidFill>
              </a:rPr>
              <a:t>, </a:t>
            </a:r>
            <a:r>
              <a:rPr lang="en-US" sz="3000" i="1" dirty="0" err="1">
                <a:solidFill>
                  <a:srgbClr val="FFFF00"/>
                </a:solidFill>
              </a:rPr>
              <a:t>zav</a:t>
            </a:r>
            <a:r>
              <a:rPr lang="cs-CZ" sz="3000" i="1" dirty="0" err="1">
                <a:solidFill>
                  <a:srgbClr val="FFFF00"/>
                </a:solidFill>
              </a:rPr>
              <a:t>ádí</a:t>
            </a:r>
            <a:r>
              <a:rPr lang="cs-CZ" sz="3000" i="1" dirty="0">
                <a:solidFill>
                  <a:srgbClr val="FFFF00"/>
                </a:solidFill>
              </a:rPr>
              <a:t> totiž označení podmíněné </a:t>
            </a:r>
            <a:r>
              <a:rPr lang="cs-CZ" sz="3000" i="1">
                <a:solidFill>
                  <a:srgbClr val="FFFF00"/>
                </a:solidFill>
              </a:rPr>
              <a:t>psti): </a:t>
            </a:r>
            <a:endParaRPr lang="cs-CZ" sz="3000" i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1" y="2357438"/>
            <a:ext cx="10868463" cy="4271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Hodili jsme současně dvěma kostkami.</a:t>
            </a:r>
          </a:p>
          <a:p>
            <a:pPr marL="0" indent="0">
              <a:buNone/>
            </a:pPr>
            <a:endParaRPr lang="cs-CZ" sz="2800" dirty="0"/>
          </a:p>
          <a:p>
            <a:pPr marL="514350" indent="-514350">
              <a:buAutoNum type="alphaLcParenR"/>
            </a:pPr>
            <a:r>
              <a:rPr lang="cs-CZ" sz="2800" dirty="0"/>
              <a:t>S jakou </a:t>
            </a:r>
            <a:r>
              <a:rPr lang="cs-CZ" sz="2800" dirty="0" err="1"/>
              <a:t>pstí</a:t>
            </a:r>
            <a:r>
              <a:rPr lang="cs-CZ" sz="2800" dirty="0"/>
              <a:t> padla aspoň jedna šestka, víme-li, že padl součet osm?</a:t>
            </a:r>
          </a:p>
          <a:p>
            <a:pPr marL="514350" indent="-514350">
              <a:buAutoNum type="alphaLcParenR"/>
            </a:pPr>
            <a:r>
              <a:rPr lang="cs-CZ" sz="2800" dirty="0"/>
              <a:t>S jakou </a:t>
            </a:r>
            <a:r>
              <a:rPr lang="cs-CZ" sz="2800" dirty="0" err="1"/>
              <a:t>pstí</a:t>
            </a:r>
            <a:r>
              <a:rPr lang="cs-CZ" sz="2800" dirty="0"/>
              <a:t> padl součet větší než 10, víme-li, že padla aspoň jedna šestka?</a:t>
            </a:r>
          </a:p>
        </p:txBody>
      </p:sp>
    </p:spTree>
    <p:extLst>
      <p:ext uri="{BB962C8B-B14F-4D97-AF65-F5344CB8AC3E}">
        <p14:creationId xmlns:p14="http://schemas.microsoft.com/office/powerpoint/2010/main" val="3204932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f</a:t>
            </a:r>
            <a:r>
              <a:rPr lang="cs-CZ" sz="2400" dirty="0" err="1"/>
              <a:t>actorial</a:t>
            </a:r>
            <a:r>
              <a:rPr lang="en-US" sz="2400" dirty="0"/>
              <a:t>(5) </a:t>
            </a:r>
            <a:r>
              <a:rPr lang="en-US" sz="2400" dirty="0">
                <a:solidFill>
                  <a:srgbClr val="FF0000"/>
                </a:solidFill>
              </a:rPr>
              <a:t># </a:t>
            </a:r>
            <a:r>
              <a:rPr lang="en-US" sz="2400" dirty="0" err="1">
                <a:solidFill>
                  <a:srgbClr val="FF0000"/>
                </a:solidFill>
              </a:rPr>
              <a:t>spo</a:t>
            </a:r>
            <a:r>
              <a:rPr lang="cs-CZ" sz="2400" dirty="0">
                <a:solidFill>
                  <a:srgbClr val="FF0000"/>
                </a:solidFill>
              </a:rPr>
              <a:t>čte faktoriál z čísla 5</a:t>
            </a:r>
          </a:p>
          <a:p>
            <a:pPr marL="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err="1"/>
              <a:t>choose</a:t>
            </a:r>
            <a:r>
              <a:rPr lang="en-US" sz="2400" dirty="0"/>
              <a:t>(10,3) </a:t>
            </a:r>
            <a:r>
              <a:rPr lang="en-US" sz="2400" dirty="0">
                <a:solidFill>
                  <a:srgbClr val="FF0000"/>
                </a:solidFill>
              </a:rPr>
              <a:t># </a:t>
            </a:r>
            <a:r>
              <a:rPr lang="en-US" sz="2400" dirty="0" err="1">
                <a:solidFill>
                  <a:srgbClr val="FF0000"/>
                </a:solidFill>
              </a:rPr>
              <a:t>spo</a:t>
            </a:r>
            <a:r>
              <a:rPr lang="cs-CZ" sz="2400" dirty="0">
                <a:solidFill>
                  <a:srgbClr val="FF0000"/>
                </a:solidFill>
              </a:rPr>
              <a:t>čte </a:t>
            </a:r>
            <a:r>
              <a:rPr lang="en-US" sz="2400" dirty="0" err="1">
                <a:solidFill>
                  <a:srgbClr val="FF0000"/>
                </a:solidFill>
              </a:rPr>
              <a:t>kombina</a:t>
            </a:r>
            <a:r>
              <a:rPr lang="cs-CZ" sz="2400" dirty="0">
                <a:solidFill>
                  <a:srgbClr val="FF0000"/>
                </a:solidFill>
              </a:rPr>
              <a:t>ční číslo 10 nad 3</a:t>
            </a:r>
          </a:p>
          <a:p>
            <a:pPr marL="0" indent="0">
              <a:buNone/>
            </a:pPr>
            <a:endParaRPr lang="cs-CZ" sz="2400" i="1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P</a:t>
            </a:r>
            <a:r>
              <a:rPr lang="en-US" dirty="0"/>
              <a:t>oz</a:t>
            </a:r>
            <a:r>
              <a:rPr lang="cs-CZ" dirty="0" err="1"/>
              <a:t>námka</a:t>
            </a:r>
            <a:r>
              <a:rPr lang="cs-CZ" dirty="0"/>
              <a:t> k prostředí R:</a:t>
            </a:r>
          </a:p>
        </p:txBody>
      </p:sp>
    </p:spTree>
    <p:extLst>
      <p:ext uri="{BB962C8B-B14F-4D97-AF65-F5344CB8AC3E}">
        <p14:creationId xmlns:p14="http://schemas.microsoft.com/office/powerpoint/2010/main" val="1625445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/>
              <a:t>Př. 1 str.116-d): Je-li objednávka přijata na Formuláři(F) nebo je prioritní (H), dostane zákazník malý dárek … pst, že zákazník dostane dárek, je = ?					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00388"/>
            <a:ext cx="10554574" cy="35290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A8AFAA8C-5F0D-4DFE-B3AA-D4681853EC18}"/>
              </a:ext>
            </a:extLst>
          </p:cNvPr>
          <p:cNvGraphicFramePr>
            <a:graphicFrameLocks noGrp="1"/>
          </p:cNvGraphicFramePr>
          <p:nvPr/>
        </p:nvGraphicFramePr>
        <p:xfrm>
          <a:off x="1971675" y="3228975"/>
          <a:ext cx="8401050" cy="2300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0175">
                  <a:extLst>
                    <a:ext uri="{9D8B030D-6E8A-4147-A177-3AD203B41FA5}">
                      <a16:colId xmlns:a16="http://schemas.microsoft.com/office/drawing/2014/main" val="1005181637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val="3192007217"/>
                    </a:ext>
                  </a:extLst>
                </a:gridCol>
                <a:gridCol w="1494642">
                  <a:extLst>
                    <a:ext uri="{9D8B030D-6E8A-4147-A177-3AD203B41FA5}">
                      <a16:colId xmlns:a16="http://schemas.microsoft.com/office/drawing/2014/main" val="203750442"/>
                    </a:ext>
                  </a:extLst>
                </a:gridCol>
                <a:gridCol w="1495185">
                  <a:extLst>
                    <a:ext uri="{9D8B030D-6E8A-4147-A177-3AD203B41FA5}">
                      <a16:colId xmlns:a16="http://schemas.microsoft.com/office/drawing/2014/main" val="1247769615"/>
                    </a:ext>
                  </a:extLst>
                </a:gridCol>
                <a:gridCol w="1363256">
                  <a:extLst>
                    <a:ext uri="{9D8B030D-6E8A-4147-A177-3AD203B41FA5}">
                      <a16:colId xmlns:a16="http://schemas.microsoft.com/office/drawing/2014/main" val="412486220"/>
                    </a:ext>
                  </a:extLst>
                </a:gridCol>
                <a:gridCol w="1247617">
                  <a:extLst>
                    <a:ext uri="{9D8B030D-6E8A-4147-A177-3AD203B41FA5}">
                      <a16:colId xmlns:a16="http://schemas.microsoft.com/office/drawing/2014/main" val="3115524200"/>
                    </a:ext>
                  </a:extLst>
                </a:gridCol>
              </a:tblGrid>
              <a:tr h="460058">
                <a:tc>
                  <a:txBody>
                    <a:bodyPr/>
                    <a:lstStyle/>
                    <a:p>
                      <a:r>
                        <a:rPr lang="cs-CZ" dirty="0"/>
                        <a:t>Typ </a:t>
                      </a:r>
                      <a:r>
                        <a:rPr lang="cs-CZ" dirty="0" err="1"/>
                        <a:t>obj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Malá </a:t>
                      </a:r>
                      <a:r>
                        <a:rPr lang="cs-CZ" dirty="0" err="1"/>
                        <a:t>obj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Střední </a:t>
                      </a:r>
                      <a:r>
                        <a:rPr lang="cs-CZ" dirty="0" err="1"/>
                        <a:t>obj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Velká </a:t>
                      </a:r>
                      <a:r>
                        <a:rPr lang="cs-CZ" dirty="0" err="1"/>
                        <a:t>obj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Prior. </a:t>
                      </a:r>
                      <a:r>
                        <a:rPr lang="cs-CZ" dirty="0" err="1"/>
                        <a:t>obj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773643"/>
                  </a:ext>
                </a:extLst>
              </a:tr>
              <a:tr h="460058">
                <a:tc>
                  <a:txBody>
                    <a:bodyPr/>
                    <a:lstStyle/>
                    <a:p>
                      <a:r>
                        <a:rPr lang="cs-CZ" dirty="0"/>
                        <a:t>Telefon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1021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1360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054257"/>
                  </a:ext>
                </a:extLst>
              </a:tr>
              <a:tr h="460058">
                <a:tc>
                  <a:txBody>
                    <a:bodyPr/>
                    <a:lstStyle/>
                    <a:p>
                      <a:r>
                        <a:rPr lang="cs-CZ" dirty="0"/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371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308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814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264713"/>
                  </a:ext>
                </a:extLst>
              </a:tr>
              <a:tr h="460058">
                <a:tc>
                  <a:txBody>
                    <a:bodyPr/>
                    <a:lstStyle/>
                    <a:p>
                      <a:r>
                        <a:rPr lang="cs-CZ" dirty="0"/>
                        <a:t>Formulář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1497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1826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882251"/>
                  </a:ext>
                </a:extLst>
              </a:tr>
              <a:tr h="460058">
                <a:tc>
                  <a:txBody>
                    <a:bodyPr/>
                    <a:lstStyle/>
                    <a:p>
                      <a:r>
                        <a:rPr lang="en-US" dirty="0" err="1"/>
                        <a:t>celkem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2604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4000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645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68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/>
              <a:t>Př. 2 (ad Hrůša): Určete pst toho, že náhodně vybrané letadlo, které se toho dne vyskytovalo aspoň chvíli na letišti nebo let dráze, na něm také zůstalo přes noc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1" y="2357438"/>
            <a:ext cx="10868463" cy="42719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dirty="0"/>
              <a:t>Ráno bylo na letišti 17 letadel, z nichž během dne odletělo 15 letadel, ale tři z nich se zase na letiště vrátila. Toho dne přiletělo celkem  32 letadel a odletělo jich celkem 28. Každé letadlo bylo toho dne na dráze letiště nejvýš dvakrát (</a:t>
            </a:r>
            <a:r>
              <a:rPr lang="cs-CZ" sz="2800" dirty="0">
                <a:solidFill>
                  <a:srgbClr val="FFFF00"/>
                </a:solidFill>
              </a:rPr>
              <a:t>= jen odletělo, jen přiletělo, nebo ten den přiletělo i odletělo, nebo ten den odletělo a přiletělo zpět</a:t>
            </a:r>
            <a:r>
              <a:rPr lang="cs-CZ" sz="2800" dirty="0"/>
              <a:t>).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Návod: nakreslete si množiny B(=bylo z předešlého dne), P(=přiletělo), S(=odletělo, startovalo) v obecné poloze (</a:t>
            </a:r>
            <a:r>
              <a:rPr lang="cs-CZ" sz="2800" dirty="0" err="1"/>
              <a:t>Vennův</a:t>
            </a:r>
            <a:r>
              <a:rPr lang="cs-CZ" sz="2800" dirty="0"/>
              <a:t> diagram) a zjistěte, v které části množin se nachází kolik prvků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93486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/>
              <a:t>Nyní zbývá interpretace: jaká je pst, že náhodně vybrané letadlo, které se toho dne vyskytovalo aspoň chvíli na letišti, na něm také zůstalo přes noc?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E332E20-D534-4660-A18A-8141EA7FFE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4613" y="1928813"/>
            <a:ext cx="6643687" cy="4929187"/>
          </a:xfrm>
        </p:spPr>
      </p:pic>
    </p:spTree>
    <p:extLst>
      <p:ext uri="{BB962C8B-B14F-4D97-AF65-F5344CB8AC3E}">
        <p14:creationId xmlns:p14="http://schemas.microsoft.com/office/powerpoint/2010/main" val="1313298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>
              <a:xfrm>
                <a:off x="810000" y="447188"/>
                <a:ext cx="10571998" cy="1167300"/>
              </a:xfrm>
            </p:spPr>
            <p:txBody>
              <a:bodyPr/>
              <a:lstStyle/>
              <a:p>
                <a:pPr algn="ctr"/>
                <a:r>
                  <a:rPr lang="cs-CZ" sz="3000" i="1" dirty="0"/>
                  <a:t>P(A)=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cs-CZ" sz="3000" b="1" i="1" smtClean="0">
                            <a:latin typeface="Cambria Math" panose="02040503050406030204" pitchFamily="18" charset="0"/>
                          </a:rPr>
                          <m:t>𝟒𝟔</m:t>
                        </m:r>
                      </m:den>
                    </m:f>
                  </m:oMath>
                </a14:m>
                <a:r>
                  <a:rPr lang="en-US" sz="3000" i="1" dirty="0"/>
                  <a:t> = 0,4565217</a:t>
                </a:r>
                <a:endParaRPr lang="cs-CZ" sz="3000" i="1" dirty="0"/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10000" y="447188"/>
                <a:ext cx="10571998" cy="11673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E332E20-D534-4660-A18A-8141EA7FFE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57475" y="1957388"/>
            <a:ext cx="6572250" cy="4900612"/>
          </a:xfrm>
        </p:spPr>
      </p:pic>
    </p:spTree>
    <p:extLst>
      <p:ext uri="{BB962C8B-B14F-4D97-AF65-F5344CB8AC3E}">
        <p14:creationId xmlns:p14="http://schemas.microsoft.com/office/powerpoint/2010/main" val="1912547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/>
              <a:t>Př. </a:t>
            </a:r>
            <a:r>
              <a:rPr lang="en-US" sz="3000" i="1" dirty="0"/>
              <a:t>3</a:t>
            </a:r>
            <a:r>
              <a:rPr lang="cs-CZ" sz="3000" i="1" dirty="0"/>
              <a:t> (ad Hrůša): 120 studentů skládalo tři zkoušky</a:t>
            </a:r>
            <a:r>
              <a:rPr lang="en-US" sz="3000" i="1" dirty="0"/>
              <a:t>. </a:t>
            </a:r>
            <a:r>
              <a:rPr lang="en-US" sz="3000" i="1" dirty="0">
                <a:solidFill>
                  <a:srgbClr val="FFFF00"/>
                </a:solidFill>
              </a:rPr>
              <a:t>Na z</a:t>
            </a:r>
            <a:r>
              <a:rPr lang="cs-CZ" sz="3000" i="1" dirty="0" err="1">
                <a:solidFill>
                  <a:srgbClr val="FFFF00"/>
                </a:solidFill>
              </a:rPr>
              <a:t>ákladě</a:t>
            </a:r>
            <a:r>
              <a:rPr lang="cs-CZ" sz="3000" i="1" dirty="0">
                <a:solidFill>
                  <a:srgbClr val="FFFF00"/>
                </a:solidFill>
              </a:rPr>
              <a:t> informací níže určete pst toho, že náhodně vybraný stud z této skupiny složil pouze 3.zkoušku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1" y="2357438"/>
            <a:ext cx="10868463" cy="4271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120 studentů skládalo tři zkoušky. Přitom deset procent studentů nesložilo ani jednu z nich. Nebyl nikdo, kdo by složil zkoušku jen z druhého předmětu. Devět studentů z něj složilo úspěšně zkoušku, leč pro změnu neprospělo z prvního předmětu. 47 studentů složilo ze tří zkoušek dvě. 33 studentů nevyhovělo z třetího předmětu. 56 studentů složilo úspěšně zkoušku ze druhého i třetího předmětu, zato však 20 studentů neobstálo ani u jednoho z nich.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FF00"/>
                </a:solidFill>
              </a:rPr>
              <a:t>(úloha vyžaduje i logiku: které </a:t>
            </a:r>
            <a:r>
              <a:rPr lang="cs-CZ" sz="2800" dirty="0" err="1">
                <a:solidFill>
                  <a:srgbClr val="FFFF00"/>
                </a:solidFill>
              </a:rPr>
              <a:t>info</a:t>
            </a:r>
            <a:r>
              <a:rPr lang="cs-CZ" sz="2800" dirty="0">
                <a:solidFill>
                  <a:srgbClr val="FFFF00"/>
                </a:solidFill>
              </a:rPr>
              <a:t> vzít nejdřív a které potom?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55563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>
              <a:xfrm>
                <a:off x="810000" y="447188"/>
                <a:ext cx="10571998" cy="1167300"/>
              </a:xfrm>
            </p:spPr>
            <p:txBody>
              <a:bodyPr/>
              <a:lstStyle/>
              <a:p>
                <a:pPr algn="ctr"/>
                <a:r>
                  <a:rPr lang="cs-CZ" sz="3000" i="1" dirty="0">
                    <a:solidFill>
                      <a:srgbClr val="FFFF00"/>
                    </a:solidFill>
                  </a:rPr>
                  <a:t>Řešení: </a:t>
                </a:r>
                <a:r>
                  <a:rPr lang="cs-CZ" sz="3000" i="1" dirty="0"/>
                  <a:t>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3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000" b="1" i="1" smtClean="0"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cs-CZ" sz="3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cs-CZ" sz="3000" b="1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cs-CZ" sz="3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000" b="1" i="1" smtClean="0"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cs-CZ" sz="3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cs-CZ" sz="3000" b="1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cs-CZ" sz="3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000" b="1" i="1" smtClean="0"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cs-CZ" sz="3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cs-CZ" sz="3000" i="1" dirty="0"/>
                  <a:t>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cs-CZ" sz="3000" b="1" i="1" smtClean="0">
                            <a:latin typeface="Cambria Math" panose="02040503050406030204" pitchFamily="18" charset="0"/>
                          </a:rPr>
                          <m:t>𝟏𝟐𝟎</m:t>
                        </m:r>
                      </m:den>
                    </m:f>
                  </m:oMath>
                </a14:m>
                <a:r>
                  <a:rPr lang="en-US" sz="3000" i="1" dirty="0"/>
                  <a:t> = 0,05</a:t>
                </a:r>
                <a:endParaRPr lang="cs-CZ" sz="3000" i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10000" y="447188"/>
                <a:ext cx="10571998" cy="11673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86F31E5-627E-4AAB-B5B4-F00AC7DCCF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14637" y="1985962"/>
            <a:ext cx="6586537" cy="4872037"/>
          </a:xfrm>
        </p:spPr>
      </p:pic>
    </p:spTree>
    <p:extLst>
      <p:ext uri="{BB962C8B-B14F-4D97-AF65-F5344CB8AC3E}">
        <p14:creationId xmlns:p14="http://schemas.microsoft.com/office/powerpoint/2010/main" val="20469771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3838</TotalTime>
  <Words>1452</Words>
  <Application>Microsoft Office PowerPoint</Application>
  <PresentationFormat>Širokoúhlá obrazovka</PresentationFormat>
  <Paragraphs>145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Calibri</vt:lpstr>
      <vt:lpstr>Cambria Math</vt:lpstr>
      <vt:lpstr>Century Gothic</vt:lpstr>
      <vt:lpstr>Wingdings</vt:lpstr>
      <vt:lpstr>Wingdings 2</vt:lpstr>
      <vt:lpstr>Citáty</vt:lpstr>
      <vt:lpstr> cvičení 04:  věta o součtu pstí, příklady různého typu, podmíněná pst,</vt:lpstr>
      <vt:lpstr>Příklady budou vzaty z:</vt:lpstr>
      <vt:lpstr>Poznámka k prostředí R:</vt:lpstr>
      <vt:lpstr>Př. 1 str.116-d): Je-li objednávka přijata na Formuláři(F) nebo je prioritní (H), dostane zákazník malý dárek … pst, že zákazník dostane dárek, je = ?      </vt:lpstr>
      <vt:lpstr>Př. 2 (ad Hrůša): Určete pst toho, že náhodně vybrané letadlo, které se toho dne vyskytovalo aspoň chvíli na letišti nebo let dráze, na něm také zůstalo přes noc</vt:lpstr>
      <vt:lpstr>Nyní zbývá interpretace: jaká je pst, že náhodně vybrané letadlo, které se toho dne vyskytovalo aspoň chvíli na letišti, na něm také zůstalo přes noc?</vt:lpstr>
      <vt:lpstr>P(A)= (2+3+16)/46 = 0,4565217</vt:lpstr>
      <vt:lpstr>Př. 3 (ad Hrůša): 120 studentů skládalo tři zkoušky. Na základě informací níže určete pst toho, že náhodně vybraný stud z této skupiny složil pouze 3.zkoušku</vt:lpstr>
      <vt:lpstr>Řešení: P(Z_3-Z_1-Z_2)= 6/120 = 0,05</vt:lpstr>
      <vt:lpstr>Př. 4 (ad  přednáška, příklad se zapojováním zvonků k bytům) … řešení viz cvičení</vt:lpstr>
      <vt:lpstr>Dále počítejme příklady z učebnice pro SŠ, str. 120-122, 124,126</vt:lpstr>
      <vt:lpstr>Str. 120, př. 2</vt:lpstr>
      <vt:lpstr>Str. 120, př. 4 (zkouška z algebry 2)</vt:lpstr>
      <vt:lpstr>Str. 121, př. 6</vt:lpstr>
      <vt:lpstr>Str. 121, př. 8</vt:lpstr>
      <vt:lpstr>Str. 121, př. 10: prodejce aut se specializuje na opravy dvou značek, H a L. Záznamy o počtu oprav za uplynulý rok jsou shrnuty v tabulce:</vt:lpstr>
      <vt:lpstr>Str. 122, př. 12: Výrobce počítačů používá následující strategii při přejímce harddisků:  zkontroluje n náhodně vybraných disků a pokud najde 5 a více % z nich vadných, odmítne dodávku převzít. Jinak ji přijme.</vt:lpstr>
      <vt:lpstr>Poznámka k prostředí R:</vt:lpstr>
      <vt:lpstr>Str. 126, př. 8: Tento příklad je nesmírně důležitý, určitě si jej vyřešte, pokud se k němu nedostaneme na cvičení</vt:lpstr>
      <vt:lpstr>Str. 126, př. 6: V krabici je 5 bílých a 8 černých koulí. Vylosujeme bez vracení dvě z nich.</vt:lpstr>
      <vt:lpstr>Str. 124, př. 4: Tento příklad není složitý, přečtěte si řešení na konci učebnice: uvažujte situaci ohledně záručních oprav aut dvou značek:</vt:lpstr>
      <vt:lpstr>Str. 124, př. 2 (this example is a must know, zavádí totiž označení podmíněné psti):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Může nás zákon spasit?</dc:title>
  <dc:creator>Breta</dc:creator>
  <cp:lastModifiedBy>Breta</cp:lastModifiedBy>
  <cp:revision>191</cp:revision>
  <cp:lastPrinted>2017-03-18T19:09:39Z</cp:lastPrinted>
  <dcterms:created xsi:type="dcterms:W3CDTF">2017-03-12T08:40:04Z</dcterms:created>
  <dcterms:modified xsi:type="dcterms:W3CDTF">2020-03-16T10:49:43Z</dcterms:modified>
</cp:coreProperties>
</file>