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1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50E112-3F0D-48EC-80FE-8F527232FDEE}" v="6" dt="2020-03-16T21:37:47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Marinič" userId="fc3ce95ceeb2cb71" providerId="LiveId" clId="{7E50E112-3F0D-48EC-80FE-8F527232FDEE}"/>
    <pc:docChg chg="undo custSel addSld delSld modSld">
      <pc:chgData name="Peter Marinič" userId="fc3ce95ceeb2cb71" providerId="LiveId" clId="{7E50E112-3F0D-48EC-80FE-8F527232FDEE}" dt="2020-03-16T21:38:11.579" v="48" actId="122"/>
      <pc:docMkLst>
        <pc:docMk/>
      </pc:docMkLst>
      <pc:sldChg chg="modSp">
        <pc:chgData name="Peter Marinič" userId="fc3ce95ceeb2cb71" providerId="LiveId" clId="{7E50E112-3F0D-48EC-80FE-8F527232FDEE}" dt="2020-03-16T21:11:54.924" v="12" actId="27636"/>
        <pc:sldMkLst>
          <pc:docMk/>
          <pc:sldMk cId="654623898" sldId="373"/>
        </pc:sldMkLst>
        <pc:spChg chg="mod">
          <ac:chgData name="Peter Marinič" userId="fc3ce95ceeb2cb71" providerId="LiveId" clId="{7E50E112-3F0D-48EC-80FE-8F527232FDEE}" dt="2020-03-16T21:11:54.924" v="12" actId="27636"/>
          <ac:spMkLst>
            <pc:docMk/>
            <pc:sldMk cId="654623898" sldId="373"/>
            <ac:spMk id="5" creationId="{00000000-0000-0000-0000-000000000000}"/>
          </ac:spMkLst>
        </pc:spChg>
      </pc:sldChg>
      <pc:sldChg chg="modSp">
        <pc:chgData name="Peter Marinič" userId="fc3ce95ceeb2cb71" providerId="LiveId" clId="{7E50E112-3F0D-48EC-80FE-8F527232FDEE}" dt="2020-03-16T21:12:19.553" v="14" actId="20577"/>
        <pc:sldMkLst>
          <pc:docMk/>
          <pc:sldMk cId="2983250396" sldId="375"/>
        </pc:sldMkLst>
        <pc:spChg chg="mod">
          <ac:chgData name="Peter Marinič" userId="fc3ce95ceeb2cb71" providerId="LiveId" clId="{7E50E112-3F0D-48EC-80FE-8F527232FDEE}" dt="2020-03-16T21:12:19.553" v="14" actId="20577"/>
          <ac:spMkLst>
            <pc:docMk/>
            <pc:sldMk cId="2983250396" sldId="375"/>
            <ac:spMk id="5" creationId="{00000000-0000-0000-0000-000000000000}"/>
          </ac:spMkLst>
        </pc:spChg>
      </pc:sldChg>
      <pc:sldChg chg="addSp delSp modSp">
        <pc:chgData name="Peter Marinič" userId="fc3ce95ceeb2cb71" providerId="LiveId" clId="{7E50E112-3F0D-48EC-80FE-8F527232FDEE}" dt="2020-03-16T21:38:11.579" v="48" actId="122"/>
        <pc:sldMkLst>
          <pc:docMk/>
          <pc:sldMk cId="948391609" sldId="376"/>
        </pc:sldMkLst>
        <pc:spChg chg="mod">
          <ac:chgData name="Peter Marinič" userId="fc3ce95ceeb2cb71" providerId="LiveId" clId="{7E50E112-3F0D-48EC-80FE-8F527232FDEE}" dt="2020-03-16T21:38:11.579" v="48" actId="122"/>
          <ac:spMkLst>
            <pc:docMk/>
            <pc:sldMk cId="948391609" sldId="376"/>
            <ac:spMk id="5" creationId="{00000000-0000-0000-0000-000000000000}"/>
          </ac:spMkLst>
        </pc:spChg>
        <pc:picChg chg="add mod">
          <ac:chgData name="Peter Marinič" userId="fc3ce95ceeb2cb71" providerId="LiveId" clId="{7E50E112-3F0D-48EC-80FE-8F527232FDEE}" dt="2020-03-16T21:29:36.854" v="35" actId="1076"/>
          <ac:picMkLst>
            <pc:docMk/>
            <pc:sldMk cId="948391609" sldId="376"/>
            <ac:picMk id="2" creationId="{785E1CE4-663F-4B81-8BEC-6F1BDE107FC4}"/>
          </ac:picMkLst>
        </pc:picChg>
        <pc:picChg chg="del">
          <ac:chgData name="Peter Marinič" userId="fc3ce95ceeb2cb71" providerId="LiveId" clId="{7E50E112-3F0D-48EC-80FE-8F527232FDEE}" dt="2020-03-16T21:29:21.009" v="33" actId="478"/>
          <ac:picMkLst>
            <pc:docMk/>
            <pc:sldMk cId="948391609" sldId="376"/>
            <ac:picMk id="3" creationId="{00000000-0000-0000-0000-000000000000}"/>
          </ac:picMkLst>
        </pc:picChg>
      </pc:sldChg>
      <pc:sldChg chg="addSp delSp modSp">
        <pc:chgData name="Peter Marinič" userId="fc3ce95ceeb2cb71" providerId="LiveId" clId="{7E50E112-3F0D-48EC-80FE-8F527232FDEE}" dt="2020-03-16T21:37:51.863" v="44" actId="20577"/>
        <pc:sldMkLst>
          <pc:docMk/>
          <pc:sldMk cId="576906017" sldId="377"/>
        </pc:sldMkLst>
        <pc:spChg chg="mod">
          <ac:chgData name="Peter Marinič" userId="fc3ce95ceeb2cb71" providerId="LiveId" clId="{7E50E112-3F0D-48EC-80FE-8F527232FDEE}" dt="2020-03-16T21:37:51.863" v="44" actId="20577"/>
          <ac:spMkLst>
            <pc:docMk/>
            <pc:sldMk cId="576906017" sldId="377"/>
            <ac:spMk id="5" creationId="{00000000-0000-0000-0000-000000000000}"/>
          </ac:spMkLst>
        </pc:spChg>
        <pc:picChg chg="add mod">
          <ac:chgData name="Peter Marinič" userId="fc3ce95ceeb2cb71" providerId="LiveId" clId="{7E50E112-3F0D-48EC-80FE-8F527232FDEE}" dt="2020-03-16T21:17:06.846" v="18" actId="1076"/>
          <ac:picMkLst>
            <pc:docMk/>
            <pc:sldMk cId="576906017" sldId="377"/>
            <ac:picMk id="2" creationId="{B40B74F6-40C8-4B99-A83A-545FB4C71FE5}"/>
          </ac:picMkLst>
        </pc:picChg>
        <pc:picChg chg="del">
          <ac:chgData name="Peter Marinič" userId="fc3ce95ceeb2cb71" providerId="LiveId" clId="{7E50E112-3F0D-48EC-80FE-8F527232FDEE}" dt="2020-03-16T21:16:55.604" v="15" actId="478"/>
          <ac:picMkLst>
            <pc:docMk/>
            <pc:sldMk cId="576906017" sldId="377"/>
            <ac:picMk id="4" creationId="{00000000-0000-0000-0000-000000000000}"/>
          </ac:picMkLst>
        </pc:picChg>
      </pc:sldChg>
      <pc:sldChg chg="addSp delSp modSp add del">
        <pc:chgData name="Peter Marinič" userId="fc3ce95ceeb2cb71" providerId="LiveId" clId="{7E50E112-3F0D-48EC-80FE-8F527232FDEE}" dt="2020-03-16T21:37:22.427" v="40" actId="1076"/>
        <pc:sldMkLst>
          <pc:docMk/>
          <pc:sldMk cId="3729706717" sldId="378"/>
        </pc:sldMkLst>
        <pc:picChg chg="add mod">
          <ac:chgData name="Peter Marinič" userId="fc3ce95ceeb2cb71" providerId="LiveId" clId="{7E50E112-3F0D-48EC-80FE-8F527232FDEE}" dt="2020-03-16T21:37:22.427" v="40" actId="1076"/>
          <ac:picMkLst>
            <pc:docMk/>
            <pc:sldMk cId="3729706717" sldId="378"/>
            <ac:picMk id="2" creationId="{EF314126-7B20-443F-B9BA-584F09D4AF3C}"/>
          </ac:picMkLst>
        </pc:picChg>
        <pc:picChg chg="del">
          <ac:chgData name="Peter Marinič" userId="fc3ce95ceeb2cb71" providerId="LiveId" clId="{7E50E112-3F0D-48EC-80FE-8F527232FDEE}" dt="2020-03-16T21:37:17.011" v="38" actId="478"/>
          <ac:picMkLst>
            <pc:docMk/>
            <pc:sldMk cId="3729706717" sldId="378"/>
            <ac:picMk id="3" creationId="{00000000-0000-0000-0000-000000000000}"/>
          </ac:picMkLst>
        </pc:picChg>
      </pc:sldChg>
    </pc:docChg>
  </pc:docChgLst>
  <pc:docChgLst>
    <pc:chgData name="marinic.peter@gmail.com" userId="fc3ce95ceeb2cb71" providerId="LiveId" clId="{BD962D8D-98AA-440D-B52B-DC55924DDCDE}"/>
  </pc:docChgLst>
  <pc:docChgLst>
    <pc:chgData name="Peter Marinič" userId="fc3ce95ceeb2cb71" providerId="LiveId" clId="{235F5037-F5AE-4733-8EC2-8455E9A47059}"/>
    <pc:docChg chg="modSld">
      <pc:chgData name="Peter Marinič" userId="fc3ce95ceeb2cb71" providerId="LiveId" clId="{235F5037-F5AE-4733-8EC2-8455E9A47059}" dt="2018-09-22T09:48:02.791" v="1" actId="20577"/>
      <pc:docMkLst>
        <pc:docMk/>
      </pc:docMkLst>
      <pc:sldChg chg="modSp">
        <pc:chgData name="Peter Marinič" userId="fc3ce95ceeb2cb71" providerId="LiveId" clId="{235F5037-F5AE-4733-8EC2-8455E9A47059}" dt="2018-09-22T09:48:02.791" v="1" actId="20577"/>
        <pc:sldMkLst>
          <pc:docMk/>
          <pc:sldMk cId="1147456105" sldId="313"/>
        </pc:sldMkLst>
        <pc:spChg chg="mod">
          <ac:chgData name="Peter Marinič" userId="fc3ce95ceeb2cb71" providerId="LiveId" clId="{235F5037-F5AE-4733-8EC2-8455E9A47059}" dt="2018-09-22T09:48:02.791" v="1" actId="20577"/>
          <ac:spMkLst>
            <pc:docMk/>
            <pc:sldMk cId="1147456105" sldId="31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Trebuchet MS" panose="020B0603020202020204" pitchFamily="34" charset="0"/>
              </a:rPr>
              <a:t>Ekonomie</a:t>
            </a:r>
            <a:br>
              <a:rPr lang="cs-CZ" sz="4000" b="1" dirty="0">
                <a:latin typeface="Trebuchet MS" panose="020B0603020202020204" pitchFamily="34" charset="0"/>
              </a:rPr>
            </a:br>
            <a:r>
              <a:rPr lang="cs-CZ" sz="4000" b="1" dirty="0">
                <a:latin typeface="Trebuchet MS" panose="020B0603020202020204" pitchFamily="34" charset="0"/>
              </a:rPr>
              <a:t>pro pedagogy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6400800" cy="1752600"/>
          </a:xfrm>
        </p:spPr>
        <p:txBody>
          <a:bodyPr/>
          <a:lstStyle/>
          <a:p>
            <a:pPr algn="l"/>
            <a:endParaRPr lang="cs-CZ" dirty="0">
              <a:latin typeface="Trebuchet MS" panose="020B0603020202020204" pitchFamily="34" charset="0"/>
            </a:endParaRPr>
          </a:p>
          <a:p>
            <a:pPr algn="l"/>
            <a:endParaRPr lang="cs-CZ" dirty="0">
              <a:latin typeface="Trebuchet MS" panose="020B0603020202020204" pitchFamily="34" charset="0"/>
            </a:endParaRPr>
          </a:p>
          <a:p>
            <a:pPr algn="l"/>
            <a:r>
              <a:rPr lang="cs-CZ" dirty="0">
                <a:latin typeface="Trebuchet MS" panose="020B0603020202020204" pitchFamily="34" charset="0"/>
              </a:rPr>
              <a:t>podzim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0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62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per capita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051720"/>
            <a:ext cx="7809972" cy="473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8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per capita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04864"/>
            <a:ext cx="82867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74" y="2045963"/>
            <a:ext cx="8785251" cy="45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3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51720"/>
            <a:ext cx="8903272" cy="465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7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per capita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8612020" cy="51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per capita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36" y="1985409"/>
            <a:ext cx="8417127" cy="48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9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Srovnávání zemí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400" b="1" dirty="0">
                <a:latin typeface="Trebuchet MS" panose="020B0603020202020204" pitchFamily="34" charset="0"/>
              </a:rPr>
              <a:t>Ekonomická sila</a:t>
            </a:r>
          </a:p>
          <a:p>
            <a:pPr marL="719138" lvl="4" indent="-358775">
              <a:buClr>
                <a:schemeClr val="accent6">
                  <a:lumMod val="75000"/>
                </a:schemeClr>
              </a:buClr>
            </a:pPr>
            <a:r>
              <a:rPr lang="cs-CZ" sz="2400" i="1" dirty="0">
                <a:latin typeface="Trebuchet MS" panose="020B0603020202020204" pitchFamily="34" charset="0"/>
              </a:rPr>
              <a:t>Výše výstupu ekonomiky (HDP) dané země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cs-CZ" sz="2400" b="1" dirty="0">
              <a:latin typeface="Trebuchet MS" panose="020B0603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400" b="1" dirty="0">
                <a:latin typeface="Trebuchet MS" panose="020B0603020202020204" pitchFamily="34" charset="0"/>
              </a:rPr>
              <a:t>Ekonomická úroveň</a:t>
            </a:r>
          </a:p>
          <a:p>
            <a:pPr marL="719138" lvl="4" indent="-358775">
              <a:buClr>
                <a:schemeClr val="accent6">
                  <a:lumMod val="75000"/>
                </a:schemeClr>
              </a:buClr>
            </a:pPr>
            <a:r>
              <a:rPr lang="cs-CZ" sz="2400" i="1" dirty="0">
                <a:latin typeface="Trebuchet MS" panose="020B0603020202020204" pitchFamily="34" charset="0"/>
              </a:rPr>
              <a:t>Výše výstupu ekonomiky (HDP) dané země na obyvatele</a:t>
            </a:r>
          </a:p>
        </p:txBody>
      </p:sp>
    </p:spTree>
    <p:extLst>
      <p:ext uri="{BB962C8B-B14F-4D97-AF65-F5344CB8AC3E}">
        <p14:creationId xmlns:p14="http://schemas.microsoft.com/office/powerpoint/2010/main" val="384754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853482" cy="2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Trend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dlouhodobá míra ekonomické expanze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Cyklus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krátkodobé fluktuace okolo trendu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Potenciální produkt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maximální dlouhodobě udržitelný výkon ekonomiky</a:t>
            </a:r>
          </a:p>
          <a:p>
            <a:pPr marL="514350" indent="-514350">
              <a:lnSpc>
                <a:spcPct val="150000"/>
              </a:lnSpc>
              <a:buNone/>
            </a:pPr>
            <a:endParaRPr lang="cs-CZ" sz="24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66" y="4521476"/>
            <a:ext cx="4680520" cy="174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58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608512" cy="44644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Klasický model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Předpoklady: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Pružné ceny na trhu finální produkce i na trhu výrobních faktorů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Investice a úspory jsou ovlivňovány úrokovou mírou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Systém je vnitřně stabilní – je schopen se navrátit do stavu rovnováhy po jeho vychýlení</a:t>
            </a:r>
          </a:p>
          <a:p>
            <a:pPr marL="514350" indent="-514350">
              <a:lnSpc>
                <a:spcPct val="150000"/>
              </a:lnSpc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80" y="2420888"/>
            <a:ext cx="4038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5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Klasický model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Agregátní nabídková křivka (AS) je vertikální – nabídka je v daném modelu konstantní a nezávislá od ceny produkce.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Producenti totiž využívají plně svých produkčních kapacit a tudíž nemají možnost měnit výšku své produkce.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Změna agregátní poptávky (AD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→AD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 tudíž vyvolá jenom změnu cenové hladiny v ekonomice, bez dopadu na produkt dané ekonomiky.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42" y="2492896"/>
            <a:ext cx="40386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853482" cy="2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Trend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dlouhodobá míra ekonomické expanze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Cyklus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krátkodobé fluktuace okolo trendu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Potenciální produkt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maximální dlouhodobě udržitelný výkon ekonomiky</a:t>
            </a:r>
          </a:p>
          <a:p>
            <a:pPr marL="514350" indent="-514350">
              <a:lnSpc>
                <a:spcPct val="150000"/>
              </a:lnSpc>
              <a:buNone/>
            </a:pPr>
            <a:endParaRPr lang="cs-CZ" sz="24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66" y="4521476"/>
            <a:ext cx="4680520" cy="174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99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Keynesiánský model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Předpoklady: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Nepružné ceny na trhu finální produkce i na trhu výrobních faktorů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Investice a úspory nejsou ovlivňovány jen úrokovou mírou – úspory se neproměňují automaticky na investice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Systém není  vnitřně stabilní – pokud je vychýlen z rovnováhy, nenavrací se automaticky do rovnovážného stavu, nýbrž přetrvává v nerovnováze</a:t>
            </a:r>
            <a:endParaRPr lang="cs-CZ" sz="20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030" y="2312488"/>
            <a:ext cx="39814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Keynesiánský model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Agregátní nabídka (AS) má tvar zalomené křivky, a tedy v modelu dochází ke změně  cenové hladiny i objemu výstupu ekonomiky.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Producenti totiž nevyužívají výrobních kapacit v plné výši a tudíž jsou schopni operativně reagovat změnou výše produkce – výstupu ekonomiky.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Změna agregátní poptávky </a:t>
            </a:r>
            <a:b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(AD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→AD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) tedy vyvolá změnu výstupu ekonomiky, a také změnu cenové hladiny.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057" y="2301039"/>
            <a:ext cx="39814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3528392" cy="44644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Ideální růst ekonomiky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Růst agregátní poptávky doprovázen růstem agregátní nabídky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→ 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→ AS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Růst výstupu ekonomiky je v daném případě dosažen bez vlivu na cenovou hladinu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85E1CE4-663F-4B81-8BEC-6F1BDE107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114803"/>
            <a:ext cx="42100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1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331236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Recese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Pokles agregátní poptávky 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 → AD</a:t>
            </a:r>
            <a:r>
              <a:rPr lang="cs-CZ" sz="2000" baseline="-25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vyvolá pokles výstupu ekonomiky při současném poklesu cenové hladiny (deflace)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Pokud je pokles agregátní poptávky vyvolán poklesem spotřeby domácnosti, může vláda situaci sanovat zvýšením vládních výdajů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0B74F6-40C8-4B99-A83A-545FB4C71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64904"/>
            <a:ext cx="40481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3528392" cy="44644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Slumpflace</a:t>
            </a:r>
            <a:endParaRPr lang="cs-CZ" sz="24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= nabídkový šok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Amerika v 70 letech 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 důsledku ropných šoků – náhlému snížení objemu produkce ropy zeměmi OPEC a tím zvýšením její ceny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 poklesem výstupu ekonomiky je spojen nárůst cenové hladiny (inflace)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F314126-7B20-443F-B9BA-584F09D4A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622029"/>
            <a:ext cx="40957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0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0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27584" y="3861048"/>
            <a:ext cx="806489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Děkuji za pozornost!</a:t>
            </a:r>
          </a:p>
          <a:p>
            <a:pPr marL="0" indent="0">
              <a:spcBef>
                <a:spcPts val="18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cs-CZ" sz="300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Příjemný zbytek dne!</a:t>
            </a:r>
            <a:endParaRPr lang="cs-CZ" sz="3000" b="1" i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1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cs-CZ" sz="2200" dirty="0">
                <a:latin typeface="Trebuchet MS" panose="020B0603020202020204" pitchFamily="34" charset="0"/>
              </a:rPr>
              <a:t>= celková tržní hodnota finální produkce vyprodukované v zemi za určité časové období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cs-CZ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tržní hodnota</a:t>
            </a:r>
            <a:r>
              <a:rPr lang="cs-CZ" sz="1800" dirty="0">
                <a:latin typeface="Trebuchet MS" panose="020B0603020202020204" pitchFamily="34" charset="0"/>
              </a:rPr>
              <a:t>“ ... oceněno v tržních cenách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finální produkce</a:t>
            </a:r>
            <a:r>
              <a:rPr lang="cs-CZ" sz="1800" dirty="0">
                <a:latin typeface="Trebuchet MS" panose="020B0603020202020204" pitchFamily="34" charset="0"/>
              </a:rPr>
              <a:t>“ ... nezahrnuje meziprodukty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vyprodukované</a:t>
            </a:r>
            <a:r>
              <a:rPr lang="cs-CZ" sz="1800" dirty="0">
                <a:latin typeface="Trebuchet MS" panose="020B0603020202020204" pitchFamily="34" charset="0"/>
              </a:rPr>
              <a:t>“ ... nezahrnuje transakce s dříve vyprodukovanou produkcí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v zemi</a:t>
            </a:r>
            <a:r>
              <a:rPr lang="cs-CZ" sz="1800" dirty="0">
                <a:latin typeface="Trebuchet MS" panose="020B0603020202020204" pitchFamily="34" charset="0"/>
              </a:rPr>
              <a:t>“ ... produkce jednoho státu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za určité časové období</a:t>
            </a:r>
            <a:r>
              <a:rPr lang="cs-CZ" sz="1800" dirty="0">
                <a:latin typeface="Trebuchet MS" panose="020B0603020202020204" pitchFamily="34" charset="0"/>
              </a:rPr>
              <a:t>“ ... obvykle rok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9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HDP vs. HNP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>
            <a:normAutofit lnSpcReduction="10000"/>
          </a:bodyPr>
          <a:lstStyle/>
          <a:p>
            <a:pPr marL="185738" indent="-18573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Trebuchet MS" panose="020B0603020202020204" pitchFamily="34" charset="0"/>
              </a:rPr>
              <a:t>Domácí</a:t>
            </a:r>
            <a:r>
              <a:rPr lang="cs-CZ" altLang="cs-CZ" sz="2000" dirty="0">
                <a:latin typeface="Trebuchet MS" panose="020B0603020202020204" pitchFamily="34" charset="0"/>
              </a:rPr>
              <a:t> = všech firem na území státu bez ohledu na národní příslušnost</a:t>
            </a:r>
          </a:p>
          <a:p>
            <a:pPr marL="185738" indent="-18573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Trebuchet MS" panose="020B0603020202020204" pitchFamily="34" charset="0"/>
              </a:rPr>
              <a:t>Národní</a:t>
            </a:r>
            <a:r>
              <a:rPr lang="cs-CZ" altLang="cs-CZ" sz="2000" dirty="0">
                <a:latin typeface="Trebuchet MS" panose="020B0603020202020204" pitchFamily="34" charset="0"/>
              </a:rPr>
              <a:t> = všech národních firem bez ohledu na území</a:t>
            </a:r>
          </a:p>
          <a:p>
            <a:pPr marL="185738" indent="-185738">
              <a:spcBef>
                <a:spcPts val="18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Nominální = 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výstup oceněný v běžných cenách </a:t>
            </a:r>
            <a:r>
              <a:rPr lang="cs-CZ" sz="2000" i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(cenách daného roku)</a:t>
            </a:r>
          </a:p>
          <a:p>
            <a:pPr marL="185738" indent="-18573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Reálny = 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výstup oceněny v stálých cenách </a:t>
            </a:r>
            <a:r>
              <a:rPr lang="cs-CZ" sz="2000" i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(cenách bazického roku)</a:t>
            </a:r>
          </a:p>
          <a:p>
            <a:pPr marL="0" indent="0">
              <a:spcBef>
                <a:spcPts val="1800"/>
              </a:spcBef>
              <a:buFont typeface="Wingdings" pitchFamily="2" charset="2"/>
              <a:buNone/>
            </a:pPr>
            <a:r>
              <a:rPr lang="cs-CZ" sz="2000" b="1" dirty="0">
                <a:latin typeface="Trebuchet MS" panose="020B0603020202020204" pitchFamily="34" charset="0"/>
              </a:rPr>
              <a:t>NEZAHRNUJE: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Netržní produkci</a:t>
            </a:r>
            <a:r>
              <a:rPr lang="cs-CZ" altLang="cs-CZ" sz="1700" dirty="0">
                <a:latin typeface="Trebuchet MS" panose="020B0603020202020204" pitchFamily="34" charset="0"/>
              </a:rPr>
              <a:t> </a:t>
            </a:r>
            <a:br>
              <a:rPr lang="cs-CZ" altLang="cs-CZ" sz="1700" dirty="0">
                <a:latin typeface="Trebuchet MS" panose="020B0603020202020204" pitchFamily="34" charset="0"/>
              </a:rPr>
            </a:br>
            <a:r>
              <a:rPr lang="cs-CZ" altLang="cs-CZ" sz="1700" dirty="0">
                <a:latin typeface="Trebuchet MS" panose="020B0603020202020204" pitchFamily="34" charset="0"/>
              </a:rPr>
              <a:t>= produkce  vyprodukovaná a zkonzumovaná doma (neprojde trhem)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dirty="0">
                <a:latin typeface="Trebuchet MS" panose="020B0603020202020204" pitchFamily="34" charset="0"/>
              </a:rPr>
              <a:t>Produkci </a:t>
            </a:r>
            <a:r>
              <a:rPr lang="cs-CZ" altLang="cs-CZ" sz="1700" b="1" dirty="0">
                <a:latin typeface="Trebuchet MS" panose="020B0603020202020204" pitchFamily="34" charset="0"/>
              </a:rPr>
              <a:t>černé/šedé ekonomiky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Meziprodukty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Kvalitu produkce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Kvalitu životního prostředí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Hodnotu volného času</a:t>
            </a:r>
          </a:p>
          <a:p>
            <a:pPr marL="514350" indent="-514350">
              <a:lnSpc>
                <a:spcPct val="150000"/>
              </a:lnSpc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75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Důchodová metoda měření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Součet prvotních důchodů v národním hospodářství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latin typeface="Trebuchet MS" panose="020B0603020202020204" pitchFamily="34" charset="0"/>
              </a:rPr>
              <a:t>HDP = mzdy + renty + zisky + úroky + opotřebení investic + nepřímé daně</a:t>
            </a:r>
            <a:endParaRPr lang="cs-CZ" sz="2000" dirty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</a:rPr>
              <a:t>zaměstnanci dostávají </a:t>
            </a:r>
            <a:r>
              <a:rPr lang="cs-CZ" sz="2000" b="1" dirty="0">
                <a:latin typeface="Trebuchet MS" panose="020B0603020202020204" pitchFamily="34" charset="0"/>
              </a:rPr>
              <a:t>mzdy a platy</a:t>
            </a:r>
            <a:r>
              <a:rPr lang="cs-CZ" sz="2000" dirty="0">
                <a:latin typeface="Trebuchet MS" panose="020B0603020202020204" pitchFamily="34" charset="0"/>
              </a:rPr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</a:rPr>
              <a:t>majitelé půdy dostávají </a:t>
            </a:r>
            <a:r>
              <a:rPr lang="cs-CZ" sz="2000" b="1" dirty="0">
                <a:latin typeface="Trebuchet MS" panose="020B0603020202020204" pitchFamily="34" charset="0"/>
              </a:rPr>
              <a:t>rentu</a:t>
            </a:r>
            <a:r>
              <a:rPr lang="cs-CZ" sz="2000" dirty="0">
                <a:latin typeface="Trebuchet MS" panose="020B0603020202020204" pitchFamily="34" charset="0"/>
              </a:rPr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</a:rPr>
              <a:t>majitelé kapitálu dostávají </a:t>
            </a:r>
            <a:r>
              <a:rPr lang="cs-CZ" sz="2000" b="1" dirty="0">
                <a:latin typeface="Trebuchet MS" panose="020B0603020202020204" pitchFamily="34" charset="0"/>
              </a:rPr>
              <a:t>čistý úrok</a:t>
            </a:r>
            <a:r>
              <a:rPr lang="cs-CZ" sz="2000" dirty="0">
                <a:latin typeface="Trebuchet MS" panose="020B0603020202020204" pitchFamily="34" charset="0"/>
              </a:rPr>
              <a:t> (finanční kapitál) a </a:t>
            </a:r>
            <a:r>
              <a:rPr lang="cs-CZ" sz="2000" b="1" dirty="0">
                <a:latin typeface="Trebuchet MS" panose="020B0603020202020204" pitchFamily="34" charset="0"/>
              </a:rPr>
              <a:t>zisky</a:t>
            </a:r>
            <a:r>
              <a:rPr lang="cs-CZ" sz="2000" dirty="0">
                <a:latin typeface="Trebuchet MS" panose="020B0603020202020204" pitchFamily="34" charset="0"/>
              </a:rPr>
              <a:t> (reálný kapitál).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s-CZ" sz="20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latin typeface="Trebuchet MS" panose="020B0603020202020204" pitchFamily="34" charset="0"/>
              </a:rPr>
              <a:t>Pro úplnost nesmíme zapomenout </a:t>
            </a:r>
            <a:r>
              <a:rPr lang="cs-CZ" sz="2000" b="1" dirty="0">
                <a:latin typeface="Trebuchet MS" panose="020B0603020202020204" pitchFamily="34" charset="0"/>
              </a:rPr>
              <a:t>přičíst odpisy</a:t>
            </a:r>
            <a:r>
              <a:rPr lang="cs-CZ" sz="2000" dirty="0">
                <a:latin typeface="Trebuchet MS" panose="020B0603020202020204" pitchFamily="34" charset="0"/>
              </a:rPr>
              <a:t> (opotřebení investičního majetku) </a:t>
            </a:r>
            <a:r>
              <a:rPr lang="cs-CZ" sz="2000" b="1" dirty="0">
                <a:latin typeface="Trebuchet MS" panose="020B0603020202020204" pitchFamily="34" charset="0"/>
              </a:rPr>
              <a:t>a nepřímé daně</a:t>
            </a:r>
            <a:r>
              <a:rPr lang="cs-CZ" sz="2000" dirty="0">
                <a:latin typeface="Trebuchet MS" panose="020B0603020202020204" pitchFamily="34" charset="0"/>
              </a:rPr>
              <a:t> (především DPH a spotřební daň, ale také cla), které se nestávají důchodem účastníků výroby a v konečném součtu by nám chyběly.</a:t>
            </a:r>
          </a:p>
        </p:txBody>
      </p:sp>
    </p:spTree>
    <p:extLst>
      <p:ext uri="{BB962C8B-B14F-4D97-AF65-F5344CB8AC3E}">
        <p14:creationId xmlns:p14="http://schemas.microsoft.com/office/powerpoint/2010/main" val="99445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Produkční metoda měření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Přidaná hodnota = příjem firmy – nákupy </a:t>
            </a:r>
            <a:r>
              <a:rPr lang="cs-CZ" sz="2000" dirty="0" err="1">
                <a:latin typeface="Trebuchet MS" panose="020B0603020202020204" pitchFamily="34" charset="0"/>
              </a:rPr>
              <a:t>mezistatků</a:t>
            </a:r>
            <a:endParaRPr lang="cs-CZ" sz="2000" dirty="0"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Domácí produkt = součet přidaných hodnot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cs-CZ" sz="28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cs-CZ" sz="2000" dirty="0">
              <a:latin typeface="Trebuchet MS" panose="020B0603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888" y="3140968"/>
            <a:ext cx="6588224" cy="28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807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Výdajová metoda měření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2488406"/>
            <a:ext cx="7791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21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77" y="2132856"/>
            <a:ext cx="8962928" cy="44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5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76624"/>
            <a:ext cx="9001000" cy="439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72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728</Words>
  <Application>Microsoft Office PowerPoint</Application>
  <PresentationFormat>Předvádění na obrazovce (4:3)</PresentationFormat>
  <Paragraphs>105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Motiv sady Office</vt:lpstr>
      <vt:lpstr>Ekonomie pro pedagogy 1</vt:lpstr>
      <vt:lpstr>Prezentace aplikace PowerPoint</vt:lpstr>
      <vt:lpstr>Hrubý domácí produkt (HDP)</vt:lpstr>
      <vt:lpstr>HDP vs. HNP</vt:lpstr>
      <vt:lpstr>Důchodová metoda měření</vt:lpstr>
      <vt:lpstr>Produkční metoda měření</vt:lpstr>
      <vt:lpstr>Výdajová metoda měření</vt:lpstr>
      <vt:lpstr>Hrubý domácí produkt (HDP)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UOPK_0009 Ekonomika a řízení průmyslových podniků 1</dc:title>
  <dc:creator>Marinič Peter</dc:creator>
  <cp:lastModifiedBy>Peter Marinič</cp:lastModifiedBy>
  <cp:revision>54</cp:revision>
  <dcterms:created xsi:type="dcterms:W3CDTF">2016-09-26T09:14:21Z</dcterms:created>
  <dcterms:modified xsi:type="dcterms:W3CDTF">2020-03-16T21:38:16Z</dcterms:modified>
</cp:coreProperties>
</file>