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7" r:id="rId2"/>
    <p:sldId id="315" r:id="rId3"/>
    <p:sldId id="331" r:id="rId4"/>
    <p:sldId id="316" r:id="rId5"/>
    <p:sldId id="319" r:id="rId6"/>
    <p:sldId id="317" r:id="rId7"/>
    <p:sldId id="318" r:id="rId8"/>
    <p:sldId id="332" r:id="rId9"/>
    <p:sldId id="328" r:id="rId10"/>
    <p:sldId id="320" r:id="rId11"/>
    <p:sldId id="321" r:id="rId12"/>
    <p:sldId id="323" r:id="rId13"/>
    <p:sldId id="324" r:id="rId14"/>
    <p:sldId id="325" r:id="rId15"/>
    <p:sldId id="326" r:id="rId16"/>
    <p:sldId id="329" r:id="rId17"/>
    <p:sldId id="330" r:id="rId18"/>
    <p:sldId id="314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793DED-76C4-4FC2-891A-7B4E08F63920}" v="50" dt="2020-03-17T12:06:35.851"/>
    <p1510:client id="{F77AA462-0035-428D-BEC4-FA8D0458C7F1}" v="21" dt="2020-03-18T07:14:17.9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3987" autoAdjust="0"/>
    <p:restoredTop sz="94660"/>
  </p:normalViewPr>
  <p:slideViewPr>
    <p:cSldViewPr>
      <p:cViewPr varScale="1">
        <p:scale>
          <a:sx n="59" d="100"/>
          <a:sy n="59" d="100"/>
        </p:scale>
        <p:origin x="72" y="12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Marinič" userId="fc3ce95ceeb2cb71" providerId="LiveId" clId="{F77AA462-0035-428D-BEC4-FA8D0458C7F1}"/>
    <pc:docChg chg="undo redo custSel addSld delSld modSld sldOrd">
      <pc:chgData name="Peter Marinič" userId="fc3ce95ceeb2cb71" providerId="LiveId" clId="{F77AA462-0035-428D-BEC4-FA8D0458C7F1}" dt="2020-03-18T07:19:18.408" v="2753" actId="47"/>
      <pc:docMkLst>
        <pc:docMk/>
      </pc:docMkLst>
      <pc:sldChg chg="del">
        <pc:chgData name="Peter Marinič" userId="fc3ce95ceeb2cb71" providerId="LiveId" clId="{F77AA462-0035-428D-BEC4-FA8D0458C7F1}" dt="2020-03-17T20:35:27.652" v="0" actId="47"/>
        <pc:sldMkLst>
          <pc:docMk/>
          <pc:sldMk cId="3414205415" sldId="298"/>
        </pc:sldMkLst>
      </pc:sldChg>
      <pc:sldChg chg="delSp modSp add">
        <pc:chgData name="Peter Marinič" userId="fc3ce95ceeb2cb71" providerId="LiveId" clId="{F77AA462-0035-428D-BEC4-FA8D0458C7F1}" dt="2020-03-18T05:50:20.236" v="920" actId="20577"/>
        <pc:sldMkLst>
          <pc:docMk/>
          <pc:sldMk cId="3064968887" sldId="315"/>
        </pc:sldMkLst>
        <pc:spChg chg="del">
          <ac:chgData name="Peter Marinič" userId="fc3ce95ceeb2cb71" providerId="LiveId" clId="{F77AA462-0035-428D-BEC4-FA8D0458C7F1}" dt="2020-03-17T20:36:07.092" v="26" actId="478"/>
          <ac:spMkLst>
            <pc:docMk/>
            <pc:sldMk cId="3064968887" sldId="315"/>
            <ac:spMk id="6" creationId="{45483CCC-2AE4-490A-8E10-542FD2E535D0}"/>
          </ac:spMkLst>
        </pc:spChg>
        <pc:spChg chg="mod">
          <ac:chgData name="Peter Marinič" userId="fc3ce95ceeb2cb71" providerId="LiveId" clId="{F77AA462-0035-428D-BEC4-FA8D0458C7F1}" dt="2020-03-18T04:54:57.279" v="277" actId="1076"/>
          <ac:spMkLst>
            <pc:docMk/>
            <pc:sldMk cId="3064968887" sldId="315"/>
            <ac:spMk id="7" creationId="{00000000-0000-0000-0000-000000000000}"/>
          </ac:spMkLst>
        </pc:spChg>
        <pc:spChg chg="mod">
          <ac:chgData name="Peter Marinič" userId="fc3ce95ceeb2cb71" providerId="LiveId" clId="{F77AA462-0035-428D-BEC4-FA8D0458C7F1}" dt="2020-03-18T05:50:20.236" v="920" actId="20577"/>
          <ac:spMkLst>
            <pc:docMk/>
            <pc:sldMk cId="3064968887" sldId="315"/>
            <ac:spMk id="9" creationId="{00000000-0000-0000-0000-000000000000}"/>
          </ac:spMkLst>
        </pc:spChg>
      </pc:sldChg>
      <pc:sldChg chg="del">
        <pc:chgData name="Peter Marinič" userId="fc3ce95ceeb2cb71" providerId="LiveId" clId="{F77AA462-0035-428D-BEC4-FA8D0458C7F1}" dt="2020-03-17T20:35:28.782" v="2" actId="47"/>
        <pc:sldMkLst>
          <pc:docMk/>
          <pc:sldMk cId="3604127925" sldId="315"/>
        </pc:sldMkLst>
      </pc:sldChg>
      <pc:sldChg chg="delSp modSp add">
        <pc:chgData name="Peter Marinič" userId="fc3ce95ceeb2cb71" providerId="LiveId" clId="{F77AA462-0035-428D-BEC4-FA8D0458C7F1}" dt="2020-03-18T06:19:48.756" v="1673" actId="20577"/>
        <pc:sldMkLst>
          <pc:docMk/>
          <pc:sldMk cId="831089704" sldId="316"/>
        </pc:sldMkLst>
        <pc:spChg chg="del">
          <ac:chgData name="Peter Marinič" userId="fc3ce95ceeb2cb71" providerId="LiveId" clId="{F77AA462-0035-428D-BEC4-FA8D0458C7F1}" dt="2020-03-17T20:36:09.682" v="27" actId="478"/>
          <ac:spMkLst>
            <pc:docMk/>
            <pc:sldMk cId="831089704" sldId="316"/>
            <ac:spMk id="6" creationId="{45483CCC-2AE4-490A-8E10-542FD2E535D0}"/>
          </ac:spMkLst>
        </pc:spChg>
        <pc:spChg chg="mod">
          <ac:chgData name="Peter Marinič" userId="fc3ce95ceeb2cb71" providerId="LiveId" clId="{F77AA462-0035-428D-BEC4-FA8D0458C7F1}" dt="2020-03-18T06:19:48.756" v="1673" actId="20577"/>
          <ac:spMkLst>
            <pc:docMk/>
            <pc:sldMk cId="831089704" sldId="316"/>
            <ac:spMk id="9" creationId="{00000000-0000-0000-0000-000000000000}"/>
          </ac:spMkLst>
        </pc:spChg>
      </pc:sldChg>
      <pc:sldChg chg="del">
        <pc:chgData name="Peter Marinič" userId="fc3ce95ceeb2cb71" providerId="LiveId" clId="{F77AA462-0035-428D-BEC4-FA8D0458C7F1}" dt="2020-03-17T20:35:28.327" v="1" actId="47"/>
        <pc:sldMkLst>
          <pc:docMk/>
          <pc:sldMk cId="3431218334" sldId="316"/>
        </pc:sldMkLst>
      </pc:sldChg>
      <pc:sldChg chg="del">
        <pc:chgData name="Peter Marinič" userId="fc3ce95ceeb2cb71" providerId="LiveId" clId="{F77AA462-0035-428D-BEC4-FA8D0458C7F1}" dt="2020-03-17T20:35:29.212" v="3" actId="47"/>
        <pc:sldMkLst>
          <pc:docMk/>
          <pc:sldMk cId="321144262" sldId="317"/>
        </pc:sldMkLst>
      </pc:sldChg>
      <pc:sldChg chg="delSp modSp add">
        <pc:chgData name="Peter Marinič" userId="fc3ce95ceeb2cb71" providerId="LiveId" clId="{F77AA462-0035-428D-BEC4-FA8D0458C7F1}" dt="2020-03-18T06:46:10.858" v="2054" actId="27636"/>
        <pc:sldMkLst>
          <pc:docMk/>
          <pc:sldMk cId="720928668" sldId="317"/>
        </pc:sldMkLst>
        <pc:spChg chg="del">
          <ac:chgData name="Peter Marinič" userId="fc3ce95ceeb2cb71" providerId="LiveId" clId="{F77AA462-0035-428D-BEC4-FA8D0458C7F1}" dt="2020-03-17T20:36:12.542" v="28" actId="478"/>
          <ac:spMkLst>
            <pc:docMk/>
            <pc:sldMk cId="720928668" sldId="317"/>
            <ac:spMk id="6" creationId="{45483CCC-2AE4-490A-8E10-542FD2E535D0}"/>
          </ac:spMkLst>
        </pc:spChg>
        <pc:spChg chg="mod">
          <ac:chgData name="Peter Marinič" userId="fc3ce95ceeb2cb71" providerId="LiveId" clId="{F77AA462-0035-428D-BEC4-FA8D0458C7F1}" dt="2020-03-18T06:46:10.858" v="2054" actId="27636"/>
          <ac:spMkLst>
            <pc:docMk/>
            <pc:sldMk cId="720928668" sldId="317"/>
            <ac:spMk id="9" creationId="{00000000-0000-0000-0000-000000000000}"/>
          </ac:spMkLst>
        </pc:spChg>
      </pc:sldChg>
      <pc:sldChg chg="delSp modSp add">
        <pc:chgData name="Peter Marinič" userId="fc3ce95ceeb2cb71" providerId="LiveId" clId="{F77AA462-0035-428D-BEC4-FA8D0458C7F1}" dt="2020-03-18T06:46:20.120" v="2055" actId="948"/>
        <pc:sldMkLst>
          <pc:docMk/>
          <pc:sldMk cId="2079677867" sldId="318"/>
        </pc:sldMkLst>
        <pc:spChg chg="del">
          <ac:chgData name="Peter Marinič" userId="fc3ce95ceeb2cb71" providerId="LiveId" clId="{F77AA462-0035-428D-BEC4-FA8D0458C7F1}" dt="2020-03-17T20:36:41.482" v="29" actId="478"/>
          <ac:spMkLst>
            <pc:docMk/>
            <pc:sldMk cId="2079677867" sldId="318"/>
            <ac:spMk id="6" creationId="{45483CCC-2AE4-490A-8E10-542FD2E535D0}"/>
          </ac:spMkLst>
        </pc:spChg>
        <pc:spChg chg="mod">
          <ac:chgData name="Peter Marinič" userId="fc3ce95ceeb2cb71" providerId="LiveId" clId="{F77AA462-0035-428D-BEC4-FA8D0458C7F1}" dt="2020-03-18T06:46:20.120" v="2055" actId="948"/>
          <ac:spMkLst>
            <pc:docMk/>
            <pc:sldMk cId="2079677867" sldId="318"/>
            <ac:spMk id="9" creationId="{00000000-0000-0000-0000-000000000000}"/>
          </ac:spMkLst>
        </pc:spChg>
      </pc:sldChg>
      <pc:sldChg chg="del">
        <pc:chgData name="Peter Marinič" userId="fc3ce95ceeb2cb71" providerId="LiveId" clId="{F77AA462-0035-428D-BEC4-FA8D0458C7F1}" dt="2020-03-17T20:35:29.627" v="4" actId="47"/>
        <pc:sldMkLst>
          <pc:docMk/>
          <pc:sldMk cId="2236985010" sldId="318"/>
        </pc:sldMkLst>
      </pc:sldChg>
      <pc:sldChg chg="del">
        <pc:chgData name="Peter Marinič" userId="fc3ce95ceeb2cb71" providerId="LiveId" clId="{F77AA462-0035-428D-BEC4-FA8D0458C7F1}" dt="2020-03-17T20:35:30.032" v="5" actId="47"/>
        <pc:sldMkLst>
          <pc:docMk/>
          <pc:sldMk cId="624036637" sldId="319"/>
        </pc:sldMkLst>
      </pc:sldChg>
      <pc:sldChg chg="delSp add del">
        <pc:chgData name="Peter Marinič" userId="fc3ce95ceeb2cb71" providerId="LiveId" clId="{F77AA462-0035-428D-BEC4-FA8D0458C7F1}" dt="2020-03-18T06:20:52.355" v="1674" actId="2696"/>
        <pc:sldMkLst>
          <pc:docMk/>
          <pc:sldMk cId="906650546" sldId="319"/>
        </pc:sldMkLst>
        <pc:spChg chg="del">
          <ac:chgData name="Peter Marinič" userId="fc3ce95ceeb2cb71" providerId="LiveId" clId="{F77AA462-0035-428D-BEC4-FA8D0458C7F1}" dt="2020-03-17T20:37:01.701" v="37" actId="478"/>
          <ac:spMkLst>
            <pc:docMk/>
            <pc:sldMk cId="906650546" sldId="319"/>
            <ac:spMk id="6" creationId="{45483CCC-2AE4-490A-8E10-542FD2E535D0}"/>
          </ac:spMkLst>
        </pc:spChg>
      </pc:sldChg>
      <pc:sldChg chg="addSp delSp modSp add ord">
        <pc:chgData name="Peter Marinič" userId="fc3ce95ceeb2cb71" providerId="LiveId" clId="{F77AA462-0035-428D-BEC4-FA8D0458C7F1}" dt="2020-03-18T06:28:37.539" v="1710" actId="478"/>
        <pc:sldMkLst>
          <pc:docMk/>
          <pc:sldMk cId="2761694398" sldId="319"/>
        </pc:sldMkLst>
        <pc:spChg chg="add del mod">
          <ac:chgData name="Peter Marinič" userId="fc3ce95ceeb2cb71" providerId="LiveId" clId="{F77AA462-0035-428D-BEC4-FA8D0458C7F1}" dt="2020-03-18T06:28:37.539" v="1710" actId="478"/>
          <ac:spMkLst>
            <pc:docMk/>
            <pc:sldMk cId="2761694398" sldId="319"/>
            <ac:spMk id="3" creationId="{29D70388-AB7E-4C69-B557-D5EF3BC5D346}"/>
          </ac:spMkLst>
        </pc:spChg>
        <pc:spChg chg="del">
          <ac:chgData name="Peter Marinič" userId="fc3ce95ceeb2cb71" providerId="LiveId" clId="{F77AA462-0035-428D-BEC4-FA8D0458C7F1}" dt="2020-03-18T06:28:33.874" v="1708" actId="478"/>
          <ac:spMkLst>
            <pc:docMk/>
            <pc:sldMk cId="2761694398" sldId="319"/>
            <ac:spMk id="7" creationId="{00000000-0000-0000-0000-000000000000}"/>
          </ac:spMkLst>
        </pc:spChg>
        <pc:spChg chg="add">
          <ac:chgData name="Peter Marinič" userId="fc3ce95ceeb2cb71" providerId="LiveId" clId="{F77AA462-0035-428D-BEC4-FA8D0458C7F1}" dt="2020-03-18T06:28:34.593" v="1709"/>
          <ac:spMkLst>
            <pc:docMk/>
            <pc:sldMk cId="2761694398" sldId="319"/>
            <ac:spMk id="8" creationId="{9AC10860-C02F-48A7-BCEA-EAD851AAD255}"/>
          </ac:spMkLst>
        </pc:spChg>
        <pc:spChg chg="mod">
          <ac:chgData name="Peter Marinič" userId="fc3ce95ceeb2cb71" providerId="LiveId" clId="{F77AA462-0035-428D-BEC4-FA8D0458C7F1}" dt="2020-03-18T06:28:23.210" v="1707" actId="255"/>
          <ac:spMkLst>
            <pc:docMk/>
            <pc:sldMk cId="2761694398" sldId="319"/>
            <ac:spMk id="9" creationId="{00000000-0000-0000-0000-000000000000}"/>
          </ac:spMkLst>
        </pc:spChg>
      </pc:sldChg>
      <pc:sldChg chg="del">
        <pc:chgData name="Peter Marinič" userId="fc3ce95ceeb2cb71" providerId="LiveId" clId="{F77AA462-0035-428D-BEC4-FA8D0458C7F1}" dt="2020-03-17T20:35:30.492" v="6" actId="47"/>
        <pc:sldMkLst>
          <pc:docMk/>
          <pc:sldMk cId="3113277657" sldId="320"/>
        </pc:sldMkLst>
      </pc:sldChg>
      <pc:sldChg chg="delSp add">
        <pc:chgData name="Peter Marinič" userId="fc3ce95ceeb2cb71" providerId="LiveId" clId="{F77AA462-0035-428D-BEC4-FA8D0458C7F1}" dt="2020-03-17T20:36:43.692" v="30" actId="478"/>
        <pc:sldMkLst>
          <pc:docMk/>
          <pc:sldMk cId="3807978917" sldId="320"/>
        </pc:sldMkLst>
        <pc:spChg chg="del">
          <ac:chgData name="Peter Marinič" userId="fc3ce95ceeb2cb71" providerId="LiveId" clId="{F77AA462-0035-428D-BEC4-FA8D0458C7F1}" dt="2020-03-17T20:36:43.692" v="30" actId="478"/>
          <ac:spMkLst>
            <pc:docMk/>
            <pc:sldMk cId="3807978917" sldId="320"/>
            <ac:spMk id="6" creationId="{45483CCC-2AE4-490A-8E10-542FD2E535D0}"/>
          </ac:spMkLst>
        </pc:spChg>
      </pc:sldChg>
      <pc:sldChg chg="del">
        <pc:chgData name="Peter Marinič" userId="fc3ce95ceeb2cb71" providerId="LiveId" clId="{F77AA462-0035-428D-BEC4-FA8D0458C7F1}" dt="2020-03-17T20:35:31.342" v="8" actId="47"/>
        <pc:sldMkLst>
          <pc:docMk/>
          <pc:sldMk cId="2290540053" sldId="321"/>
        </pc:sldMkLst>
      </pc:sldChg>
      <pc:sldChg chg="delSp add">
        <pc:chgData name="Peter Marinič" userId="fc3ce95ceeb2cb71" providerId="LiveId" clId="{F77AA462-0035-428D-BEC4-FA8D0458C7F1}" dt="2020-03-17T20:36:46.382" v="31" actId="478"/>
        <pc:sldMkLst>
          <pc:docMk/>
          <pc:sldMk cId="2898261152" sldId="321"/>
        </pc:sldMkLst>
        <pc:spChg chg="del">
          <ac:chgData name="Peter Marinič" userId="fc3ce95ceeb2cb71" providerId="LiveId" clId="{F77AA462-0035-428D-BEC4-FA8D0458C7F1}" dt="2020-03-17T20:36:46.382" v="31" actId="478"/>
          <ac:spMkLst>
            <pc:docMk/>
            <pc:sldMk cId="2898261152" sldId="321"/>
            <ac:spMk id="6" creationId="{45483CCC-2AE4-490A-8E10-542FD2E535D0}"/>
          </ac:spMkLst>
        </pc:spChg>
      </pc:sldChg>
      <pc:sldChg chg="del">
        <pc:chgData name="Peter Marinič" userId="fc3ce95ceeb2cb71" providerId="LiveId" clId="{F77AA462-0035-428D-BEC4-FA8D0458C7F1}" dt="2020-03-17T20:35:32.127" v="9" actId="47"/>
        <pc:sldMkLst>
          <pc:docMk/>
          <pc:sldMk cId="411742158" sldId="322"/>
        </pc:sldMkLst>
      </pc:sldChg>
      <pc:sldChg chg="delSp add del">
        <pc:chgData name="Peter Marinič" userId="fc3ce95ceeb2cb71" providerId="LiveId" clId="{F77AA462-0035-428D-BEC4-FA8D0458C7F1}" dt="2020-03-18T07:19:18.408" v="2753" actId="47"/>
        <pc:sldMkLst>
          <pc:docMk/>
          <pc:sldMk cId="3750667180" sldId="322"/>
        </pc:sldMkLst>
        <pc:spChg chg="del">
          <ac:chgData name="Peter Marinič" userId="fc3ce95ceeb2cb71" providerId="LiveId" clId="{F77AA462-0035-428D-BEC4-FA8D0458C7F1}" dt="2020-03-17T20:36:50.112" v="32" actId="478"/>
          <ac:spMkLst>
            <pc:docMk/>
            <pc:sldMk cId="3750667180" sldId="322"/>
            <ac:spMk id="6" creationId="{45483CCC-2AE4-490A-8E10-542FD2E535D0}"/>
          </ac:spMkLst>
        </pc:spChg>
      </pc:sldChg>
      <pc:sldChg chg="delSp add ord">
        <pc:chgData name="Peter Marinič" userId="fc3ce95ceeb2cb71" providerId="LiveId" clId="{F77AA462-0035-428D-BEC4-FA8D0458C7F1}" dt="2020-03-18T07:15:19.109" v="2740"/>
        <pc:sldMkLst>
          <pc:docMk/>
          <pc:sldMk cId="2555049565" sldId="323"/>
        </pc:sldMkLst>
        <pc:spChg chg="del">
          <ac:chgData name="Peter Marinič" userId="fc3ce95ceeb2cb71" providerId="LiveId" clId="{F77AA462-0035-428D-BEC4-FA8D0458C7F1}" dt="2020-03-17T20:36:52.002" v="33" actId="478"/>
          <ac:spMkLst>
            <pc:docMk/>
            <pc:sldMk cId="2555049565" sldId="323"/>
            <ac:spMk id="6" creationId="{45483CCC-2AE4-490A-8E10-542FD2E535D0}"/>
          </ac:spMkLst>
        </pc:spChg>
      </pc:sldChg>
      <pc:sldChg chg="delSp add ord">
        <pc:chgData name="Peter Marinič" userId="fc3ce95ceeb2cb71" providerId="LiveId" clId="{F77AA462-0035-428D-BEC4-FA8D0458C7F1}" dt="2020-03-18T07:15:26.708" v="2742"/>
        <pc:sldMkLst>
          <pc:docMk/>
          <pc:sldMk cId="2274407687" sldId="324"/>
        </pc:sldMkLst>
        <pc:spChg chg="del">
          <ac:chgData name="Peter Marinič" userId="fc3ce95ceeb2cb71" providerId="LiveId" clId="{F77AA462-0035-428D-BEC4-FA8D0458C7F1}" dt="2020-03-17T20:36:54.065" v="34" actId="478"/>
          <ac:spMkLst>
            <pc:docMk/>
            <pc:sldMk cId="2274407687" sldId="324"/>
            <ac:spMk id="6" creationId="{45483CCC-2AE4-490A-8E10-542FD2E535D0}"/>
          </ac:spMkLst>
        </pc:spChg>
      </pc:sldChg>
      <pc:sldChg chg="del">
        <pc:chgData name="Peter Marinič" userId="fc3ce95ceeb2cb71" providerId="LiveId" clId="{F77AA462-0035-428D-BEC4-FA8D0458C7F1}" dt="2020-03-17T20:35:32.642" v="10" actId="47"/>
        <pc:sldMkLst>
          <pc:docMk/>
          <pc:sldMk cId="3676472932" sldId="324"/>
        </pc:sldMkLst>
      </pc:sldChg>
      <pc:sldChg chg="del">
        <pc:chgData name="Peter Marinič" userId="fc3ce95ceeb2cb71" providerId="LiveId" clId="{F77AA462-0035-428D-BEC4-FA8D0458C7F1}" dt="2020-03-17T20:35:30.902" v="7" actId="47"/>
        <pc:sldMkLst>
          <pc:docMk/>
          <pc:sldMk cId="386804138" sldId="325"/>
        </pc:sldMkLst>
      </pc:sldChg>
      <pc:sldChg chg="delSp add ord">
        <pc:chgData name="Peter Marinič" userId="fc3ce95ceeb2cb71" providerId="LiveId" clId="{F77AA462-0035-428D-BEC4-FA8D0458C7F1}" dt="2020-03-18T07:15:28.368" v="2744"/>
        <pc:sldMkLst>
          <pc:docMk/>
          <pc:sldMk cId="1570901034" sldId="325"/>
        </pc:sldMkLst>
        <pc:spChg chg="del">
          <ac:chgData name="Peter Marinič" userId="fc3ce95ceeb2cb71" providerId="LiveId" clId="{F77AA462-0035-428D-BEC4-FA8D0458C7F1}" dt="2020-03-17T20:36:56.862" v="35" actId="478"/>
          <ac:spMkLst>
            <pc:docMk/>
            <pc:sldMk cId="1570901034" sldId="325"/>
            <ac:spMk id="23" creationId="{45483CCC-2AE4-490A-8E10-542FD2E535D0}"/>
          </ac:spMkLst>
        </pc:spChg>
      </pc:sldChg>
      <pc:sldChg chg="delSp modSp add ord">
        <pc:chgData name="Peter Marinič" userId="fc3ce95ceeb2cb71" providerId="LiveId" clId="{F77AA462-0035-428D-BEC4-FA8D0458C7F1}" dt="2020-03-18T07:15:48.849" v="2752" actId="113"/>
        <pc:sldMkLst>
          <pc:docMk/>
          <pc:sldMk cId="29223762" sldId="326"/>
        </pc:sldMkLst>
        <pc:spChg chg="del">
          <ac:chgData name="Peter Marinič" userId="fc3ce95ceeb2cb71" providerId="LiveId" clId="{F77AA462-0035-428D-BEC4-FA8D0458C7F1}" dt="2020-03-17T20:36:59.392" v="36" actId="478"/>
          <ac:spMkLst>
            <pc:docMk/>
            <pc:sldMk cId="29223762" sldId="326"/>
            <ac:spMk id="6" creationId="{45483CCC-2AE4-490A-8E10-542FD2E535D0}"/>
          </ac:spMkLst>
        </pc:spChg>
        <pc:spChg chg="mod">
          <ac:chgData name="Peter Marinič" userId="fc3ce95ceeb2cb71" providerId="LiveId" clId="{F77AA462-0035-428D-BEC4-FA8D0458C7F1}" dt="2020-03-18T07:15:48.849" v="2752" actId="113"/>
          <ac:spMkLst>
            <pc:docMk/>
            <pc:sldMk cId="29223762" sldId="326"/>
            <ac:spMk id="9" creationId="{00000000-0000-0000-0000-000000000000}"/>
          </ac:spMkLst>
        </pc:spChg>
      </pc:sldChg>
      <pc:sldChg chg="del">
        <pc:chgData name="Peter Marinič" userId="fc3ce95ceeb2cb71" providerId="LiveId" clId="{F77AA462-0035-428D-BEC4-FA8D0458C7F1}" dt="2020-03-17T20:35:33.052" v="11" actId="47"/>
        <pc:sldMkLst>
          <pc:docMk/>
          <pc:sldMk cId="3033451821" sldId="326"/>
        </pc:sldMkLst>
      </pc:sldChg>
      <pc:sldChg chg="del">
        <pc:chgData name="Peter Marinič" userId="fc3ce95ceeb2cb71" providerId="LiveId" clId="{F77AA462-0035-428D-BEC4-FA8D0458C7F1}" dt="2020-03-17T20:35:33.512" v="12" actId="47"/>
        <pc:sldMkLst>
          <pc:docMk/>
          <pc:sldMk cId="2346757843" sldId="328"/>
        </pc:sldMkLst>
      </pc:sldChg>
      <pc:sldChg chg="delSp modSp add ord">
        <pc:chgData name="Peter Marinič" userId="fc3ce95ceeb2cb71" providerId="LiveId" clId="{F77AA462-0035-428D-BEC4-FA8D0458C7F1}" dt="2020-03-18T06:35:58.991" v="1894" actId="20577"/>
        <pc:sldMkLst>
          <pc:docMk/>
          <pc:sldMk cId="2673851622" sldId="328"/>
        </pc:sldMkLst>
        <pc:spChg chg="del">
          <ac:chgData name="Peter Marinič" userId="fc3ce95ceeb2cb71" providerId="LiveId" clId="{F77AA462-0035-428D-BEC4-FA8D0458C7F1}" dt="2020-03-17T20:37:10.552" v="38" actId="478"/>
          <ac:spMkLst>
            <pc:docMk/>
            <pc:sldMk cId="2673851622" sldId="328"/>
            <ac:spMk id="6" creationId="{45483CCC-2AE4-490A-8E10-542FD2E535D0}"/>
          </ac:spMkLst>
        </pc:spChg>
        <pc:spChg chg="mod">
          <ac:chgData name="Peter Marinič" userId="fc3ce95ceeb2cb71" providerId="LiveId" clId="{F77AA462-0035-428D-BEC4-FA8D0458C7F1}" dt="2020-03-18T06:35:58.991" v="1894" actId="20577"/>
          <ac:spMkLst>
            <pc:docMk/>
            <pc:sldMk cId="2673851622" sldId="328"/>
            <ac:spMk id="9" creationId="{00000000-0000-0000-0000-000000000000}"/>
          </ac:spMkLst>
        </pc:spChg>
        <pc:picChg chg="mod">
          <ac:chgData name="Peter Marinič" userId="fc3ce95ceeb2cb71" providerId="LiveId" clId="{F77AA462-0035-428D-BEC4-FA8D0458C7F1}" dt="2020-03-18T06:33:56.752" v="1761" actId="1076"/>
          <ac:picMkLst>
            <pc:docMk/>
            <pc:sldMk cId="2673851622" sldId="328"/>
            <ac:picMk id="3" creationId="{00000000-0000-0000-0000-000000000000}"/>
          </ac:picMkLst>
        </pc:picChg>
        <pc:picChg chg="mod">
          <ac:chgData name="Peter Marinič" userId="fc3ce95ceeb2cb71" providerId="LiveId" clId="{F77AA462-0035-428D-BEC4-FA8D0458C7F1}" dt="2020-03-18T06:33:56.752" v="1761" actId="1076"/>
          <ac:picMkLst>
            <pc:docMk/>
            <pc:sldMk cId="2673851622" sldId="328"/>
            <ac:picMk id="4" creationId="{00000000-0000-0000-0000-000000000000}"/>
          </ac:picMkLst>
        </pc:picChg>
      </pc:sldChg>
      <pc:sldChg chg="del">
        <pc:chgData name="Peter Marinič" userId="fc3ce95ceeb2cb71" providerId="LiveId" clId="{F77AA462-0035-428D-BEC4-FA8D0458C7F1}" dt="2020-03-17T20:35:33.982" v="13" actId="47"/>
        <pc:sldMkLst>
          <pc:docMk/>
          <pc:sldMk cId="1702740436" sldId="329"/>
        </pc:sldMkLst>
      </pc:sldChg>
      <pc:sldChg chg="delSp add ord">
        <pc:chgData name="Peter Marinič" userId="fc3ce95ceeb2cb71" providerId="LiveId" clId="{F77AA462-0035-428D-BEC4-FA8D0458C7F1}" dt="2020-03-18T07:15:33.950" v="2748"/>
        <pc:sldMkLst>
          <pc:docMk/>
          <pc:sldMk cId="3208126702" sldId="329"/>
        </pc:sldMkLst>
        <pc:spChg chg="del">
          <ac:chgData name="Peter Marinič" userId="fc3ce95ceeb2cb71" providerId="LiveId" clId="{F77AA462-0035-428D-BEC4-FA8D0458C7F1}" dt="2020-03-17T20:37:12.831" v="39" actId="478"/>
          <ac:spMkLst>
            <pc:docMk/>
            <pc:sldMk cId="3208126702" sldId="329"/>
            <ac:spMk id="8" creationId="{45483CCC-2AE4-490A-8E10-542FD2E535D0}"/>
          </ac:spMkLst>
        </pc:spChg>
      </pc:sldChg>
      <pc:sldChg chg="delSp add ord">
        <pc:chgData name="Peter Marinič" userId="fc3ce95ceeb2cb71" providerId="LiveId" clId="{F77AA462-0035-428D-BEC4-FA8D0458C7F1}" dt="2020-03-18T07:15:35.351" v="2750"/>
        <pc:sldMkLst>
          <pc:docMk/>
          <pc:sldMk cId="1117237245" sldId="330"/>
        </pc:sldMkLst>
        <pc:spChg chg="del">
          <ac:chgData name="Peter Marinič" userId="fc3ce95ceeb2cb71" providerId="LiveId" clId="{F77AA462-0035-428D-BEC4-FA8D0458C7F1}" dt="2020-03-17T20:37:15.272" v="40" actId="478"/>
          <ac:spMkLst>
            <pc:docMk/>
            <pc:sldMk cId="1117237245" sldId="330"/>
            <ac:spMk id="8" creationId="{45483CCC-2AE4-490A-8E10-542FD2E535D0}"/>
          </ac:spMkLst>
        </pc:spChg>
      </pc:sldChg>
      <pc:sldChg chg="modSp add">
        <pc:chgData name="Peter Marinič" userId="fc3ce95ceeb2cb71" providerId="LiveId" clId="{F77AA462-0035-428D-BEC4-FA8D0458C7F1}" dt="2020-03-18T06:49:29.338" v="2105" actId="20577"/>
        <pc:sldMkLst>
          <pc:docMk/>
          <pc:sldMk cId="1136509789" sldId="331"/>
        </pc:sldMkLst>
        <pc:spChg chg="mod">
          <ac:chgData name="Peter Marinič" userId="fc3ce95ceeb2cb71" providerId="LiveId" clId="{F77AA462-0035-428D-BEC4-FA8D0458C7F1}" dt="2020-03-18T06:49:29.338" v="2105" actId="20577"/>
          <ac:spMkLst>
            <pc:docMk/>
            <pc:sldMk cId="1136509789" sldId="331"/>
            <ac:spMk id="9" creationId="{00000000-0000-0000-0000-000000000000}"/>
          </ac:spMkLst>
        </pc:spChg>
      </pc:sldChg>
      <pc:sldChg chg="del">
        <pc:chgData name="Peter Marinič" userId="fc3ce95ceeb2cb71" providerId="LiveId" clId="{F77AA462-0035-428D-BEC4-FA8D0458C7F1}" dt="2020-03-17T20:35:34.417" v="14" actId="47"/>
        <pc:sldMkLst>
          <pc:docMk/>
          <pc:sldMk cId="3315274524" sldId="331"/>
        </pc:sldMkLst>
      </pc:sldChg>
      <pc:sldChg chg="addSp modSp add">
        <pc:chgData name="Peter Marinič" userId="fc3ce95ceeb2cb71" providerId="LiveId" clId="{F77AA462-0035-428D-BEC4-FA8D0458C7F1}" dt="2020-03-18T07:14:53.827" v="2738" actId="20577"/>
        <pc:sldMkLst>
          <pc:docMk/>
          <pc:sldMk cId="1007181246" sldId="332"/>
        </pc:sldMkLst>
        <pc:spChg chg="mod">
          <ac:chgData name="Peter Marinič" userId="fc3ce95ceeb2cb71" providerId="LiveId" clId="{F77AA462-0035-428D-BEC4-FA8D0458C7F1}" dt="2020-03-18T07:14:53.827" v="2738" actId="20577"/>
          <ac:spMkLst>
            <pc:docMk/>
            <pc:sldMk cId="1007181246" sldId="332"/>
            <ac:spMk id="9" creationId="{00000000-0000-0000-0000-000000000000}"/>
          </ac:spMkLst>
        </pc:spChg>
        <pc:cxnChg chg="add mod">
          <ac:chgData name="Peter Marinič" userId="fc3ce95ceeb2cb71" providerId="LiveId" clId="{F77AA462-0035-428D-BEC4-FA8D0458C7F1}" dt="2020-03-18T07:12:06.806" v="2621" actId="1076"/>
          <ac:cxnSpMkLst>
            <pc:docMk/>
            <pc:sldMk cId="1007181246" sldId="332"/>
            <ac:cxnSpMk id="3" creationId="{DA30A2F7-6539-4E1E-A750-A8CA96F4F7BD}"/>
          </ac:cxnSpMkLst>
        </pc:cxnChg>
        <pc:cxnChg chg="add mod">
          <ac:chgData name="Peter Marinič" userId="fc3ce95ceeb2cb71" providerId="LiveId" clId="{F77AA462-0035-428D-BEC4-FA8D0458C7F1}" dt="2020-03-18T07:12:09.357" v="2622" actId="1076"/>
          <ac:cxnSpMkLst>
            <pc:docMk/>
            <pc:sldMk cId="1007181246" sldId="332"/>
            <ac:cxnSpMk id="8" creationId="{3030749F-ED1A-4684-815B-7FEE9BD85EDE}"/>
          </ac:cxnSpMkLst>
        </pc:cxnChg>
        <pc:cxnChg chg="add mod">
          <ac:chgData name="Peter Marinič" userId="fc3ce95ceeb2cb71" providerId="LiveId" clId="{F77AA462-0035-428D-BEC4-FA8D0458C7F1}" dt="2020-03-18T07:12:11.463" v="2623" actId="1076"/>
          <ac:cxnSpMkLst>
            <pc:docMk/>
            <pc:sldMk cId="1007181246" sldId="332"/>
            <ac:cxnSpMk id="10" creationId="{C342E523-1C94-4209-B097-8ED72D641867}"/>
          </ac:cxnSpMkLst>
        </pc:cxnChg>
        <pc:cxnChg chg="add mod">
          <ac:chgData name="Peter Marinič" userId="fc3ce95ceeb2cb71" providerId="LiveId" clId="{F77AA462-0035-428D-BEC4-FA8D0458C7F1}" dt="2020-03-18T07:12:13.438" v="2624" actId="1076"/>
          <ac:cxnSpMkLst>
            <pc:docMk/>
            <pc:sldMk cId="1007181246" sldId="332"/>
            <ac:cxnSpMk id="11" creationId="{17F72739-749C-4D70-A246-2E18F61787C1}"/>
          </ac:cxnSpMkLst>
        </pc:cxnChg>
        <pc:cxnChg chg="add mod">
          <ac:chgData name="Peter Marinič" userId="fc3ce95ceeb2cb71" providerId="LiveId" clId="{F77AA462-0035-428D-BEC4-FA8D0458C7F1}" dt="2020-03-18T07:12:15.676" v="2625" actId="1076"/>
          <ac:cxnSpMkLst>
            <pc:docMk/>
            <pc:sldMk cId="1007181246" sldId="332"/>
            <ac:cxnSpMk id="13" creationId="{DFA64E30-AFF9-4CDE-A621-DD9A0CB71386}"/>
          </ac:cxnSpMkLst>
        </pc:cxnChg>
        <pc:cxnChg chg="add mod">
          <ac:chgData name="Peter Marinič" userId="fc3ce95ceeb2cb71" providerId="LiveId" clId="{F77AA462-0035-428D-BEC4-FA8D0458C7F1}" dt="2020-03-18T07:12:18.140" v="2626" actId="1076"/>
          <ac:cxnSpMkLst>
            <pc:docMk/>
            <pc:sldMk cId="1007181246" sldId="332"/>
            <ac:cxnSpMk id="14" creationId="{4E9AC2CB-8139-40EE-9DB7-5CAD4647AA86}"/>
          </ac:cxnSpMkLst>
        </pc:cxnChg>
        <pc:cxnChg chg="add mod">
          <ac:chgData name="Peter Marinič" userId="fc3ce95ceeb2cb71" providerId="LiveId" clId="{F77AA462-0035-428D-BEC4-FA8D0458C7F1}" dt="2020-03-18T07:14:27.857" v="2683" actId="1076"/>
          <ac:cxnSpMkLst>
            <pc:docMk/>
            <pc:sldMk cId="1007181246" sldId="332"/>
            <ac:cxnSpMk id="15" creationId="{912DF6BA-CC92-43A5-A6AB-1544DEC86428}"/>
          </ac:cxnSpMkLst>
        </pc:cxnChg>
      </pc:sldChg>
      <pc:sldChg chg="del">
        <pc:chgData name="Peter Marinič" userId="fc3ce95ceeb2cb71" providerId="LiveId" clId="{F77AA462-0035-428D-BEC4-FA8D0458C7F1}" dt="2020-03-17T20:35:35.462" v="16" actId="47"/>
        <pc:sldMkLst>
          <pc:docMk/>
          <pc:sldMk cId="763573806" sldId="333"/>
        </pc:sldMkLst>
      </pc:sldChg>
      <pc:sldChg chg="del">
        <pc:chgData name="Peter Marinič" userId="fc3ce95ceeb2cb71" providerId="LiveId" clId="{F77AA462-0035-428D-BEC4-FA8D0458C7F1}" dt="2020-03-17T20:35:37.282" v="20" actId="47"/>
        <pc:sldMkLst>
          <pc:docMk/>
          <pc:sldMk cId="2829459332" sldId="338"/>
        </pc:sldMkLst>
      </pc:sldChg>
      <pc:sldChg chg="del">
        <pc:chgData name="Peter Marinič" userId="fc3ce95ceeb2cb71" providerId="LiveId" clId="{F77AA462-0035-428D-BEC4-FA8D0458C7F1}" dt="2020-03-17T20:35:37.842" v="21" actId="47"/>
        <pc:sldMkLst>
          <pc:docMk/>
          <pc:sldMk cId="844274521" sldId="339"/>
        </pc:sldMkLst>
      </pc:sldChg>
      <pc:sldChg chg="del">
        <pc:chgData name="Peter Marinič" userId="fc3ce95ceeb2cb71" providerId="LiveId" clId="{F77AA462-0035-428D-BEC4-FA8D0458C7F1}" dt="2020-03-17T20:35:38.202" v="22" actId="47"/>
        <pc:sldMkLst>
          <pc:docMk/>
          <pc:sldMk cId="1839756157" sldId="341"/>
        </pc:sldMkLst>
      </pc:sldChg>
      <pc:sldChg chg="del">
        <pc:chgData name="Peter Marinič" userId="fc3ce95ceeb2cb71" providerId="LiveId" clId="{F77AA462-0035-428D-BEC4-FA8D0458C7F1}" dt="2020-03-17T20:35:38.662" v="23" actId="47"/>
        <pc:sldMkLst>
          <pc:docMk/>
          <pc:sldMk cId="2145990315" sldId="343"/>
        </pc:sldMkLst>
      </pc:sldChg>
      <pc:sldChg chg="del">
        <pc:chgData name="Peter Marinič" userId="fc3ce95ceeb2cb71" providerId="LiveId" clId="{F77AA462-0035-428D-BEC4-FA8D0458C7F1}" dt="2020-03-17T20:35:39.732" v="24" actId="47"/>
        <pc:sldMkLst>
          <pc:docMk/>
          <pc:sldMk cId="274623085" sldId="345"/>
        </pc:sldMkLst>
      </pc:sldChg>
      <pc:sldChg chg="del">
        <pc:chgData name="Peter Marinič" userId="fc3ce95ceeb2cb71" providerId="LiveId" clId="{F77AA462-0035-428D-BEC4-FA8D0458C7F1}" dt="2020-03-17T20:35:34.857" v="15" actId="47"/>
        <pc:sldMkLst>
          <pc:docMk/>
          <pc:sldMk cId="540238108" sldId="346"/>
        </pc:sldMkLst>
      </pc:sldChg>
      <pc:sldChg chg="del">
        <pc:chgData name="Peter Marinič" userId="fc3ce95ceeb2cb71" providerId="LiveId" clId="{F77AA462-0035-428D-BEC4-FA8D0458C7F1}" dt="2020-03-17T20:35:35.902" v="17" actId="47"/>
        <pc:sldMkLst>
          <pc:docMk/>
          <pc:sldMk cId="733080256" sldId="347"/>
        </pc:sldMkLst>
      </pc:sldChg>
      <pc:sldChg chg="del">
        <pc:chgData name="Peter Marinič" userId="fc3ce95ceeb2cb71" providerId="LiveId" clId="{F77AA462-0035-428D-BEC4-FA8D0458C7F1}" dt="2020-03-17T20:35:36.382" v="18" actId="47"/>
        <pc:sldMkLst>
          <pc:docMk/>
          <pc:sldMk cId="2514830670" sldId="348"/>
        </pc:sldMkLst>
      </pc:sldChg>
      <pc:sldChg chg="del">
        <pc:chgData name="Peter Marinič" userId="fc3ce95ceeb2cb71" providerId="LiveId" clId="{F77AA462-0035-428D-BEC4-FA8D0458C7F1}" dt="2020-03-17T20:35:36.852" v="19" actId="47"/>
        <pc:sldMkLst>
          <pc:docMk/>
          <pc:sldMk cId="2359241776" sldId="34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>
                <a:latin typeface="Trebuchet MS" panose="020B0603020202020204" pitchFamily="34" charset="0"/>
              </a:rPr>
              <a:t>Ekonomie</a:t>
            </a:r>
            <a:br>
              <a:rPr lang="cs-CZ" sz="4000" b="1" dirty="0">
                <a:latin typeface="Trebuchet MS" panose="020B0603020202020204" pitchFamily="34" charset="0"/>
              </a:rPr>
            </a:br>
            <a:r>
              <a:rPr lang="cs-CZ" sz="4000" b="1" dirty="0">
                <a:latin typeface="Trebuchet MS" panose="020B0603020202020204" pitchFamily="34" charset="0"/>
              </a:rPr>
              <a:t>pro pedagogy 2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>
                <a:latin typeface="Trebuchet MS" panose="020B0603020202020204" pitchFamily="34" charset="0"/>
              </a:rPr>
              <a:t>Jaro 2020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198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Banky a bankovní systém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Banka</a:t>
            </a:r>
            <a:r>
              <a:rPr lang="cs-CZ" altLang="cs-CZ" sz="2000" dirty="0">
                <a:latin typeface="Trebuchet MS" panose="020B0603020202020204" pitchFamily="34" charset="0"/>
              </a:rPr>
              <a:t> 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finanční instituce, která přijímá vklady a poskytuje úvěry</a:t>
            </a:r>
          </a:p>
          <a:p>
            <a:pPr marL="0" indent="0"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Bankovní systém</a:t>
            </a:r>
            <a:r>
              <a:rPr lang="cs-CZ" altLang="cs-CZ" sz="2000" dirty="0">
                <a:latin typeface="Trebuchet MS" panose="020B0603020202020204" pitchFamily="34" charset="0"/>
              </a:rPr>
              <a:t> 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souhrn všech bankovních institucí v dané zemi a uspořádání vztahů mezi nimi</a:t>
            </a:r>
          </a:p>
          <a:p>
            <a:endParaRPr lang="cs-CZ" altLang="cs-CZ" sz="20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Jednostupňový bankovní systém 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jediná banka plní funkci centrální banky, komerční banky a investiční banky a prakticky řídí činnost ostatních bank</a:t>
            </a:r>
          </a:p>
          <a:p>
            <a:pPr marL="0" indent="0"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Dvoustupňový bankovní systém 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centrální banka je oddělena od obchodních bank</a:t>
            </a:r>
          </a:p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514350" indent="-51435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978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Centrální banka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Základní definiční znaky:</a:t>
            </a:r>
          </a:p>
          <a:p>
            <a:pPr marL="271463" lvl="1" indent="-271463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Emisní monopol na hotovostní peníze</a:t>
            </a:r>
          </a:p>
          <a:p>
            <a:pPr marL="271463" lvl="1" indent="-271463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Provádění měnové politiky</a:t>
            </a:r>
          </a:p>
          <a:p>
            <a:pPr marL="271463" lvl="1" indent="-271463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Regulace bankovního systému</a:t>
            </a:r>
          </a:p>
          <a:p>
            <a:pPr lvl="1"/>
            <a:endParaRPr lang="cs-CZ" altLang="cs-CZ" sz="20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Zásady činnosti centrálních bank</a:t>
            </a:r>
          </a:p>
          <a:p>
            <a:pPr marL="271463" lvl="1" indent="-271463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Nekonkuruje jiným bankám v obchodní činnosti</a:t>
            </a:r>
          </a:p>
          <a:p>
            <a:pPr marL="271463" lvl="1" indent="-271463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Je nezávislou institucí</a:t>
            </a:r>
          </a:p>
          <a:p>
            <a:pPr marL="271463" lvl="1" indent="-271463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Je bankou pro ostatní banky</a:t>
            </a:r>
          </a:p>
          <a:p>
            <a:pPr marL="271463" lvl="1" indent="-271463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Působí jako zúčtovací centrum pro ostatní banky</a:t>
            </a:r>
          </a:p>
          <a:p>
            <a:pPr marL="271463" lvl="1" indent="-271463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Monitoruje vývoj bankovního systému v zemi</a:t>
            </a:r>
          </a:p>
          <a:p>
            <a:pPr marL="271463" lvl="1" indent="-271463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Sleduje cíl zdravé měny</a:t>
            </a:r>
          </a:p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514350" indent="-51435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261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Ostatní banky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200" dirty="0">
                <a:latin typeface="Trebuchet MS" panose="020B0603020202020204" pitchFamily="34" charset="0"/>
              </a:rPr>
              <a:t>Obchodní banky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200" dirty="0">
                <a:latin typeface="Trebuchet MS" panose="020B0603020202020204" pitchFamily="34" charset="0"/>
              </a:rPr>
              <a:t>Investiční banky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200" dirty="0">
                <a:latin typeface="Trebuchet MS" panose="020B0603020202020204" pitchFamily="34" charset="0"/>
              </a:rPr>
              <a:t>Stavební spořitelny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200" dirty="0">
                <a:latin typeface="Trebuchet MS" panose="020B0603020202020204" pitchFamily="34" charset="0"/>
              </a:rPr>
              <a:t>Hypoteční banky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200" dirty="0">
                <a:latin typeface="Trebuchet MS" panose="020B0603020202020204" pitchFamily="34" charset="0"/>
              </a:rPr>
              <a:t>Speciální banky</a:t>
            </a:r>
          </a:p>
          <a:p>
            <a:pPr lvl="1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200" dirty="0">
                <a:latin typeface="Trebuchet MS" panose="020B0603020202020204" pitchFamily="34" charset="0"/>
              </a:rPr>
              <a:t>Českomoravská záruční a rozvojová banka</a:t>
            </a:r>
          </a:p>
          <a:p>
            <a:pPr lvl="1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200" dirty="0">
                <a:latin typeface="Trebuchet MS" panose="020B0603020202020204" pitchFamily="34" charset="0"/>
              </a:rPr>
              <a:t>Česká exportní banka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200" dirty="0">
                <a:latin typeface="Trebuchet MS" panose="020B0603020202020204" pitchFamily="34" charset="0"/>
              </a:rPr>
              <a:t>Banky – podnikatelské subjekty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200" dirty="0">
                <a:latin typeface="Trebuchet MS" panose="020B0603020202020204" pitchFamily="34" charset="0"/>
              </a:rPr>
              <a:t>Hlavní funkce bank</a:t>
            </a:r>
          </a:p>
          <a:p>
            <a:pPr lvl="1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200" dirty="0">
                <a:latin typeface="Trebuchet MS" panose="020B0603020202020204" pitchFamily="34" charset="0"/>
              </a:rPr>
              <a:t>Finanční zprostředkování</a:t>
            </a:r>
          </a:p>
          <a:p>
            <a:pPr lvl="1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200" dirty="0">
                <a:latin typeface="Trebuchet MS" panose="020B0603020202020204" pitchFamily="34" charset="0"/>
              </a:rPr>
              <a:t>Provádění platebního styku</a:t>
            </a:r>
          </a:p>
          <a:p>
            <a:pPr lvl="1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200" dirty="0">
                <a:latin typeface="Trebuchet MS" panose="020B0603020202020204" pitchFamily="34" charset="0"/>
              </a:rPr>
              <a:t>Emise bezhotovostních peněz</a:t>
            </a:r>
          </a:p>
          <a:p>
            <a:pPr lvl="1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200" dirty="0">
                <a:latin typeface="Trebuchet MS" panose="020B0603020202020204" pitchFamily="34" charset="0"/>
              </a:rPr>
              <a:t>Zprostředkování finančního investování</a:t>
            </a:r>
          </a:p>
          <a:p>
            <a:pPr lvl="1"/>
            <a:endParaRPr lang="cs-CZ" altLang="cs-CZ" sz="2400" dirty="0">
              <a:latin typeface="Trebuchet MS" panose="020B0603020202020204" pitchFamily="34" charset="0"/>
            </a:endParaRPr>
          </a:p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514350" indent="-514350">
              <a:lnSpc>
                <a:spcPct val="150000"/>
              </a:lnSpc>
              <a:buFont typeface="Arial" pitchFamily="34" charset="0"/>
              <a:buNone/>
            </a:pPr>
            <a:endParaRPr lang="cs-CZ" sz="24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049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Finanční trh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Finanční trh</a:t>
            </a:r>
            <a:r>
              <a:rPr lang="cs-CZ" altLang="cs-CZ" sz="2000" dirty="0">
                <a:latin typeface="Trebuchet MS" panose="020B0603020202020204" pitchFamily="34" charset="0"/>
              </a:rPr>
              <a:t> je souhrnem investičních instrumentů, institucí, postupů a vztahů, při nichž dochází k přelévání volných finančních zdrojů mezi přebytkovými a deficitními jednotkami na dobrovolném smluvním základě.</a:t>
            </a:r>
          </a:p>
          <a:p>
            <a:pPr>
              <a:spcBef>
                <a:spcPts val="600"/>
              </a:spcBef>
            </a:pPr>
            <a:endParaRPr lang="cs-CZ" altLang="cs-CZ" sz="2000" b="1" dirty="0">
              <a:latin typeface="Trebuchet MS" panose="020B060302020202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Účastníci</a:t>
            </a:r>
            <a:r>
              <a:rPr lang="cs-CZ" altLang="cs-CZ" sz="2000" dirty="0">
                <a:latin typeface="Trebuchet MS" panose="020B0603020202020204" pitchFamily="34" charset="0"/>
              </a:rPr>
              <a:t> finančního systému</a:t>
            </a:r>
          </a:p>
          <a:p>
            <a:pPr marL="357188" lvl="1" indent="-357188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Deficitní subjekty</a:t>
            </a:r>
          </a:p>
          <a:p>
            <a:pPr marL="357188" lvl="1" indent="-357188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Přebytkové subjekty</a:t>
            </a:r>
          </a:p>
          <a:p>
            <a:pPr marL="357188" lvl="1" indent="-357188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Finanční zprostředkovatelé</a:t>
            </a:r>
          </a:p>
          <a:p>
            <a:pPr marL="357188" lvl="1" indent="-357188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Orgány ochrany a regulace finančního trhu</a:t>
            </a:r>
          </a:p>
          <a:p>
            <a:pPr lvl="1"/>
            <a:endParaRPr lang="cs-CZ" altLang="cs-CZ" sz="2000" dirty="0">
              <a:latin typeface="Trebuchet MS" panose="020B0603020202020204" pitchFamily="34" charset="0"/>
            </a:endParaRPr>
          </a:p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514350" indent="-51435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407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Finanční trh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Investiční nástroje 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aktiva, která investorovi přináší nějaký nárok na budoucí příjem.</a:t>
            </a:r>
          </a:p>
          <a:p>
            <a:pPr marL="0" indent="0">
              <a:buNone/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Kritéria rozhodování</a:t>
            </a:r>
          </a:p>
          <a:p>
            <a:pPr marL="357188" lvl="1" indent="-357188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Výnos</a:t>
            </a:r>
          </a:p>
          <a:p>
            <a:pPr marL="357188" lvl="1" indent="-357188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Riziko</a:t>
            </a:r>
          </a:p>
          <a:p>
            <a:pPr marL="357188" lvl="1" indent="-357188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Likvidita</a:t>
            </a:r>
          </a:p>
          <a:p>
            <a:endParaRPr lang="cs-CZ" altLang="cs-CZ" sz="2000" dirty="0">
              <a:latin typeface="Trebuchet MS" panose="020B0603020202020204" pitchFamily="34" charset="0"/>
            </a:endParaRPr>
          </a:p>
          <a:p>
            <a:endParaRPr lang="cs-CZ" altLang="cs-CZ" sz="20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cs-CZ" altLang="cs-CZ" sz="2000" dirty="0">
                <a:latin typeface="Trebuchet MS" panose="020B0603020202020204" pitchFamily="34" charset="0"/>
              </a:rPr>
              <a:t>Magický trojúhelník investování</a:t>
            </a:r>
          </a:p>
          <a:p>
            <a:pPr marL="457200" lvl="1" indent="0">
              <a:buNone/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514350" indent="-51435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0" name="Group 4"/>
          <p:cNvGrpSpPr>
            <a:grpSpLocks noChangeAspect="1"/>
          </p:cNvGrpSpPr>
          <p:nvPr/>
        </p:nvGrpSpPr>
        <p:grpSpPr bwMode="auto">
          <a:xfrm>
            <a:off x="4355976" y="4149080"/>
            <a:ext cx="4188879" cy="1978360"/>
            <a:chOff x="2892" y="2836"/>
            <a:chExt cx="5572" cy="2632"/>
          </a:xfrm>
        </p:grpSpPr>
        <p:sp>
          <p:nvSpPr>
            <p:cNvPr id="11" name="AutoShape 5"/>
            <p:cNvSpPr>
              <a:spLocks noChangeAspect="1" noChangeArrowheads="1"/>
            </p:cNvSpPr>
            <p:nvPr/>
          </p:nvSpPr>
          <p:spPr bwMode="auto">
            <a:xfrm>
              <a:off x="4083" y="3003"/>
              <a:ext cx="3213" cy="2238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algn="l" eaLnBrk="0" hangingPunct="0">
                <a:spcBef>
                  <a:spcPct val="20000"/>
                </a:spcBef>
                <a:buClr>
                  <a:srgbClr val="7D1E1E"/>
                </a:buClr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rgbClr val="7D1E1E"/>
                </a:buClr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Trebuchet MS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rgbClr val="7D1E1E"/>
                </a:buClr>
                <a:buFont typeface="Wingdings" pitchFamily="2" charset="2"/>
                <a:buChar char="n"/>
                <a:defRPr sz="2300"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rgbClr val="7D1E1E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rgbClr val="7D1E1E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D1E1E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D1E1E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D1E1E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7D1E1E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endParaRPr lang="cs-CZ" altLang="cs-CZ" sz="1600">
                <a:latin typeface="Arial" charset="0"/>
              </a:endParaRPr>
            </a:p>
          </p:txBody>
        </p:sp>
        <p:grpSp>
          <p:nvGrpSpPr>
            <p:cNvPr id="13" name="Group 6"/>
            <p:cNvGrpSpPr>
              <a:grpSpLocks noChangeAspect="1"/>
            </p:cNvGrpSpPr>
            <p:nvPr/>
          </p:nvGrpSpPr>
          <p:grpSpPr bwMode="auto">
            <a:xfrm>
              <a:off x="4725" y="2836"/>
              <a:ext cx="1894" cy="452"/>
              <a:chOff x="4011" y="3253"/>
              <a:chExt cx="1893" cy="452"/>
            </a:xfrm>
          </p:grpSpPr>
          <p:sp>
            <p:nvSpPr>
              <p:cNvPr id="20" name="Oval 7"/>
              <p:cNvSpPr>
                <a:spLocks noChangeAspect="1" noChangeArrowheads="1"/>
              </p:cNvSpPr>
              <p:nvPr/>
            </p:nvSpPr>
            <p:spPr bwMode="auto">
              <a:xfrm>
                <a:off x="4011" y="3253"/>
                <a:ext cx="1893" cy="45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rebuchet MS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n"/>
                  <a:defRPr sz="2600">
                    <a:solidFill>
                      <a:schemeClr val="tx1"/>
                    </a:solidFill>
                    <a:latin typeface="Trebuchet MS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n"/>
                  <a:defRPr sz="2300">
                    <a:solidFill>
                      <a:schemeClr val="tx1"/>
                    </a:solidFill>
                    <a:latin typeface="Trebuchet MS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cs-CZ" altLang="cs-CZ" sz="1600">
                  <a:latin typeface="Arial" charset="0"/>
                </a:endParaRPr>
              </a:p>
            </p:txBody>
          </p:sp>
          <p:sp>
            <p:nvSpPr>
              <p:cNvPr id="21" name="Text Box 8"/>
              <p:cNvSpPr txBox="1">
                <a:spLocks noChangeAspect="1" noChangeArrowheads="1"/>
              </p:cNvSpPr>
              <p:nvPr/>
            </p:nvSpPr>
            <p:spPr bwMode="auto">
              <a:xfrm>
                <a:off x="4214" y="3288"/>
                <a:ext cx="1500" cy="4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rebuchet MS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n"/>
                  <a:defRPr sz="2600">
                    <a:solidFill>
                      <a:schemeClr val="tx1"/>
                    </a:solidFill>
                    <a:latin typeface="Trebuchet MS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n"/>
                  <a:defRPr sz="2300">
                    <a:solidFill>
                      <a:schemeClr val="tx1"/>
                    </a:solidFill>
                    <a:latin typeface="Trebuchet MS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cs-CZ" altLang="cs-CZ" sz="1800" dirty="0">
                    <a:latin typeface="Times New Roman" pitchFamily="18" charset="0"/>
                  </a:rPr>
                  <a:t>výnos</a:t>
                </a:r>
                <a:endParaRPr lang="cs-CZ" altLang="cs-CZ" sz="1800" dirty="0">
                  <a:latin typeface="Arial" charset="0"/>
                </a:endParaRPr>
              </a:p>
            </p:txBody>
          </p:sp>
        </p:grpSp>
        <p:grpSp>
          <p:nvGrpSpPr>
            <p:cNvPr id="14" name="Group 9"/>
            <p:cNvGrpSpPr>
              <a:grpSpLocks noChangeAspect="1"/>
            </p:cNvGrpSpPr>
            <p:nvPr/>
          </p:nvGrpSpPr>
          <p:grpSpPr bwMode="auto">
            <a:xfrm>
              <a:off x="6569" y="4993"/>
              <a:ext cx="1895" cy="451"/>
              <a:chOff x="4011" y="3253"/>
              <a:chExt cx="1893" cy="452"/>
            </a:xfrm>
          </p:grpSpPr>
          <p:sp>
            <p:nvSpPr>
              <p:cNvPr id="18" name="Oval 10"/>
              <p:cNvSpPr>
                <a:spLocks noChangeAspect="1" noChangeArrowheads="1"/>
              </p:cNvSpPr>
              <p:nvPr/>
            </p:nvSpPr>
            <p:spPr bwMode="auto">
              <a:xfrm>
                <a:off x="4011" y="3253"/>
                <a:ext cx="1893" cy="45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rebuchet MS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n"/>
                  <a:defRPr sz="2600">
                    <a:solidFill>
                      <a:schemeClr val="tx1"/>
                    </a:solidFill>
                    <a:latin typeface="Trebuchet MS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n"/>
                  <a:defRPr sz="2300">
                    <a:solidFill>
                      <a:schemeClr val="tx1"/>
                    </a:solidFill>
                    <a:latin typeface="Trebuchet MS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cs-CZ" altLang="cs-CZ" sz="1600">
                  <a:latin typeface="Arial" charset="0"/>
                </a:endParaRPr>
              </a:p>
            </p:txBody>
          </p:sp>
          <p:sp>
            <p:nvSpPr>
              <p:cNvPr id="19" name="Text Box 11"/>
              <p:cNvSpPr txBox="1">
                <a:spLocks noChangeAspect="1" noChangeArrowheads="1"/>
              </p:cNvSpPr>
              <p:nvPr/>
            </p:nvSpPr>
            <p:spPr bwMode="auto">
              <a:xfrm>
                <a:off x="4214" y="3288"/>
                <a:ext cx="1500" cy="4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rebuchet MS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n"/>
                  <a:defRPr sz="2600">
                    <a:solidFill>
                      <a:schemeClr val="tx1"/>
                    </a:solidFill>
                    <a:latin typeface="Trebuchet MS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n"/>
                  <a:defRPr sz="2300">
                    <a:solidFill>
                      <a:schemeClr val="tx1"/>
                    </a:solidFill>
                    <a:latin typeface="Trebuchet MS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cs-CZ" altLang="cs-CZ" sz="1800">
                    <a:latin typeface="Times New Roman" pitchFamily="18" charset="0"/>
                  </a:rPr>
                  <a:t>likvidita</a:t>
                </a:r>
                <a:endParaRPr lang="cs-CZ" altLang="cs-CZ" sz="1800">
                  <a:latin typeface="Arial" charset="0"/>
                </a:endParaRPr>
              </a:p>
            </p:txBody>
          </p:sp>
        </p:grpSp>
        <p:grpSp>
          <p:nvGrpSpPr>
            <p:cNvPr id="15" name="Group 12"/>
            <p:cNvGrpSpPr>
              <a:grpSpLocks noChangeAspect="1"/>
            </p:cNvGrpSpPr>
            <p:nvPr/>
          </p:nvGrpSpPr>
          <p:grpSpPr bwMode="auto">
            <a:xfrm>
              <a:off x="2892" y="5015"/>
              <a:ext cx="1893" cy="453"/>
              <a:chOff x="4011" y="3253"/>
              <a:chExt cx="1893" cy="452"/>
            </a:xfrm>
          </p:grpSpPr>
          <p:sp>
            <p:nvSpPr>
              <p:cNvPr id="16" name="Oval 13"/>
              <p:cNvSpPr>
                <a:spLocks noChangeAspect="1" noChangeArrowheads="1"/>
              </p:cNvSpPr>
              <p:nvPr/>
            </p:nvSpPr>
            <p:spPr bwMode="auto">
              <a:xfrm>
                <a:off x="4011" y="3253"/>
                <a:ext cx="1893" cy="45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rebuchet MS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n"/>
                  <a:defRPr sz="2600">
                    <a:solidFill>
                      <a:schemeClr val="tx1"/>
                    </a:solidFill>
                    <a:latin typeface="Trebuchet MS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n"/>
                  <a:defRPr sz="2300">
                    <a:solidFill>
                      <a:schemeClr val="tx1"/>
                    </a:solidFill>
                    <a:latin typeface="Trebuchet MS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9pPr>
              </a:lstStyle>
              <a:p>
                <a:pPr algn="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cs-CZ" altLang="cs-CZ" sz="1600">
                  <a:latin typeface="Arial" charset="0"/>
                </a:endParaRPr>
              </a:p>
            </p:txBody>
          </p:sp>
          <p:sp>
            <p:nvSpPr>
              <p:cNvPr id="17" name="Text Box 14"/>
              <p:cNvSpPr txBox="1">
                <a:spLocks noChangeAspect="1" noChangeArrowheads="1"/>
              </p:cNvSpPr>
              <p:nvPr/>
            </p:nvSpPr>
            <p:spPr bwMode="auto">
              <a:xfrm>
                <a:off x="4214" y="3288"/>
                <a:ext cx="1500" cy="4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rebuchet MS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n"/>
                  <a:defRPr sz="2600">
                    <a:solidFill>
                      <a:schemeClr val="tx1"/>
                    </a:solidFill>
                    <a:latin typeface="Trebuchet MS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n"/>
                  <a:defRPr sz="2300">
                    <a:solidFill>
                      <a:schemeClr val="tx1"/>
                    </a:solidFill>
                    <a:latin typeface="Trebuchet MS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7D1E1E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Trebuchet MS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cs-CZ" altLang="cs-CZ" sz="1800">
                    <a:latin typeface="Times New Roman" pitchFamily="18" charset="0"/>
                  </a:rPr>
                  <a:t>riziko</a:t>
                </a:r>
                <a:endParaRPr lang="cs-CZ" altLang="cs-CZ" sz="1800">
                  <a:latin typeface="Arial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70901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Finanční trh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cs-CZ" altLang="cs-CZ" sz="2000" dirty="0">
                <a:latin typeface="Trebuchet MS" panose="020B0603020202020204" pitchFamily="34" charset="0"/>
              </a:rPr>
              <a:t>Na finančním trhu lze obchodovat s cennými papíry.</a:t>
            </a:r>
          </a:p>
          <a:p>
            <a:pPr marL="0" indent="0">
              <a:spcBef>
                <a:spcPts val="600"/>
              </a:spcBef>
              <a:buNone/>
            </a:pPr>
            <a:endParaRPr lang="cs-CZ" altLang="cs-CZ" sz="2000" b="1" dirty="0">
              <a:latin typeface="Trebuchet MS" panose="020B060302020202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Cenný papír =</a:t>
            </a:r>
            <a:r>
              <a:rPr lang="cs-CZ" altLang="cs-CZ" sz="2000" dirty="0">
                <a:latin typeface="Trebuchet MS" panose="020B0603020202020204" pitchFamily="34" charset="0"/>
              </a:rPr>
              <a:t> listina, nebo jiná forma záznamu, zachycující přesné specifikace různých informací, týkajících se zejména převodu vlastnických práv k meritu obchodní transakce.</a:t>
            </a:r>
          </a:p>
          <a:p>
            <a:pPr marL="0" indent="0">
              <a:spcBef>
                <a:spcPts val="600"/>
              </a:spcBef>
              <a:buNone/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cs-CZ" altLang="cs-CZ" sz="2000" dirty="0">
                <a:latin typeface="Trebuchet MS" panose="020B0603020202020204" pitchFamily="34" charset="0"/>
              </a:rPr>
              <a:t>Příklady nejběžnějších druhů cenných papírů: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Akcie</a:t>
            </a:r>
            <a:r>
              <a:rPr lang="cs-CZ" altLang="cs-CZ" sz="2000" dirty="0">
                <a:latin typeface="Trebuchet MS" panose="020B0603020202020204" pitchFamily="34" charset="0"/>
              </a:rPr>
              <a:t> </a:t>
            </a:r>
          </a:p>
          <a:p>
            <a:pPr marL="719138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převod vlastnických práv k obchodním společnostem</a:t>
            </a:r>
          </a:p>
          <a:p>
            <a:pPr marL="719138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listinné vs. zaknihované  / na jméno vs. na doručitele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Dluhopisy</a:t>
            </a:r>
            <a:r>
              <a:rPr lang="cs-CZ" altLang="cs-CZ" sz="2000" dirty="0">
                <a:latin typeface="Trebuchet MS" panose="020B0603020202020204" pitchFamily="34" charset="0"/>
              </a:rPr>
              <a:t> </a:t>
            </a:r>
          </a:p>
          <a:p>
            <a:pPr marL="719138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převod vlastnických práv v souvislosti se vztahem věřitel – dlužník</a:t>
            </a:r>
          </a:p>
          <a:p>
            <a:pPr lvl="1"/>
            <a:endParaRPr lang="cs-CZ" altLang="cs-CZ" sz="2000" dirty="0">
              <a:latin typeface="Trebuchet MS" panose="020B0603020202020204" pitchFamily="34" charset="0"/>
            </a:endParaRPr>
          </a:p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514350" indent="-51435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23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Spotřeba, úspory a investice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Spotřeba představuje část důchodu určenou k uspokojování potřeb</a:t>
            </a:r>
          </a:p>
          <a:p>
            <a:pPr marL="719138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závisí na disponibilním důchodu a na úrokové míře</a:t>
            </a:r>
          </a:p>
          <a:p>
            <a:pPr marL="719138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autonomní spotřeba – nezávisí na důchodu ani na úrokové míře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altLang="cs-CZ" sz="2000" b="1" dirty="0">
              <a:latin typeface="Trebuchet MS" panose="020B0603020202020204" pitchFamily="34" charset="0"/>
            </a:endParaRP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Úspory jsou nespotřebovanou částí důchodu</a:t>
            </a:r>
          </a:p>
          <a:p>
            <a:pPr marL="715963" lvl="1" indent="-358775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závisejí na disponibilním důchodu a na úrokové míře</a:t>
            </a:r>
          </a:p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Investice jsou přeměněny úspory</a:t>
            </a:r>
          </a:p>
          <a:p>
            <a:pPr marL="715963" lvl="1" indent="-358775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Závisejí na úrokové míře</a:t>
            </a:r>
          </a:p>
          <a:p>
            <a:pPr marL="715963" lvl="1" indent="-358775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úroková míra taky představuje náklad spojený s realizaci investic</a:t>
            </a:r>
          </a:p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514350" indent="-51435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1267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Spotřeba, úspory a investice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Investice lze rozdělit dle subjektu, který je realizuje na:</a:t>
            </a:r>
          </a:p>
          <a:p>
            <a:pPr marL="715963" lvl="1" indent="-358775">
              <a:lnSpc>
                <a:spcPct val="11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Veřejné investice </a:t>
            </a:r>
            <a:br>
              <a:rPr lang="cs-CZ" altLang="cs-CZ" sz="2000" dirty="0">
                <a:latin typeface="Trebuchet MS" panose="020B0603020202020204" pitchFamily="34" charset="0"/>
              </a:rPr>
            </a:br>
            <a:r>
              <a:rPr lang="cs-CZ" altLang="cs-CZ" sz="2000" i="1" dirty="0">
                <a:latin typeface="Trebuchet MS" panose="020B0603020202020204" pitchFamily="34" charset="0"/>
              </a:rPr>
              <a:t>(investice státních institucí započítané do výdajů státního sektoru, resp. spotřeby státního sektoru)</a:t>
            </a:r>
          </a:p>
          <a:p>
            <a:pPr marL="715963" lvl="1" indent="-358775">
              <a:lnSpc>
                <a:spcPct val="11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Soukromé investice</a:t>
            </a:r>
            <a:br>
              <a:rPr lang="cs-CZ" altLang="cs-CZ" sz="2000" dirty="0">
                <a:latin typeface="Trebuchet MS" panose="020B0603020202020204" pitchFamily="34" charset="0"/>
              </a:rPr>
            </a:br>
            <a:r>
              <a:rPr lang="cs-CZ" altLang="cs-CZ" sz="2000" i="1" dirty="0">
                <a:latin typeface="Trebuchet MS" panose="020B0603020202020204" pitchFamily="34" charset="0"/>
              </a:rPr>
              <a:t>(investice, které realizují firmy)</a:t>
            </a:r>
          </a:p>
          <a:p>
            <a:pPr>
              <a:lnSpc>
                <a:spcPct val="11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altLang="cs-CZ" sz="2000" b="1" dirty="0">
              <a:latin typeface="Trebuchet MS" panose="020B0603020202020204" pitchFamily="34" charset="0"/>
            </a:endParaRPr>
          </a:p>
          <a:p>
            <a:pPr>
              <a:lnSpc>
                <a:spcPct val="11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Investice lze rozdělit dle charakteru, na který jsou vynaložené na:</a:t>
            </a:r>
          </a:p>
          <a:p>
            <a:pPr marL="715963" lvl="1" indent="-358775">
              <a:lnSpc>
                <a:spcPct val="11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Hrubé investice = obnovovací investice + čisté investice</a:t>
            </a:r>
          </a:p>
          <a:p>
            <a:pPr marL="715963" lvl="1" indent="-358775">
              <a:lnSpc>
                <a:spcPct val="11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Obnovovací investice</a:t>
            </a:r>
            <a:br>
              <a:rPr lang="cs-CZ" altLang="cs-CZ" sz="2000" dirty="0">
                <a:latin typeface="Trebuchet MS" panose="020B0603020202020204" pitchFamily="34" charset="0"/>
              </a:rPr>
            </a:br>
            <a:r>
              <a:rPr lang="cs-CZ" altLang="cs-CZ" sz="2000" i="1" dirty="0">
                <a:latin typeface="Trebuchet MS" panose="020B0603020202020204" pitchFamily="34" charset="0"/>
              </a:rPr>
              <a:t>(investice do opotřebeného majetku k jeho obnově)</a:t>
            </a:r>
          </a:p>
          <a:p>
            <a:pPr marL="715963" lvl="1" indent="-358775">
              <a:lnSpc>
                <a:spcPct val="11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Čisté investice</a:t>
            </a:r>
            <a:br>
              <a:rPr lang="cs-CZ" altLang="cs-CZ" sz="2000" dirty="0">
                <a:latin typeface="Trebuchet MS" panose="020B0603020202020204" pitchFamily="34" charset="0"/>
              </a:rPr>
            </a:br>
            <a:r>
              <a:rPr lang="cs-CZ" altLang="cs-CZ" sz="2000" i="1" dirty="0">
                <a:latin typeface="Trebuchet MS" panose="020B0603020202020204" pitchFamily="34" charset="0"/>
              </a:rPr>
              <a:t>(investice do nového majetkového vybavení)</a:t>
            </a:r>
            <a:endParaRPr lang="cs-CZ" sz="20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2372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512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Peníze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spcBef>
                <a:spcPts val="600"/>
              </a:spcBef>
              <a:buFont typeface="Wingdings" pitchFamily="2" charset="2"/>
              <a:buNone/>
            </a:pPr>
            <a:r>
              <a:rPr lang="cs-CZ" altLang="cs-CZ" sz="2000" b="1" u="sng" dirty="0">
                <a:latin typeface="Trebuchet MS" panose="020B0603020202020204" pitchFamily="34" charset="0"/>
              </a:rPr>
              <a:t>Funkce peněz:</a:t>
            </a:r>
          </a:p>
          <a:p>
            <a:pPr marL="179388" indent="-179388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prostředek směny </a:t>
            </a:r>
            <a:r>
              <a:rPr lang="cs-CZ" altLang="cs-CZ" sz="1800" i="1" dirty="0">
                <a:latin typeface="Trebuchet MS" panose="020B0603020202020204" pitchFamily="34" charset="0"/>
              </a:rPr>
              <a:t>(vzácné, dělitelné, odolné)</a:t>
            </a:r>
          </a:p>
          <a:p>
            <a:pPr marL="179388" indent="-179388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uchovatel hodnot </a:t>
            </a:r>
            <a:r>
              <a:rPr lang="cs-CZ" altLang="cs-CZ" sz="1800" i="1" dirty="0">
                <a:latin typeface="Trebuchet MS" panose="020B0603020202020204" pitchFamily="34" charset="0"/>
              </a:rPr>
              <a:t>(stejně jak u jiných aktiv, ale jsou vysoko likvidní)</a:t>
            </a:r>
          </a:p>
          <a:p>
            <a:pPr marL="179388" indent="-179388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zúčtovací jednotka </a:t>
            </a:r>
            <a:r>
              <a:rPr lang="cs-CZ" altLang="cs-CZ" sz="1800" i="1" dirty="0">
                <a:latin typeface="Trebuchet MS" panose="020B0603020202020204" pitchFamily="34" charset="0"/>
              </a:rPr>
              <a:t>(určuje cenu ostatních statků)</a:t>
            </a:r>
          </a:p>
          <a:p>
            <a:pPr marL="571500" indent="-571500">
              <a:spcBef>
                <a:spcPts val="1800"/>
              </a:spcBef>
              <a:buNone/>
            </a:pPr>
            <a:r>
              <a:rPr lang="cs-CZ" altLang="cs-CZ" sz="2000" b="1" u="sng" dirty="0">
                <a:latin typeface="Trebuchet MS" panose="020B0603020202020204" pitchFamily="34" charset="0"/>
              </a:rPr>
              <a:t>Hlavní přínos peněz: </a:t>
            </a:r>
          </a:p>
          <a:p>
            <a:pPr marL="571500" indent="-571500">
              <a:spcBef>
                <a:spcPts val="600"/>
              </a:spcBef>
              <a:buFont typeface="Wingdings" pitchFamily="2" charset="2"/>
              <a:buNone/>
            </a:pPr>
            <a:r>
              <a:rPr lang="cs-CZ" altLang="cs-CZ" sz="2000" dirty="0">
                <a:latin typeface="Trebuchet MS" panose="020B0603020202020204" pitchFamily="34" charset="0"/>
              </a:rPr>
              <a:t>Osvobození od barteru a nutnosti hledání oboustranné shody potřeb.</a:t>
            </a:r>
          </a:p>
          <a:p>
            <a:pPr marL="571500" indent="-571500">
              <a:spcBef>
                <a:spcPts val="1800"/>
              </a:spcBef>
              <a:buNone/>
            </a:pPr>
            <a:r>
              <a:rPr lang="cs-CZ" sz="2000" b="1" u="sng" dirty="0">
                <a:latin typeface="Trebuchet MS" panose="020B0603020202020204" pitchFamily="34" charset="0"/>
              </a:rPr>
              <a:t>Formy peněz:</a:t>
            </a:r>
          </a:p>
          <a:p>
            <a:pPr marL="179388" indent="-179388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oběživo =  mince a papírové peníze (bankovky nebo státovky)</a:t>
            </a:r>
          </a:p>
          <a:p>
            <a:pPr marL="179388" indent="-179388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bankovní (depozitní) peníze = vklady bez výpovědní lhůty a šeky</a:t>
            </a:r>
            <a:endParaRPr lang="cs-CZ" altLang="cs-CZ" sz="2000" i="1" dirty="0">
              <a:latin typeface="Trebuchet MS" panose="020B0603020202020204" pitchFamily="34" charset="0"/>
            </a:endParaRPr>
          </a:p>
          <a:p>
            <a:pPr marL="179388" indent="-179388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 err="1">
                <a:latin typeface="Trebuchet MS" panose="020B0603020202020204" pitchFamily="34" charset="0"/>
              </a:rPr>
              <a:t>kvasipeníze</a:t>
            </a:r>
            <a:r>
              <a:rPr lang="cs-CZ" altLang="cs-CZ" sz="2000" dirty="0">
                <a:latin typeface="Trebuchet MS" panose="020B0603020202020204" pitchFamily="34" charset="0"/>
              </a:rPr>
              <a:t> = termínované vklady a likvidní cenné papíry (statní obligace)</a:t>
            </a:r>
          </a:p>
          <a:p>
            <a:pPr marL="571500" indent="-571500">
              <a:lnSpc>
                <a:spcPct val="150000"/>
              </a:lnSpc>
              <a:spcBef>
                <a:spcPts val="600"/>
              </a:spcBef>
              <a:buNone/>
            </a:pPr>
            <a:endParaRPr lang="cs-CZ" sz="2000" b="1" u="sng" dirty="0">
              <a:latin typeface="Trebuchet MS" panose="020B0603020202020204" pitchFamily="34" charset="0"/>
            </a:endParaRPr>
          </a:p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514350" indent="-51435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968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Peníze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lnSpc>
                <a:spcPct val="110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cs-CZ" altLang="cs-CZ" sz="2000" b="1" u="sng" dirty="0">
                <a:latin typeface="Trebuchet MS" panose="020B0603020202020204" pitchFamily="34" charset="0"/>
              </a:rPr>
              <a:t>Měnové agregáty - Měnová zásoba:</a:t>
            </a:r>
          </a:p>
          <a:p>
            <a:pPr marL="179388" indent="-179388">
              <a:lnSpc>
                <a:spcPct val="110000"/>
              </a:lnSpc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b="1" dirty="0">
                <a:latin typeface="Trebuchet MS" panose="020B0603020202020204" pitchFamily="34" charset="0"/>
              </a:rPr>
              <a:t>M1</a:t>
            </a:r>
            <a:r>
              <a:rPr lang="cs-CZ" altLang="cs-CZ" sz="1800" dirty="0">
                <a:latin typeface="Trebuchet MS" panose="020B0603020202020204" pitchFamily="34" charset="0"/>
              </a:rPr>
              <a:t> = hotovostní oběživo + vklady na běžných účtech v bankách</a:t>
            </a:r>
          </a:p>
          <a:p>
            <a:pPr marL="179388" indent="-179388">
              <a:lnSpc>
                <a:spcPct val="110000"/>
              </a:lnSpc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b="1" dirty="0">
                <a:latin typeface="Trebuchet MS" panose="020B0603020202020204" pitchFamily="34" charset="0"/>
              </a:rPr>
              <a:t>M2</a:t>
            </a:r>
            <a:r>
              <a:rPr lang="cs-CZ" altLang="cs-CZ" sz="1800" dirty="0">
                <a:latin typeface="Trebuchet MS" panose="020B0603020202020204" pitchFamily="34" charset="0"/>
              </a:rPr>
              <a:t> = M1 + úsporné vklady v bankách + termínované vklady v bankách</a:t>
            </a:r>
          </a:p>
          <a:p>
            <a:pPr marL="179388" indent="-179388">
              <a:lnSpc>
                <a:spcPct val="110000"/>
              </a:lnSpc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b="1" dirty="0">
                <a:latin typeface="Trebuchet MS" panose="020B0603020202020204" pitchFamily="34" charset="0"/>
              </a:rPr>
              <a:t>M3</a:t>
            </a:r>
            <a:r>
              <a:rPr lang="cs-CZ" altLang="cs-CZ" sz="1800" dirty="0">
                <a:latin typeface="Trebuchet MS" panose="020B0603020202020204" pitchFamily="34" charset="0"/>
              </a:rPr>
              <a:t> = M2 + euroměnové vklady u domácích bank</a:t>
            </a:r>
          </a:p>
          <a:p>
            <a:pPr marL="179388" indent="-179388">
              <a:lnSpc>
                <a:spcPct val="110000"/>
              </a:lnSpc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b="1" dirty="0">
                <a:latin typeface="Trebuchet MS" panose="020B0603020202020204" pitchFamily="34" charset="0"/>
              </a:rPr>
              <a:t>M4</a:t>
            </a:r>
            <a:r>
              <a:rPr lang="cs-CZ" altLang="cs-CZ" sz="1800" dirty="0">
                <a:latin typeface="Trebuchet MS" panose="020B0603020202020204" pitchFamily="34" charset="0"/>
              </a:rPr>
              <a:t> = M3 + vklady v nebankových institucích a krátkodobé cenné papíry</a:t>
            </a:r>
          </a:p>
          <a:p>
            <a:pPr marL="179388" indent="-179388">
              <a:lnSpc>
                <a:spcPct val="110000"/>
              </a:lnSpc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b="1" dirty="0">
                <a:latin typeface="Trebuchet MS" panose="020B0603020202020204" pitchFamily="34" charset="0"/>
              </a:rPr>
              <a:t>M5</a:t>
            </a:r>
            <a:r>
              <a:rPr lang="cs-CZ" altLang="cs-CZ" sz="1800" dirty="0">
                <a:latin typeface="Trebuchet MS" panose="020B0603020202020204" pitchFamily="34" charset="0"/>
              </a:rPr>
              <a:t> = M4 + ostatní cenné papíry</a:t>
            </a:r>
          </a:p>
          <a:p>
            <a:pPr marL="571500" indent="-571500">
              <a:lnSpc>
                <a:spcPct val="110000"/>
              </a:lnSpc>
              <a:spcBef>
                <a:spcPts val="600"/>
              </a:spcBef>
              <a:buClr>
                <a:schemeClr val="accent6"/>
              </a:buClr>
              <a:buNone/>
            </a:pPr>
            <a:r>
              <a:rPr lang="cs-CZ" altLang="cs-CZ" sz="2000" b="1" u="sng" dirty="0">
                <a:latin typeface="Trebuchet MS" panose="020B0603020202020204" pitchFamily="34" charset="0"/>
              </a:rPr>
              <a:t>Měnová báze:</a:t>
            </a:r>
          </a:p>
          <a:p>
            <a:pPr marL="1616075" indent="-1616075" defTabSz="1836738">
              <a:lnSpc>
                <a:spcPct val="110000"/>
              </a:lnSpc>
              <a:spcBef>
                <a:spcPts val="600"/>
              </a:spcBef>
              <a:buClr>
                <a:schemeClr val="accent6"/>
              </a:buClr>
              <a:buNone/>
            </a:pPr>
            <a:r>
              <a:rPr lang="cs-CZ" altLang="cs-CZ" sz="1800" dirty="0">
                <a:latin typeface="Trebuchet MS" panose="020B0603020202020204" pitchFamily="34" charset="0"/>
              </a:rPr>
              <a:t>Měnová báze = hotovostní oběživo + povinné minimální rezervy </a:t>
            </a:r>
            <a:br>
              <a:rPr lang="cs-CZ" altLang="cs-CZ" sz="1800" dirty="0">
                <a:latin typeface="Trebuchet MS" panose="020B0603020202020204" pitchFamily="34" charset="0"/>
              </a:rPr>
            </a:br>
            <a:r>
              <a:rPr lang="cs-CZ" altLang="cs-CZ" sz="1800" dirty="0">
                <a:latin typeface="Trebuchet MS" panose="020B0603020202020204" pitchFamily="34" charset="0"/>
              </a:rPr>
              <a:t>+ dobrovolné rezervy + hotovostní rezervy v pokladnách bank</a:t>
            </a:r>
          </a:p>
          <a:p>
            <a:pPr marL="1257300" indent="-1257300" defTabSz="1836738">
              <a:lnSpc>
                <a:spcPct val="110000"/>
              </a:lnSpc>
              <a:spcBef>
                <a:spcPts val="600"/>
              </a:spcBef>
              <a:buClr>
                <a:schemeClr val="accent6"/>
              </a:buClr>
              <a:buNone/>
            </a:pPr>
            <a:r>
              <a:rPr lang="cs-CZ" altLang="cs-CZ" sz="1800" dirty="0">
                <a:latin typeface="Trebuchet MS" panose="020B0603020202020204" pitchFamily="34" charset="0"/>
              </a:rPr>
              <a:t>	 = hotovostní oběživo + celkové rezervy bank </a:t>
            </a:r>
          </a:p>
          <a:p>
            <a:pPr marL="571500" indent="-571500">
              <a:lnSpc>
                <a:spcPct val="110000"/>
              </a:lnSpc>
              <a:spcBef>
                <a:spcPts val="600"/>
              </a:spcBef>
              <a:buClr>
                <a:schemeClr val="accent6"/>
              </a:buClr>
              <a:buNone/>
            </a:pPr>
            <a:r>
              <a:rPr lang="cs-CZ" altLang="cs-CZ" sz="2000" b="1" u="sng" dirty="0">
                <a:latin typeface="Trebuchet MS" panose="020B0603020202020204" pitchFamily="34" charset="0"/>
              </a:rPr>
              <a:t>Měna:</a:t>
            </a:r>
          </a:p>
          <a:p>
            <a:pPr marL="179388" indent="-179388">
              <a:lnSpc>
                <a:spcPct val="110000"/>
              </a:lnSpc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Trebuchet MS" panose="020B0603020202020204" pitchFamily="34" charset="0"/>
              </a:rPr>
              <a:t>Měna = národní forma peněz</a:t>
            </a:r>
          </a:p>
          <a:p>
            <a:pPr marL="179388" indent="-179388">
              <a:lnSpc>
                <a:spcPct val="110000"/>
              </a:lnSpc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Trebuchet MS" panose="020B0603020202020204" pitchFamily="34" charset="0"/>
              </a:rPr>
              <a:t>znaky měny: název; základní hotovostní druhy; nominální strukturu; výlučnost jako zákonného platidla; pravidla emise…</a:t>
            </a:r>
          </a:p>
        </p:txBody>
      </p:sp>
    </p:spTree>
    <p:extLst>
      <p:ext uri="{BB962C8B-B14F-4D97-AF65-F5344CB8AC3E}">
        <p14:creationId xmlns:p14="http://schemas.microsoft.com/office/powerpoint/2010/main" val="1136509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Peníze - poptávka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000" dirty="0">
                <a:latin typeface="Trebuchet MS" panose="020B0603020202020204" pitchFamily="34" charset="0"/>
                <a:cs typeface="Arial" charset="0"/>
              </a:rPr>
              <a:t>≠ snaha být co nejvíce bohatý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000" dirty="0">
                <a:latin typeface="Trebuchet MS" panose="020B0603020202020204" pitchFamily="34" charset="0"/>
              </a:rPr>
              <a:t>= snaha držet peníze namísto jiných aktiv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000" dirty="0">
                <a:latin typeface="Trebuchet MS" panose="020B0603020202020204" pitchFamily="34" charset="0"/>
              </a:rPr>
              <a:t>Poptávku determinuje volba jednotlivce o struktuře jeho bohatství.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None/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 marL="571500" indent="-571500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000" b="1" u="sng" dirty="0">
                <a:latin typeface="Trebuchet MS" panose="020B0603020202020204" pitchFamily="34" charset="0"/>
              </a:rPr>
              <a:t>Peníze jsou aktivem:</a:t>
            </a:r>
          </a:p>
          <a:p>
            <a:pPr>
              <a:lnSpc>
                <a:spcPct val="90000"/>
              </a:lnSpc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s nejvyšší likviditou</a:t>
            </a:r>
          </a:p>
          <a:p>
            <a:pPr>
              <a:lnSpc>
                <a:spcPct val="90000"/>
              </a:lnSpc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s nízkým rizikem</a:t>
            </a:r>
          </a:p>
          <a:p>
            <a:pPr>
              <a:lnSpc>
                <a:spcPct val="90000"/>
              </a:lnSpc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s nulovým výnosem </a:t>
            </a:r>
          </a:p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r>
              <a:rPr lang="cs-CZ" sz="2000" b="1" u="sng" dirty="0">
                <a:latin typeface="Trebuchet MS" panose="020B0603020202020204" pitchFamily="34" charset="0"/>
              </a:rPr>
              <a:t>Teorie poptávky po penězích:</a:t>
            </a:r>
          </a:p>
          <a:p>
            <a:pPr>
              <a:lnSpc>
                <a:spcPct val="90000"/>
              </a:lnSpc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 err="1">
                <a:latin typeface="Trebuchet MS" panose="020B0603020202020204" pitchFamily="34" charset="0"/>
              </a:rPr>
              <a:t>Fisherova</a:t>
            </a:r>
            <a:r>
              <a:rPr lang="cs-CZ" altLang="cs-CZ" sz="2000" dirty="0">
                <a:latin typeface="Trebuchet MS" panose="020B0603020202020204" pitchFamily="34" charset="0"/>
              </a:rPr>
              <a:t> teorie poptávky (kvantitativní teorie peněz)</a:t>
            </a:r>
          </a:p>
          <a:p>
            <a:pPr>
              <a:lnSpc>
                <a:spcPct val="90000"/>
              </a:lnSpc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 err="1">
                <a:latin typeface="Trebuchet MS" panose="020B0603020202020204" pitchFamily="34" charset="0"/>
              </a:rPr>
              <a:t>Friedmanova</a:t>
            </a:r>
            <a:r>
              <a:rPr lang="cs-CZ" altLang="cs-CZ" sz="2000" dirty="0">
                <a:latin typeface="Trebuchet MS" panose="020B0603020202020204" pitchFamily="34" charset="0"/>
              </a:rPr>
              <a:t> teorie poptávky (monetaristická teorie peněz)</a:t>
            </a:r>
          </a:p>
          <a:p>
            <a:pPr>
              <a:lnSpc>
                <a:spcPct val="90000"/>
              </a:lnSpc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Keynesovská teorie poptávky</a:t>
            </a:r>
            <a:endParaRPr lang="cs-CZ" sz="2000" b="1" u="sng" dirty="0">
              <a:latin typeface="Trebuchet MS" panose="020B0603020202020204" pitchFamily="34" charset="0"/>
            </a:endParaRPr>
          </a:p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514350" indent="-51435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089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cs-CZ" altLang="cs-CZ" sz="2400" dirty="0">
                <a:latin typeface="Trebuchet MS" panose="020B0603020202020204" pitchFamily="34" charset="0"/>
              </a:rPr>
              <a:t>Kvantitativní teorie peněz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altLang="cs-CZ" sz="2000" b="1" dirty="0">
              <a:latin typeface="Trebuchet MS" panose="020B0603020202020204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Rovnice směny        </a:t>
            </a:r>
            <a:r>
              <a:rPr lang="cs-CZ" altLang="cs-CZ" sz="2000" dirty="0">
                <a:latin typeface="Trebuchet MS" panose="020B0603020202020204" pitchFamily="34" charset="0"/>
              </a:rPr>
              <a:t>M x V = P x Y</a:t>
            </a:r>
            <a:r>
              <a:rPr lang="cs-CZ" altLang="cs-CZ" sz="2000" baseline="-25000" dirty="0">
                <a:latin typeface="Trebuchet MS" panose="020B0603020202020204" pitchFamily="34" charset="0"/>
              </a:rPr>
              <a:t>R </a:t>
            </a:r>
            <a:r>
              <a:rPr lang="cs-CZ" altLang="cs-CZ" sz="2000" dirty="0">
                <a:latin typeface="Trebuchet MS" panose="020B0603020202020204" pitchFamily="34" charset="0"/>
              </a:rPr>
              <a:t>   (=Y</a:t>
            </a:r>
            <a:r>
              <a:rPr lang="cs-CZ" altLang="cs-CZ" sz="2000" baseline="-25000" dirty="0">
                <a:latin typeface="Trebuchet MS" panose="020B0603020202020204" pitchFamily="34" charset="0"/>
              </a:rPr>
              <a:t>N</a:t>
            </a:r>
            <a:r>
              <a:rPr lang="cs-CZ" altLang="cs-CZ" sz="2000" dirty="0">
                <a:latin typeface="Trebuchet MS" panose="020B0603020202020204" pitchFamily="34" charset="0"/>
              </a:rPr>
              <a:t>)</a:t>
            </a:r>
            <a:endParaRPr lang="cs-CZ" altLang="cs-CZ" sz="2000" baseline="-25000" dirty="0">
              <a:latin typeface="Trebuchet MS" panose="020B0603020202020204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altLang="cs-CZ" sz="2000" dirty="0">
              <a:solidFill>
                <a:schemeClr val="hlink"/>
              </a:solidFill>
              <a:latin typeface="Trebuchet MS" panose="020B0603020202020204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1800" i="1" dirty="0">
                <a:latin typeface="Trebuchet MS" panose="020B0603020202020204" pitchFamily="34" charset="0"/>
              </a:rPr>
              <a:t>M……peněžní zásoba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1800" i="1" dirty="0">
                <a:latin typeface="Trebuchet MS" panose="020B0603020202020204" pitchFamily="34" charset="0"/>
              </a:rPr>
              <a:t>V……rychlost obratu M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1800" i="1" dirty="0">
                <a:latin typeface="Trebuchet MS" panose="020B0603020202020204" pitchFamily="34" charset="0"/>
              </a:rPr>
              <a:t>P…..cenová hladina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1800" i="1" dirty="0">
                <a:latin typeface="Trebuchet MS" panose="020B0603020202020204" pitchFamily="34" charset="0"/>
              </a:rPr>
              <a:t>Y</a:t>
            </a:r>
            <a:r>
              <a:rPr lang="cs-CZ" altLang="cs-CZ" sz="1800" i="1" baseline="-25000" dirty="0">
                <a:latin typeface="Trebuchet MS" panose="020B0603020202020204" pitchFamily="34" charset="0"/>
              </a:rPr>
              <a:t>R</a:t>
            </a:r>
            <a:r>
              <a:rPr lang="cs-CZ" altLang="cs-CZ" sz="1800" i="1" dirty="0">
                <a:latin typeface="Trebuchet MS" panose="020B0603020202020204" pitchFamily="34" charset="0"/>
              </a:rPr>
              <a:t>…..reálný produkt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1800" i="1" dirty="0">
                <a:latin typeface="Trebuchet MS" panose="020B0603020202020204" pitchFamily="34" charset="0"/>
              </a:rPr>
              <a:t>P x Y</a:t>
            </a:r>
            <a:r>
              <a:rPr lang="cs-CZ" altLang="cs-CZ" sz="1800" i="1" baseline="-25000" dirty="0">
                <a:latin typeface="Trebuchet MS" panose="020B0603020202020204" pitchFamily="34" charset="0"/>
              </a:rPr>
              <a:t>R</a:t>
            </a:r>
            <a:r>
              <a:rPr lang="cs-CZ" altLang="cs-CZ" sz="1800" i="1" dirty="0">
                <a:latin typeface="Trebuchet MS" panose="020B0603020202020204" pitchFamily="34" charset="0"/>
              </a:rPr>
              <a:t>…nominální produkt (Y</a:t>
            </a:r>
            <a:r>
              <a:rPr lang="cs-CZ" altLang="cs-CZ" sz="1800" i="1" baseline="-25000" dirty="0">
                <a:latin typeface="Trebuchet MS" panose="020B0603020202020204" pitchFamily="34" charset="0"/>
              </a:rPr>
              <a:t>N</a:t>
            </a:r>
            <a:r>
              <a:rPr lang="cs-CZ" altLang="cs-CZ" sz="1800" i="1" dirty="0">
                <a:latin typeface="Trebuchet MS" panose="020B0603020202020204" pitchFamily="34" charset="0"/>
              </a:rPr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000" dirty="0">
                <a:latin typeface="Trebuchet MS" panose="020B0603020202020204" pitchFamily="34" charset="0"/>
              </a:rPr>
              <a:t>Rovnice směny je identita, která platí vždy a všude.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000" dirty="0">
                <a:latin typeface="Trebuchet MS" panose="020B0603020202020204" pitchFamily="34" charset="0"/>
              </a:rPr>
              <a:t>Nevyplývá z ní automaticky, že  M</a:t>
            </a:r>
            <a:r>
              <a:rPr lang="cs-CZ" altLang="cs-CZ" sz="2000" dirty="0">
                <a:latin typeface="Trebuchet MS" panose="020B0603020202020204" pitchFamily="34" charset="0"/>
                <a:cs typeface="Arial" charset="0"/>
              </a:rPr>
              <a:t>↑ → P↑ </a:t>
            </a:r>
          </a:p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514350" indent="-51435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9AC10860-C02F-48A7-BCEA-EAD851AAD255}"/>
              </a:ext>
            </a:extLst>
          </p:cNvPr>
          <p:cNvSpPr txBox="1">
            <a:spLocks/>
          </p:cNvSpPr>
          <p:nvPr/>
        </p:nvSpPr>
        <p:spPr>
          <a:xfrm>
            <a:off x="251520" y="1340768"/>
            <a:ext cx="8640960" cy="710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Peníze - poptávka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694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Peníze - poptávka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spcBef>
                <a:spcPts val="600"/>
              </a:spcBef>
              <a:buFont typeface="Wingdings" pitchFamily="2" charset="2"/>
              <a:buNone/>
            </a:pPr>
            <a:r>
              <a:rPr lang="cs-CZ" altLang="cs-CZ" sz="2000" b="1" u="sng" dirty="0">
                <a:latin typeface="Trebuchet MS" panose="020B0603020202020204" pitchFamily="34" charset="0"/>
              </a:rPr>
              <a:t>Transakční motiv</a:t>
            </a:r>
            <a:r>
              <a:rPr lang="cs-CZ" altLang="cs-CZ" sz="2000" u="sng" dirty="0">
                <a:latin typeface="Trebuchet MS" panose="020B0603020202020204" pitchFamily="34" charset="0"/>
              </a:rPr>
              <a:t> 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držba peněz za účelem provedení běžných transakcí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způsoben časovým nesouladem mezi peněžními příjmy a výdaji; 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porovnávání (likvidita vs. výnos)</a:t>
            </a:r>
          </a:p>
          <a:p>
            <a:pPr marL="571500" indent="-571500">
              <a:spcBef>
                <a:spcPts val="600"/>
              </a:spcBef>
              <a:buFont typeface="Wingdings" pitchFamily="2" charset="2"/>
              <a:buNone/>
            </a:pPr>
            <a:endParaRPr lang="cs-CZ" altLang="cs-CZ" sz="2000" dirty="0">
              <a:solidFill>
                <a:schemeClr val="hlink"/>
              </a:solidFill>
              <a:latin typeface="Trebuchet MS" panose="020B0603020202020204" pitchFamily="34" charset="0"/>
            </a:endParaRPr>
          </a:p>
          <a:p>
            <a:pPr marL="571500" indent="-571500">
              <a:spcBef>
                <a:spcPts val="600"/>
              </a:spcBef>
              <a:buFont typeface="Wingdings" pitchFamily="2" charset="2"/>
              <a:buNone/>
            </a:pPr>
            <a:r>
              <a:rPr lang="cs-CZ" altLang="cs-CZ" sz="2000" b="1" u="sng" dirty="0">
                <a:latin typeface="Trebuchet MS" panose="020B0603020202020204" pitchFamily="34" charset="0"/>
              </a:rPr>
              <a:t>Opatrnostní motiv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držba peněz z důvodu jejich nízkého rizika 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porovnávání (riziko vs. výnos)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 marL="571500" indent="-571500">
              <a:spcBef>
                <a:spcPts val="600"/>
              </a:spcBef>
              <a:buFont typeface="Wingdings" pitchFamily="2" charset="2"/>
              <a:buNone/>
            </a:pPr>
            <a:r>
              <a:rPr lang="cs-CZ" altLang="cs-CZ" sz="2000" b="1" u="sng" dirty="0">
                <a:latin typeface="Trebuchet MS" panose="020B0603020202020204" pitchFamily="34" charset="0"/>
              </a:rPr>
              <a:t>Spekulativní motiv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držba peněz jako jedné z forem aktiv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porovnávání (riziko vs. výnos)</a:t>
            </a:r>
          </a:p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514350" indent="-51435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928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Peníze - nabídka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cs-CZ" altLang="cs-CZ" sz="2000" b="1" u="sng" dirty="0">
                <a:latin typeface="Trebuchet MS" panose="020B0603020202020204" pitchFamily="34" charset="0"/>
              </a:rPr>
              <a:t>Centrální banka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veřejná instituce s monopolem na emisi peněz. 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Jejím hlavním deklarovaným cílem je stabilita měny.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cs-CZ" altLang="cs-CZ" sz="2000" b="1" u="sng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cs-CZ" altLang="cs-CZ" sz="2000" b="1" u="sng" dirty="0">
                <a:latin typeface="Trebuchet MS" panose="020B0603020202020204" pitchFamily="34" charset="0"/>
              </a:rPr>
              <a:t>Komerční banky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soukromé subjekty zabývající se finančním zprostředkováním.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None/>
            </a:pPr>
            <a:endParaRPr lang="cs-CZ" altLang="cs-CZ" sz="2000" b="1" u="sng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None/>
            </a:pPr>
            <a:r>
              <a:rPr lang="cs-CZ" altLang="cs-CZ" sz="2000" b="1" u="sng" dirty="0">
                <a:latin typeface="Trebuchet MS" panose="020B0603020202020204" pitchFamily="34" charset="0"/>
              </a:rPr>
              <a:t>Nebankové subjekty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soukromé subjekty disponující přebytečnými penězi</a:t>
            </a:r>
          </a:p>
        </p:txBody>
      </p:sp>
    </p:spTree>
    <p:extLst>
      <p:ext uri="{BB962C8B-B14F-4D97-AF65-F5344CB8AC3E}">
        <p14:creationId xmlns:p14="http://schemas.microsoft.com/office/powerpoint/2010/main" val="2079677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Peníze - nabídka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cs-CZ" altLang="cs-CZ" sz="2000" b="1" u="sng" dirty="0">
                <a:latin typeface="Trebuchet MS" panose="020B0603020202020204" pitchFamily="34" charset="0"/>
              </a:rPr>
              <a:t>Tvorba peněz</a:t>
            </a:r>
          </a:p>
          <a:p>
            <a:pPr marL="179388" indent="-179388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centrální banka ovlivňuje nabídku peněz pomocí:</a:t>
            </a:r>
          </a:p>
          <a:p>
            <a:pPr marL="179388" indent="-179388">
              <a:spcBef>
                <a:spcPts val="600"/>
              </a:spcBef>
              <a:buFont typeface="Wingdings" pitchFamily="2" charset="2"/>
              <a:buNone/>
            </a:pPr>
            <a:r>
              <a:rPr lang="cs-CZ" altLang="cs-CZ" sz="1800" b="1" dirty="0">
                <a:latin typeface="Trebuchet MS" panose="020B0603020202020204" pitchFamily="34" charset="0"/>
              </a:rPr>
              <a:t>  a) operací na volném trhu</a:t>
            </a:r>
          </a:p>
          <a:p>
            <a:pPr marL="719138" indent="-277813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i="1" dirty="0">
                <a:latin typeface="Trebuchet MS" panose="020B0603020202020204" pitchFamily="34" charset="0"/>
              </a:rPr>
              <a:t>nákupy a prodeji cenných papíru ovlivňuje množství peněz (M1) v oběhu</a:t>
            </a:r>
          </a:p>
          <a:p>
            <a:pPr marL="179388" indent="-179388">
              <a:spcBef>
                <a:spcPts val="600"/>
              </a:spcBef>
              <a:buFont typeface="Wingdings" pitchFamily="2" charset="2"/>
              <a:buNone/>
            </a:pPr>
            <a:r>
              <a:rPr lang="cs-CZ" altLang="cs-CZ" sz="1800" b="1" dirty="0">
                <a:latin typeface="Trebuchet MS" panose="020B0603020202020204" pitchFamily="34" charset="0"/>
              </a:rPr>
              <a:t>  b) povinných minimálních rezerv</a:t>
            </a:r>
          </a:p>
          <a:p>
            <a:pPr marL="719138" indent="-277813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i="1" dirty="0">
                <a:latin typeface="Trebuchet MS" panose="020B0603020202020204" pitchFamily="34" charset="0"/>
              </a:rPr>
              <a:t>jejich změnou centrální banka mění schopnost komerčních bank poskytovat nové úvěry a měnit tak množství peněz (M1)</a:t>
            </a:r>
          </a:p>
          <a:p>
            <a:pPr marL="719138" indent="-277813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i="1" dirty="0">
                <a:latin typeface="Trebuchet MS" panose="020B0603020202020204" pitchFamily="34" charset="0"/>
              </a:rPr>
              <a:t>Peněžní multiplikátor = změna množství peněz při změně výše rezerv</a:t>
            </a:r>
          </a:p>
          <a:p>
            <a:pPr marL="179388" indent="-179388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transmisní mechanismus:</a:t>
            </a:r>
          </a:p>
          <a:p>
            <a:pPr marL="0" indent="0">
              <a:spcBef>
                <a:spcPts val="600"/>
              </a:spcBef>
              <a:buClr>
                <a:schemeClr val="accent6"/>
              </a:buClr>
              <a:buNone/>
            </a:pPr>
            <a:r>
              <a:rPr lang="cs-CZ" altLang="cs-CZ" sz="1500" b="1" dirty="0">
                <a:latin typeface="Trebuchet MS" panose="020B0603020202020204" pitchFamily="34" charset="0"/>
              </a:rPr>
              <a:t>1. fáze: </a:t>
            </a:r>
            <a:r>
              <a:rPr lang="cs-CZ" altLang="cs-CZ" sz="1500" dirty="0">
                <a:latin typeface="Trebuchet MS" panose="020B0603020202020204" pitchFamily="34" charset="0"/>
              </a:rPr>
              <a:t>zvýšení peněžní zásoby     vyšší skutečné než poptávané peněžní zůstatky</a:t>
            </a:r>
          </a:p>
          <a:p>
            <a:pPr marL="0" indent="0">
              <a:spcBef>
                <a:spcPts val="600"/>
              </a:spcBef>
              <a:buClr>
                <a:schemeClr val="accent6"/>
              </a:buClr>
              <a:buNone/>
            </a:pPr>
            <a:r>
              <a:rPr lang="cs-CZ" altLang="cs-CZ" sz="1500" b="1" dirty="0">
                <a:latin typeface="Trebuchet MS" panose="020B0603020202020204" pitchFamily="34" charset="0"/>
              </a:rPr>
              <a:t>2. fáze:</a:t>
            </a:r>
            <a:r>
              <a:rPr lang="cs-CZ" altLang="cs-CZ" sz="1500" dirty="0">
                <a:latin typeface="Trebuchet MS" panose="020B0603020202020204" pitchFamily="34" charset="0"/>
              </a:rPr>
              <a:t> zvýšení poptávky po nepeněžních aktivech     vyšší cena     nižší výnos</a:t>
            </a:r>
          </a:p>
          <a:p>
            <a:pPr marL="0" indent="0">
              <a:spcBef>
                <a:spcPts val="600"/>
              </a:spcBef>
              <a:buClr>
                <a:schemeClr val="accent6"/>
              </a:buClr>
              <a:buNone/>
            </a:pPr>
            <a:r>
              <a:rPr lang="cs-CZ" altLang="cs-CZ" sz="1500" b="1" dirty="0">
                <a:latin typeface="Trebuchet MS" panose="020B0603020202020204" pitchFamily="34" charset="0"/>
              </a:rPr>
              <a:t>3. fáze</a:t>
            </a:r>
            <a:r>
              <a:rPr lang="cs-CZ" altLang="cs-CZ" sz="1500" dirty="0">
                <a:latin typeface="Trebuchet MS" panose="020B0603020202020204" pitchFamily="34" charset="0"/>
              </a:rPr>
              <a:t>: pokles úrokové míry     růst investic a spotřeby     růst HDP     zvýšení poptávky peněz</a:t>
            </a:r>
          </a:p>
          <a:p>
            <a:pPr marL="0" indent="0">
              <a:spcBef>
                <a:spcPts val="600"/>
              </a:spcBef>
              <a:buClr>
                <a:schemeClr val="accent6"/>
              </a:buClr>
              <a:buNone/>
            </a:pPr>
            <a:r>
              <a:rPr lang="cs-CZ" altLang="cs-CZ" sz="1500" b="1" dirty="0">
                <a:latin typeface="Trebuchet MS" panose="020B0603020202020204" pitchFamily="34" charset="0"/>
              </a:rPr>
              <a:t>4. fáze</a:t>
            </a:r>
            <a:r>
              <a:rPr lang="cs-CZ" altLang="cs-CZ" sz="1500" dirty="0">
                <a:latin typeface="Trebuchet MS" panose="020B0603020202020204" pitchFamily="34" charset="0"/>
              </a:rPr>
              <a:t>: porostou ceny a mzdy        reálna peněžní zásoba se vrací na původní úroveň  </a:t>
            </a:r>
            <a:endParaRPr lang="cs-CZ" altLang="cs-CZ" sz="1800" i="1" dirty="0">
              <a:latin typeface="Trebuchet MS" panose="020B0603020202020204" pitchFamily="34" charset="0"/>
            </a:endParaRP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DA30A2F7-6539-4E1E-A750-A8CA96F4F7BD}"/>
              </a:ext>
            </a:extLst>
          </p:cNvPr>
          <p:cNvCxnSpPr/>
          <p:nvPr/>
        </p:nvCxnSpPr>
        <p:spPr>
          <a:xfrm>
            <a:off x="3059832" y="5445224"/>
            <a:ext cx="216024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3030749F-ED1A-4684-815B-7FEE9BD85EDE}"/>
              </a:ext>
            </a:extLst>
          </p:cNvPr>
          <p:cNvCxnSpPr/>
          <p:nvPr/>
        </p:nvCxnSpPr>
        <p:spPr>
          <a:xfrm>
            <a:off x="4788024" y="5773521"/>
            <a:ext cx="216024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C342E523-1C94-4209-B097-8ED72D641867}"/>
              </a:ext>
            </a:extLst>
          </p:cNvPr>
          <p:cNvCxnSpPr/>
          <p:nvPr/>
        </p:nvCxnSpPr>
        <p:spPr>
          <a:xfrm>
            <a:off x="5940152" y="5773521"/>
            <a:ext cx="216024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17F72739-749C-4D70-A246-2E18F61787C1}"/>
              </a:ext>
            </a:extLst>
          </p:cNvPr>
          <p:cNvCxnSpPr/>
          <p:nvPr/>
        </p:nvCxnSpPr>
        <p:spPr>
          <a:xfrm>
            <a:off x="2843808" y="6079706"/>
            <a:ext cx="216024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DFA64E30-AFF9-4CDE-A621-DD9A0CB71386}"/>
              </a:ext>
            </a:extLst>
          </p:cNvPr>
          <p:cNvCxnSpPr/>
          <p:nvPr/>
        </p:nvCxnSpPr>
        <p:spPr>
          <a:xfrm>
            <a:off x="5148064" y="6079706"/>
            <a:ext cx="216024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4E9AC2CB-8139-40EE-9DB7-5CAD4647AA86}"/>
              </a:ext>
            </a:extLst>
          </p:cNvPr>
          <p:cNvCxnSpPr/>
          <p:nvPr/>
        </p:nvCxnSpPr>
        <p:spPr>
          <a:xfrm>
            <a:off x="6156176" y="6079706"/>
            <a:ext cx="216024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912DF6BA-CC92-43A5-A6AB-1544DEC86428}"/>
              </a:ext>
            </a:extLst>
          </p:cNvPr>
          <p:cNvCxnSpPr/>
          <p:nvPr/>
        </p:nvCxnSpPr>
        <p:spPr>
          <a:xfrm>
            <a:off x="3059832" y="6381328"/>
            <a:ext cx="216024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7181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Trh peněz – úroková míra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cs-CZ" altLang="cs-CZ" sz="2000" dirty="0">
                <a:latin typeface="Trebuchet MS" panose="020B0603020202020204" pitchFamily="34" charset="0"/>
              </a:rPr>
              <a:t>Úroková míra = cena peněz na trhu peněz</a:t>
            </a:r>
          </a:p>
          <a:p>
            <a:pPr>
              <a:buFont typeface="Wingdings" pitchFamily="2" charset="2"/>
              <a:buNone/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>
              <a:buFont typeface="Wingdings" pitchFamily="2" charset="2"/>
              <a:buNone/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>
              <a:buFont typeface="Wingdings" pitchFamily="2" charset="2"/>
              <a:buNone/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>
              <a:buFont typeface="Wingdings" pitchFamily="2" charset="2"/>
              <a:buNone/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>
              <a:buFont typeface="Wingdings" pitchFamily="2" charset="2"/>
              <a:buNone/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>
              <a:buFont typeface="Wingdings" pitchFamily="2" charset="2"/>
              <a:buNone/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>
              <a:buFont typeface="Wingdings" pitchFamily="2" charset="2"/>
              <a:buNone/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>
              <a:buFont typeface="Wingdings" pitchFamily="2" charset="2"/>
              <a:buNone/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>
              <a:buFont typeface="Wingdings" pitchFamily="2" charset="2"/>
              <a:buNone/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1800" dirty="0">
                <a:latin typeface="Trebuchet MS" panose="020B0603020202020204" pitchFamily="34" charset="0"/>
              </a:rPr>
              <a:t>	    nabídka a poptávka peněz		       proměna úspor v investice</a:t>
            </a:r>
          </a:p>
          <a:p>
            <a:pPr algn="ctr">
              <a:buFont typeface="Wingdings" pitchFamily="2" charset="2"/>
              <a:buNone/>
            </a:pPr>
            <a:r>
              <a:rPr lang="cs-CZ" altLang="cs-CZ" sz="1500" i="1" dirty="0">
                <a:latin typeface="Trebuchet MS" panose="020B0603020202020204" pitchFamily="34" charset="0"/>
              </a:rPr>
              <a:t>situace v dlouhém období</a:t>
            </a:r>
          </a:p>
          <a:p>
            <a:pPr>
              <a:buFont typeface="Wingdings" pitchFamily="2" charset="2"/>
              <a:buNone/>
            </a:pPr>
            <a:endParaRPr lang="cs-CZ" altLang="cs-CZ" sz="2000" dirty="0">
              <a:latin typeface="Trebuchet MS" panose="020B0603020202020204" pitchFamily="34" charset="0"/>
              <a:cs typeface="Arial" charset="0"/>
            </a:endParaRPr>
          </a:p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514350" indent="-51435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427" y="2636912"/>
            <a:ext cx="4105275" cy="323850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5976" y="2636912"/>
            <a:ext cx="4314825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8516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1047</TotalTime>
  <Words>1046</Words>
  <Application>Microsoft Office PowerPoint</Application>
  <PresentationFormat>Předvádění na obrazovce (4:3)</PresentationFormat>
  <Paragraphs>201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Times New Roman</vt:lpstr>
      <vt:lpstr>Trebuchet MS</vt:lpstr>
      <vt:lpstr>Wingdings</vt:lpstr>
      <vt:lpstr>Motiv sady Office</vt:lpstr>
      <vt:lpstr>Ekonomie pro pedagogy 2</vt:lpstr>
      <vt:lpstr>Peníze</vt:lpstr>
      <vt:lpstr>Peníze</vt:lpstr>
      <vt:lpstr>Peníze - poptávka</vt:lpstr>
      <vt:lpstr>Prezentace aplikace PowerPoint</vt:lpstr>
      <vt:lpstr>Peníze - poptávka</vt:lpstr>
      <vt:lpstr>Peníze - nabídka</vt:lpstr>
      <vt:lpstr>Peníze - nabídka</vt:lpstr>
      <vt:lpstr>Trh peněz – úroková míra</vt:lpstr>
      <vt:lpstr>Banky a bankovní systém</vt:lpstr>
      <vt:lpstr>Centrální banka</vt:lpstr>
      <vt:lpstr>Ostatní banky</vt:lpstr>
      <vt:lpstr>Finanční trh</vt:lpstr>
      <vt:lpstr>Finanční trh</vt:lpstr>
      <vt:lpstr>Finanční trh</vt:lpstr>
      <vt:lpstr>Spotřeba, úspory a investice</vt:lpstr>
      <vt:lpstr>Spotřeba, úspory a investice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UOPK_0009 Ekonomika a řízení průmyslových podniků 1</dc:title>
  <dc:creator>Marinič Peter</dc:creator>
  <cp:lastModifiedBy>Peter Marinič</cp:lastModifiedBy>
  <cp:revision>52</cp:revision>
  <dcterms:created xsi:type="dcterms:W3CDTF">2016-09-26T09:14:21Z</dcterms:created>
  <dcterms:modified xsi:type="dcterms:W3CDTF">2020-03-18T07:19:27Z</dcterms:modified>
</cp:coreProperties>
</file>