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64" r:id="rId3"/>
    <p:sldId id="258" r:id="rId4"/>
    <p:sldId id="259" r:id="rId5"/>
    <p:sldId id="260" r:id="rId6"/>
    <p:sldId id="265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0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2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3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1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7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1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7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6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9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3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8071E4-BED6-46EF-A234-BAA0DF207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5" b="629"/>
          <a:stretch/>
        </p:blipFill>
        <p:spPr bwMode="auto">
          <a:xfrm>
            <a:off x="20" y="10"/>
            <a:ext cx="12191675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802027-8163-48A8-BA07-8B6EB248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857" y="3750907"/>
            <a:ext cx="5962261" cy="27929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Georgia" panose="02040502050405020303" pitchFamily="18" charset="0"/>
              </a:rPr>
              <a:t>DRAMA</a:t>
            </a:r>
            <a:r>
              <a:rPr lang="cs-CZ" sz="60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br>
              <a:rPr lang="cs-CZ" sz="60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cs-CZ" sz="6000" dirty="0">
                <a:solidFill>
                  <a:schemeClr val="bg1"/>
                </a:solidFill>
                <a:latin typeface="Georgia" panose="02040502050405020303" pitchFamily="18" charset="0"/>
              </a:rPr>
              <a:t>DRAMATICKÉ ŽÁNRY.</a:t>
            </a:r>
            <a:endParaRPr lang="en-US" sz="6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6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0D8A2-AFE0-4C4F-AC9F-4B6BB8B8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Georgia" panose="02040502050405020303" pitchFamily="18" charset="0"/>
              </a:rPr>
              <a:t>Drama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870CED-3E89-4859-8EC1-3CBF5B2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539552"/>
            <a:ext cx="10515600" cy="1987420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Georgia" panose="02040502050405020303" pitchFamily="18" charset="0"/>
              </a:rPr>
              <a:t>syžetový literární rod, který se na rozdíl od epiky předvádí na jevišti</a:t>
            </a:r>
          </a:p>
          <a:p>
            <a:r>
              <a:rPr lang="cs-CZ" dirty="0">
                <a:latin typeface="Georgia" panose="02040502050405020303" pitchFamily="18" charset="0"/>
              </a:rPr>
              <a:t>určeno ke scénické realizaci (</a:t>
            </a:r>
            <a:r>
              <a:rPr lang="cs-CZ" dirty="0" err="1">
                <a:latin typeface="Georgia" panose="02040502050405020303" pitchFamily="18" charset="0"/>
              </a:rPr>
              <a:t>сценическая</a:t>
            </a:r>
            <a:r>
              <a:rPr lang="cs-CZ" dirty="0">
                <a:latin typeface="Georgia" panose="02040502050405020303" pitchFamily="18" charset="0"/>
              </a:rPr>
              <a:t> </a:t>
            </a:r>
            <a:r>
              <a:rPr lang="cs-CZ" dirty="0" err="1">
                <a:latin typeface="Georgia" panose="02040502050405020303" pitchFamily="18" charset="0"/>
              </a:rPr>
              <a:t>постановка</a:t>
            </a:r>
            <a:r>
              <a:rPr lang="cs-CZ" dirty="0">
                <a:latin typeface="Georgia" panose="02040502050405020303" pitchFamily="18" charset="0"/>
              </a:rPr>
              <a:t>)</a:t>
            </a:r>
          </a:p>
          <a:p>
            <a:r>
              <a:rPr lang="cs-CZ" dirty="0">
                <a:latin typeface="Georgia" panose="02040502050405020303" pitchFamily="18" charset="0"/>
              </a:rPr>
              <a:t>význam postav</a:t>
            </a:r>
          </a:p>
          <a:p>
            <a:r>
              <a:rPr lang="cs-CZ" dirty="0">
                <a:latin typeface="Georgia" panose="02040502050405020303" pitchFamily="18" charset="0"/>
              </a:rPr>
              <a:t>mluvené slovo – základní výrazový projev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69D3121-B28D-415A-B88F-BAC124AED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8" y="4213257"/>
            <a:ext cx="1739252" cy="24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elodrama 2">
            <a:extLst>
              <a:ext uri="{FF2B5EF4-FFF2-40B4-BE49-F238E27FC236}">
                <a16:creationId xmlns:a16="http://schemas.microsoft.com/office/drawing/2014/main" id="{92ED17F6-3F39-4614-9CBD-3D536CE0E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50960" r="25407" b="8138"/>
          <a:stretch/>
        </p:blipFill>
        <p:spPr bwMode="auto">
          <a:xfrm>
            <a:off x="2761824" y="4691876"/>
            <a:ext cx="3185652" cy="18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C28FDE6-DA97-4697-B662-F7F1AC9F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79" y="4536423"/>
            <a:ext cx="2345897" cy="19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4BDC22D-6207-43D6-8F1E-2782C9652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715" y="4308458"/>
            <a:ext cx="1721012" cy="24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C200D66-644F-40F1-B9C8-4DC467D99305}"/>
              </a:ext>
            </a:extLst>
          </p:cNvPr>
          <p:cNvSpPr/>
          <p:nvPr/>
        </p:nvSpPr>
        <p:spPr>
          <a:xfrm>
            <a:off x="43624" y="3890092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činohra (</a:t>
            </a:r>
            <a:r>
              <a:rPr lang="cs-CZ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драма</a:t>
            </a:r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777AA1F-54C0-4DD3-A9F0-31E416873174}"/>
              </a:ext>
            </a:extLst>
          </p:cNvPr>
          <p:cNvSpPr/>
          <p:nvPr/>
        </p:nvSpPr>
        <p:spPr>
          <a:xfrm>
            <a:off x="2530548" y="3897712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melodrama (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мелодрама</a:t>
            </a:r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5E38279-6908-48CA-9066-AF0DED6E5765}"/>
              </a:ext>
            </a:extLst>
          </p:cNvPr>
          <p:cNvSpPr/>
          <p:nvPr/>
        </p:nvSpPr>
        <p:spPr>
          <a:xfrm>
            <a:off x="6102927" y="388439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opera (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опера</a:t>
            </a:r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)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7DF0A27-4EB2-4CDA-B66C-CD24CCF9619A}"/>
              </a:ext>
            </a:extLst>
          </p:cNvPr>
          <p:cNvSpPr/>
          <p:nvPr/>
        </p:nvSpPr>
        <p:spPr>
          <a:xfrm>
            <a:off x="8078968" y="3846793"/>
            <a:ext cx="3659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opereta (</a:t>
            </a:r>
            <a:r>
              <a:rPr lang="cs-CZ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оперетта</a:t>
            </a:r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) nebo muzikál (</a:t>
            </a:r>
            <a:r>
              <a:rPr lang="cs-CZ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мюзикл</a:t>
            </a:r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039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1921E-CFD4-4080-9F12-45C1CB0E5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777240"/>
            <a:ext cx="10515600" cy="5402897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latin typeface="Georgia" panose="02040502050405020303" pitchFamily="18" charset="0"/>
              </a:rPr>
              <a:t>zakládá se na konfliktu (</a:t>
            </a:r>
            <a:r>
              <a:rPr lang="cs-CZ" dirty="0" err="1">
                <a:latin typeface="Georgia" panose="02040502050405020303" pitchFamily="18" charset="0"/>
              </a:rPr>
              <a:t>конфликт</a:t>
            </a:r>
            <a:r>
              <a:rPr lang="cs-CZ" dirty="0">
                <a:latin typeface="Georgia" panose="02040502050405020303" pitchFamily="18" charset="0"/>
              </a:rPr>
              <a:t>) mezi postavami - dramatické napětí (</a:t>
            </a:r>
            <a:r>
              <a:rPr lang="cs-CZ" dirty="0" err="1">
                <a:latin typeface="Georgia" panose="02040502050405020303" pitchFamily="18" charset="0"/>
              </a:rPr>
              <a:t>драматическое</a:t>
            </a:r>
            <a:r>
              <a:rPr lang="cs-CZ" dirty="0">
                <a:latin typeface="Georgia" panose="02040502050405020303" pitchFamily="18" charset="0"/>
              </a:rPr>
              <a:t> </a:t>
            </a:r>
            <a:r>
              <a:rPr lang="cs-CZ" dirty="0" err="1">
                <a:latin typeface="Georgia" panose="02040502050405020303" pitchFamily="18" charset="0"/>
              </a:rPr>
              <a:t>напряж</a:t>
            </a:r>
            <a:r>
              <a:rPr lang="cs-CZ" u="sng" dirty="0" err="1">
                <a:latin typeface="Georgia" panose="02040502050405020303" pitchFamily="18" charset="0"/>
              </a:rPr>
              <a:t>е</a:t>
            </a:r>
            <a:r>
              <a:rPr lang="cs-CZ" dirty="0" err="1">
                <a:latin typeface="Georgia" panose="02040502050405020303" pitchFamily="18" charset="0"/>
              </a:rPr>
              <a:t>ние</a:t>
            </a:r>
            <a:r>
              <a:rPr lang="cs-CZ" dirty="0">
                <a:latin typeface="Georgia" panose="02040502050405020303" pitchFamily="18" charset="0"/>
              </a:rPr>
              <a:t>)</a:t>
            </a:r>
          </a:p>
          <a:p>
            <a:r>
              <a:rPr lang="cs-CZ" dirty="0">
                <a:latin typeface="Georgia" panose="02040502050405020303" pitchFamily="18" charset="0"/>
              </a:rPr>
              <a:t>konstrukční princip tří jednot (</a:t>
            </a:r>
            <a:r>
              <a:rPr lang="ru-RU" dirty="0">
                <a:latin typeface="Georgia" panose="02040502050405020303" pitchFamily="18" charset="0"/>
              </a:rPr>
              <a:t>принцип трёх единств</a:t>
            </a:r>
            <a:r>
              <a:rPr lang="cs-CZ" dirty="0">
                <a:latin typeface="Georgia" panose="02040502050405020303" pitchFamily="18" charset="0"/>
              </a:rPr>
              <a:t>)</a:t>
            </a:r>
          </a:p>
          <a:p>
            <a:endParaRPr lang="cs-CZ" dirty="0">
              <a:latin typeface="Georgia" panose="02040502050405020303" pitchFamily="18" charset="0"/>
            </a:endParaRPr>
          </a:p>
          <a:p>
            <a:r>
              <a:rPr lang="cs-CZ" dirty="0">
                <a:latin typeface="Georgia" panose="02040502050405020303" pitchFamily="18" charset="0"/>
              </a:rPr>
              <a:t>kompozice:</a:t>
            </a:r>
          </a:p>
          <a:p>
            <a:pPr lvl="1"/>
            <a:r>
              <a:rPr lang="cs-CZ" sz="2800" b="1" dirty="0">
                <a:latin typeface="Georgia" panose="02040502050405020303" pitchFamily="18" charset="0"/>
              </a:rPr>
              <a:t>jednání</a:t>
            </a:r>
            <a:r>
              <a:rPr lang="cs-CZ" sz="2800" dirty="0">
                <a:latin typeface="Georgia" panose="02040502050405020303" pitchFamily="18" charset="0"/>
              </a:rPr>
              <a:t>, </a:t>
            </a:r>
            <a:r>
              <a:rPr lang="cs-CZ" sz="2800" b="1" dirty="0">
                <a:latin typeface="Georgia" panose="02040502050405020303" pitchFamily="18" charset="0"/>
              </a:rPr>
              <a:t>akty</a:t>
            </a:r>
            <a:r>
              <a:rPr lang="cs-CZ" sz="2800" dirty="0">
                <a:latin typeface="Georgia" panose="02040502050405020303" pitchFamily="18" charset="0"/>
              </a:rPr>
              <a:t> (</a:t>
            </a:r>
            <a:r>
              <a:rPr lang="cs-CZ" sz="2800" dirty="0" err="1">
                <a:latin typeface="Georgia" panose="02040502050405020303" pitchFamily="18" charset="0"/>
              </a:rPr>
              <a:t>дейтвие</a:t>
            </a:r>
            <a:r>
              <a:rPr lang="cs-CZ" sz="2800" dirty="0">
                <a:latin typeface="Georgia" panose="02040502050405020303" pitchFamily="18" charset="0"/>
              </a:rPr>
              <a:t>, </a:t>
            </a:r>
            <a:r>
              <a:rPr lang="cs-CZ" sz="2800" dirty="0" err="1">
                <a:latin typeface="Georgia" panose="02040502050405020303" pitchFamily="18" charset="0"/>
              </a:rPr>
              <a:t>акт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cs-CZ" sz="2800" b="1" dirty="0">
                <a:latin typeface="Georgia" panose="02040502050405020303" pitchFamily="18" charset="0"/>
              </a:rPr>
              <a:t>výstupy</a:t>
            </a:r>
            <a:r>
              <a:rPr lang="cs-CZ" sz="2800" dirty="0">
                <a:latin typeface="Georgia" panose="02040502050405020303" pitchFamily="18" charset="0"/>
              </a:rPr>
              <a:t> (</a:t>
            </a:r>
            <a:r>
              <a:rPr lang="cs-CZ" sz="2800" dirty="0" err="1">
                <a:latin typeface="Georgia" panose="02040502050405020303" pitchFamily="18" charset="0"/>
              </a:rPr>
              <a:t>выступление</a:t>
            </a:r>
            <a:r>
              <a:rPr lang="cs-CZ" sz="2800" dirty="0">
                <a:latin typeface="Georgia" panose="02040502050405020303" pitchFamily="18" charset="0"/>
              </a:rPr>
              <a:t>, </a:t>
            </a:r>
            <a:r>
              <a:rPr lang="cs-CZ" sz="2800" dirty="0" err="1">
                <a:latin typeface="Georgia" panose="02040502050405020303" pitchFamily="18" charset="0"/>
              </a:rPr>
              <a:t>выход</a:t>
            </a:r>
            <a:r>
              <a:rPr lang="cs-CZ" sz="2800" dirty="0">
                <a:latin typeface="Georgia" panose="02040502050405020303" pitchFamily="18" charset="0"/>
              </a:rPr>
              <a:t>); </a:t>
            </a:r>
            <a:r>
              <a:rPr lang="cs-CZ" sz="2800" b="1" dirty="0">
                <a:latin typeface="Georgia" panose="02040502050405020303" pitchFamily="18" charset="0"/>
              </a:rPr>
              <a:t>scény</a:t>
            </a:r>
            <a:r>
              <a:rPr lang="cs-CZ" sz="2800" dirty="0">
                <a:latin typeface="Georgia" panose="02040502050405020303" pitchFamily="18" charset="0"/>
              </a:rPr>
              <a:t> </a:t>
            </a:r>
          </a:p>
          <a:p>
            <a:pPr marL="457200" lvl="1" indent="0">
              <a:buNone/>
            </a:pPr>
            <a:endParaRPr lang="cs-CZ" sz="2800" dirty="0">
              <a:latin typeface="Georgia" panose="02040502050405020303" pitchFamily="18" charset="0"/>
            </a:endParaRPr>
          </a:p>
          <a:p>
            <a:r>
              <a:rPr lang="cs-CZ" dirty="0">
                <a:latin typeface="Georgia" panose="02040502050405020303" pitchFamily="18" charset="0"/>
              </a:rPr>
              <a:t>stavba:</a:t>
            </a:r>
          </a:p>
          <a:p>
            <a:pPr lvl="1"/>
            <a:r>
              <a:rPr lang="cs-CZ" sz="3100" b="1" dirty="0">
                <a:latin typeface="Georgia" panose="02040502050405020303" pitchFamily="18" charset="0"/>
              </a:rPr>
              <a:t>expozice</a:t>
            </a:r>
            <a:r>
              <a:rPr lang="cs-CZ" sz="3100" dirty="0">
                <a:latin typeface="Georgia" panose="02040502050405020303" pitchFamily="18" charset="0"/>
              </a:rPr>
              <a:t> (</a:t>
            </a:r>
            <a:r>
              <a:rPr lang="cs-CZ" sz="3100" dirty="0" err="1">
                <a:latin typeface="Georgia" panose="02040502050405020303" pitchFamily="18" charset="0"/>
              </a:rPr>
              <a:t>экспоз</a:t>
            </a:r>
            <a:r>
              <a:rPr lang="cs-CZ" sz="3100" u="sng" dirty="0" err="1">
                <a:latin typeface="Georgia" panose="02040502050405020303" pitchFamily="18" charset="0"/>
              </a:rPr>
              <a:t>и</a:t>
            </a:r>
            <a:r>
              <a:rPr lang="cs-CZ" sz="3100" dirty="0" err="1">
                <a:latin typeface="Georgia" panose="02040502050405020303" pitchFamily="18" charset="0"/>
              </a:rPr>
              <a:t>ция</a:t>
            </a:r>
            <a:r>
              <a:rPr lang="cs-CZ" sz="3100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cs-CZ" sz="3100" b="1" dirty="0">
                <a:latin typeface="Georgia" panose="02040502050405020303" pitchFamily="18" charset="0"/>
              </a:rPr>
              <a:t>zápletka</a:t>
            </a:r>
            <a:r>
              <a:rPr lang="cs-CZ" sz="3100" dirty="0">
                <a:latin typeface="Georgia" panose="02040502050405020303" pitchFamily="18" charset="0"/>
              </a:rPr>
              <a:t> (</a:t>
            </a:r>
            <a:r>
              <a:rPr lang="cs-CZ" sz="3100" dirty="0" err="1">
                <a:latin typeface="Georgia" panose="02040502050405020303" pitchFamily="18" charset="0"/>
              </a:rPr>
              <a:t>завязка</a:t>
            </a:r>
            <a:r>
              <a:rPr lang="cs-CZ" sz="3100" dirty="0">
                <a:latin typeface="Georgia" panose="02040502050405020303" pitchFamily="18" charset="0"/>
              </a:rPr>
              <a:t>) </a:t>
            </a:r>
          </a:p>
          <a:p>
            <a:pPr lvl="1"/>
            <a:r>
              <a:rPr lang="cs-CZ" sz="3100" b="1" dirty="0">
                <a:latin typeface="Georgia" panose="02040502050405020303" pitchFamily="18" charset="0"/>
              </a:rPr>
              <a:t>kolize</a:t>
            </a:r>
            <a:r>
              <a:rPr lang="cs-CZ" sz="3100" dirty="0">
                <a:latin typeface="Georgia" panose="02040502050405020303" pitchFamily="18" charset="0"/>
              </a:rPr>
              <a:t> (</a:t>
            </a:r>
            <a:r>
              <a:rPr lang="cs-CZ" sz="3100" dirty="0" err="1">
                <a:latin typeface="Georgia" panose="02040502050405020303" pitchFamily="18" charset="0"/>
              </a:rPr>
              <a:t>колл</a:t>
            </a:r>
            <a:r>
              <a:rPr lang="cs-CZ" sz="3100" u="sng" dirty="0" err="1">
                <a:latin typeface="Georgia" panose="02040502050405020303" pitchFamily="18" charset="0"/>
              </a:rPr>
              <a:t>и</a:t>
            </a:r>
            <a:r>
              <a:rPr lang="cs-CZ" sz="3100" dirty="0" err="1">
                <a:latin typeface="Georgia" panose="02040502050405020303" pitchFamily="18" charset="0"/>
              </a:rPr>
              <a:t>зия</a:t>
            </a:r>
            <a:r>
              <a:rPr lang="cs-CZ" sz="3100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cs-CZ" sz="3100" b="1" dirty="0">
                <a:latin typeface="Georgia" panose="02040502050405020303" pitchFamily="18" charset="0"/>
              </a:rPr>
              <a:t>krize</a:t>
            </a:r>
            <a:r>
              <a:rPr lang="cs-CZ" sz="3100" dirty="0">
                <a:latin typeface="Georgia" panose="02040502050405020303" pitchFamily="18" charset="0"/>
              </a:rPr>
              <a:t> (</a:t>
            </a:r>
            <a:r>
              <a:rPr lang="cs-CZ" sz="3100" dirty="0" err="1">
                <a:latin typeface="Georgia" panose="02040502050405020303" pitchFamily="18" charset="0"/>
              </a:rPr>
              <a:t>кр</a:t>
            </a:r>
            <a:r>
              <a:rPr lang="cs-CZ" sz="3100" u="sng" dirty="0" err="1">
                <a:latin typeface="Georgia" panose="02040502050405020303" pitchFamily="18" charset="0"/>
              </a:rPr>
              <a:t>и</a:t>
            </a:r>
            <a:r>
              <a:rPr lang="cs-CZ" sz="3100" dirty="0" err="1">
                <a:latin typeface="Georgia" panose="02040502050405020303" pitchFamily="18" charset="0"/>
              </a:rPr>
              <a:t>зис</a:t>
            </a:r>
            <a:r>
              <a:rPr lang="cs-CZ" sz="3100" dirty="0">
                <a:latin typeface="Georgia" panose="02040502050405020303" pitchFamily="18" charset="0"/>
              </a:rPr>
              <a:t>) </a:t>
            </a:r>
          </a:p>
          <a:p>
            <a:pPr lvl="1"/>
            <a:r>
              <a:rPr lang="cs-CZ" sz="3100" b="1" dirty="0">
                <a:latin typeface="Georgia" panose="02040502050405020303" pitchFamily="18" charset="0"/>
              </a:rPr>
              <a:t>peripetie</a:t>
            </a:r>
            <a:r>
              <a:rPr lang="cs-CZ" sz="3100" dirty="0">
                <a:latin typeface="Georgia" panose="02040502050405020303" pitchFamily="18" charset="0"/>
              </a:rPr>
              <a:t> (</a:t>
            </a:r>
            <a:r>
              <a:rPr lang="cs-CZ" sz="3100" dirty="0" err="1">
                <a:latin typeface="Georgia" panose="02040502050405020303" pitchFamily="18" charset="0"/>
              </a:rPr>
              <a:t>перипет</a:t>
            </a:r>
            <a:r>
              <a:rPr lang="cs-CZ" sz="3100" u="sng" dirty="0" err="1">
                <a:latin typeface="Georgia" panose="02040502050405020303" pitchFamily="18" charset="0"/>
              </a:rPr>
              <a:t>и</a:t>
            </a:r>
            <a:r>
              <a:rPr lang="cs-CZ" sz="3100" dirty="0" err="1">
                <a:latin typeface="Georgia" panose="02040502050405020303" pitchFamily="18" charset="0"/>
              </a:rPr>
              <a:t>я</a:t>
            </a:r>
            <a:r>
              <a:rPr lang="cs-CZ" sz="3100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cs-CZ" sz="3100" b="1" dirty="0">
                <a:latin typeface="Georgia" panose="02040502050405020303" pitchFamily="18" charset="0"/>
              </a:rPr>
              <a:t>katarze</a:t>
            </a:r>
            <a:r>
              <a:rPr lang="cs-CZ" sz="3100" dirty="0">
                <a:latin typeface="Georgia" panose="02040502050405020303" pitchFamily="18" charset="0"/>
              </a:rPr>
              <a:t> (</a:t>
            </a:r>
            <a:r>
              <a:rPr lang="ru-RU" sz="3100" dirty="0">
                <a:latin typeface="Georgia" panose="02040502050405020303" pitchFamily="18" charset="0"/>
              </a:rPr>
              <a:t>к</a:t>
            </a:r>
            <a:r>
              <a:rPr lang="ru-RU" sz="3100" u="sng" dirty="0">
                <a:latin typeface="Georgia" panose="02040502050405020303" pitchFamily="18" charset="0"/>
              </a:rPr>
              <a:t>а</a:t>
            </a:r>
            <a:r>
              <a:rPr lang="ru-RU" sz="3100" dirty="0">
                <a:latin typeface="Georgia" panose="02040502050405020303" pitchFamily="18" charset="0"/>
              </a:rPr>
              <a:t>тарсис</a:t>
            </a:r>
            <a:r>
              <a:rPr lang="cs-CZ" sz="3100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cs-CZ" sz="3100" b="1" dirty="0">
                <a:latin typeface="Georgia" panose="02040502050405020303" pitchFamily="18" charset="0"/>
              </a:rPr>
              <a:t>katastrofa</a:t>
            </a:r>
            <a:r>
              <a:rPr lang="cs-CZ" sz="3100" dirty="0">
                <a:latin typeface="Georgia" panose="02040502050405020303" pitchFamily="18" charset="0"/>
              </a:rPr>
              <a:t> (</a:t>
            </a:r>
            <a:r>
              <a:rPr lang="ru-RU" sz="3100" dirty="0">
                <a:latin typeface="Georgia" panose="02040502050405020303" pitchFamily="18" charset="0"/>
              </a:rPr>
              <a:t>катастр</a:t>
            </a:r>
            <a:r>
              <a:rPr lang="ru-RU" sz="3100" u="sng" dirty="0">
                <a:latin typeface="Georgia" panose="02040502050405020303" pitchFamily="18" charset="0"/>
              </a:rPr>
              <a:t>о</a:t>
            </a:r>
            <a:r>
              <a:rPr lang="ru-RU" sz="3100" dirty="0">
                <a:latin typeface="Georgia" panose="02040502050405020303" pitchFamily="18" charset="0"/>
              </a:rPr>
              <a:t>фа</a:t>
            </a:r>
            <a:r>
              <a:rPr lang="cs-CZ" sz="3100" dirty="0">
                <a:latin typeface="Georgia" panose="02040502050405020303" pitchFamily="18" charset="0"/>
              </a:rPr>
              <a:t>)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71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F8B1501-078E-4ADA-9655-5496E7B25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83" y="2547257"/>
            <a:ext cx="5604244" cy="33345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F6D588-12FF-467C-9011-1DD596C1E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2927" y="1829124"/>
            <a:ext cx="5515451" cy="4510716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Georgia" panose="02040502050405020303" pitchFamily="18" charset="0"/>
              </a:rPr>
              <a:t>Řecko; součást tzv. dionýsií</a:t>
            </a:r>
          </a:p>
          <a:p>
            <a:r>
              <a:rPr lang="cs-CZ" dirty="0">
                <a:latin typeface="Georgia" panose="02040502050405020303" pitchFamily="18" charset="0"/>
              </a:rPr>
              <a:t>predestinace</a:t>
            </a:r>
          </a:p>
          <a:p>
            <a:pPr marL="0" indent="0">
              <a:buNone/>
            </a:pPr>
            <a:endParaRPr lang="cs-CZ" dirty="0">
              <a:latin typeface="Georgia" panose="02040502050405020303" pitchFamily="18" charset="0"/>
            </a:endParaRPr>
          </a:p>
          <a:p>
            <a:r>
              <a:rPr lang="cs-CZ" dirty="0" err="1">
                <a:latin typeface="Georgia" panose="02040502050405020303" pitchFamily="18" charset="0"/>
              </a:rPr>
              <a:t>Aischylos</a:t>
            </a:r>
            <a:r>
              <a:rPr lang="cs-CZ" dirty="0">
                <a:latin typeface="Georgia" panose="02040502050405020303" pitchFamily="18" charset="0"/>
              </a:rPr>
              <a:t>, Sofokles a Euripides</a:t>
            </a:r>
          </a:p>
          <a:p>
            <a:r>
              <a:rPr lang="cs-CZ" dirty="0" err="1">
                <a:latin typeface="Georgia" panose="02040502050405020303" pitchFamily="18" charset="0"/>
              </a:rPr>
              <a:t>Lope</a:t>
            </a:r>
            <a:r>
              <a:rPr lang="cs-CZ" dirty="0">
                <a:latin typeface="Georgia" panose="02040502050405020303" pitchFamily="18" charset="0"/>
              </a:rPr>
              <a:t> de Vega, W. Shakespeare. </a:t>
            </a:r>
          </a:p>
          <a:p>
            <a:r>
              <a:rPr lang="cs-CZ" dirty="0">
                <a:latin typeface="Georgia" panose="02040502050405020303" pitchFamily="18" charset="0"/>
              </a:rPr>
              <a:t>P. Corneille, J. Racine, G.E. </a:t>
            </a:r>
            <a:r>
              <a:rPr lang="cs-CZ" dirty="0" err="1">
                <a:latin typeface="Georgia" panose="02040502050405020303" pitchFamily="18" charset="0"/>
              </a:rPr>
              <a:t>Lessing</a:t>
            </a:r>
            <a:endParaRPr lang="cs-CZ" dirty="0">
              <a:latin typeface="Georgia" panose="02040502050405020303" pitchFamily="18" charset="0"/>
            </a:endParaRPr>
          </a:p>
          <a:p>
            <a:r>
              <a:rPr lang="cs-CZ" dirty="0">
                <a:latin typeface="Georgia" panose="02040502050405020303" pitchFamily="18" charset="0"/>
              </a:rPr>
              <a:t>J. Vrchlický, bratři Mrštíkové, J. Zeyer</a:t>
            </a:r>
          </a:p>
          <a:p>
            <a:r>
              <a:rPr lang="cs-CZ" dirty="0">
                <a:latin typeface="Georgia" panose="02040502050405020303" pitchFamily="18" charset="0"/>
              </a:rPr>
              <a:t>N. A. </a:t>
            </a:r>
            <a:r>
              <a:rPr lang="cs-CZ" dirty="0" err="1">
                <a:latin typeface="Georgia" panose="02040502050405020303" pitchFamily="18" charset="0"/>
              </a:rPr>
              <a:t>Ostrovskij</a:t>
            </a:r>
            <a:r>
              <a:rPr lang="cs-CZ" dirty="0">
                <a:latin typeface="Georgia" panose="02040502050405020303" pitchFamily="18" charset="0"/>
              </a:rPr>
              <a:t>, L. N. Tolstoj , A. S. Puškin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1493F0-B65C-422D-9EAF-D53C9649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 anchor="ctr">
            <a:normAutofit/>
          </a:bodyPr>
          <a:lstStyle/>
          <a:p>
            <a:r>
              <a:rPr lang="cs-CZ" b="1" dirty="0">
                <a:latin typeface="Georgia" panose="02040502050405020303" pitchFamily="18" charset="0"/>
              </a:rPr>
              <a:t>Tragédie (</a:t>
            </a:r>
            <a:r>
              <a:rPr lang="ru-RU" b="1" dirty="0">
                <a:latin typeface="Georgia" panose="02040502050405020303" pitchFamily="18" charset="0"/>
              </a:rPr>
              <a:t>траг</a:t>
            </a:r>
            <a:r>
              <a:rPr lang="ru-RU" b="1" u="sng" dirty="0">
                <a:latin typeface="Georgia" panose="02040502050405020303" pitchFamily="18" charset="0"/>
              </a:rPr>
              <a:t>е</a:t>
            </a:r>
            <a:r>
              <a:rPr lang="ru-RU" b="1" dirty="0">
                <a:latin typeface="Georgia" panose="02040502050405020303" pitchFamily="18" charset="0"/>
              </a:rPr>
              <a:t>дия</a:t>
            </a:r>
            <a:r>
              <a:rPr lang="cs-CZ" b="1" dirty="0"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127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8EF8D-59BD-407B-B972-541AFD83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Georgia" panose="02040502050405020303" pitchFamily="18" charset="0"/>
              </a:rPr>
              <a:t>Komedie (</a:t>
            </a:r>
            <a:r>
              <a:rPr lang="ru-RU" b="1" dirty="0">
                <a:latin typeface="Georgia" panose="02040502050405020303" pitchFamily="18" charset="0"/>
              </a:rPr>
              <a:t>ком</a:t>
            </a:r>
            <a:r>
              <a:rPr lang="ru-RU" b="1" u="sng" dirty="0">
                <a:latin typeface="Georgia" panose="02040502050405020303" pitchFamily="18" charset="0"/>
              </a:rPr>
              <a:t>е</a:t>
            </a:r>
            <a:r>
              <a:rPr lang="ru-RU" b="1" dirty="0">
                <a:latin typeface="Georgia" panose="02040502050405020303" pitchFamily="18" charset="0"/>
              </a:rPr>
              <a:t>дия</a:t>
            </a:r>
            <a:r>
              <a:rPr lang="cs-CZ" b="1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BE5BDA-2F12-4349-82C1-4B0C60B7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877961"/>
            <a:ext cx="6991183" cy="2831690"/>
          </a:xfrm>
        </p:spPr>
        <p:txBody>
          <a:bodyPr/>
          <a:lstStyle/>
          <a:p>
            <a:r>
              <a:rPr lang="cs-CZ" sz="2600" dirty="0">
                <a:latin typeface="Georgia" panose="02040502050405020303" pitchFamily="18" charset="0"/>
              </a:rPr>
              <a:t>humorná a komická funkce</a:t>
            </a:r>
          </a:p>
          <a:p>
            <a:r>
              <a:rPr lang="cs-CZ" sz="2600" dirty="0">
                <a:latin typeface="Georgia" panose="02040502050405020303" pitchFamily="18" charset="0"/>
              </a:rPr>
              <a:t>komická nadsázka (</a:t>
            </a:r>
            <a:r>
              <a:rPr lang="cs-CZ" sz="2600" dirty="0" err="1">
                <a:latin typeface="Georgia" panose="02040502050405020303" pitchFamily="18" charset="0"/>
              </a:rPr>
              <a:t>комическое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  <a:r>
              <a:rPr lang="cs-CZ" sz="2600" dirty="0" err="1">
                <a:latin typeface="Georgia" panose="02040502050405020303" pitchFamily="18" charset="0"/>
              </a:rPr>
              <a:t>преувеличение</a:t>
            </a:r>
            <a:r>
              <a:rPr lang="cs-CZ" sz="2600" dirty="0">
                <a:latin typeface="Georgia" panose="02040502050405020303" pitchFamily="18" charset="0"/>
              </a:rPr>
              <a:t>)</a:t>
            </a:r>
          </a:p>
          <a:p>
            <a:r>
              <a:rPr lang="cs-CZ" sz="2600" dirty="0">
                <a:latin typeface="Georgia" panose="02040502050405020303" pitchFamily="18" charset="0"/>
              </a:rPr>
              <a:t>Aristofanes, </a:t>
            </a:r>
            <a:r>
              <a:rPr lang="cs-CZ" sz="2600" dirty="0" err="1">
                <a:latin typeface="Georgia" panose="02040502050405020303" pitchFamily="18" charset="0"/>
              </a:rPr>
              <a:t>Menandros</a:t>
            </a:r>
            <a:r>
              <a:rPr lang="cs-CZ" sz="2600" dirty="0">
                <a:latin typeface="Georgia" panose="02040502050405020303" pitchFamily="18" charset="0"/>
              </a:rPr>
              <a:t>, </a:t>
            </a:r>
            <a:r>
              <a:rPr lang="cs-CZ" sz="2600" dirty="0" err="1">
                <a:latin typeface="Georgia" panose="02040502050405020303" pitchFamily="18" charset="0"/>
              </a:rPr>
              <a:t>Plautus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1FB17C2-59FB-4C58-9D92-6505765FD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10" y="1073666"/>
            <a:ext cx="3210153" cy="444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7D7478E-0422-4D8E-A10C-1E7C3D6A3C67}"/>
              </a:ext>
            </a:extLst>
          </p:cNvPr>
          <p:cNvSpPr/>
          <p:nvPr/>
        </p:nvSpPr>
        <p:spPr>
          <a:xfrm>
            <a:off x="7836310" y="5784334"/>
            <a:ext cx="342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Georgia" panose="02040502050405020303" pitchFamily="18" charset="0"/>
              </a:rPr>
              <a:t>Д. И. </a:t>
            </a:r>
            <a:r>
              <a:rPr lang="cs-CZ" dirty="0" err="1">
                <a:latin typeface="Georgia" panose="02040502050405020303" pitchFamily="18" charset="0"/>
              </a:rPr>
              <a:t>Фонвизин</a:t>
            </a:r>
            <a:r>
              <a:rPr lang="cs-CZ" dirty="0">
                <a:latin typeface="Georgia" panose="02040502050405020303" pitchFamily="18" charset="0"/>
              </a:rPr>
              <a:t> - "</a:t>
            </a:r>
            <a:r>
              <a:rPr lang="cs-CZ" dirty="0" err="1">
                <a:latin typeface="Georgia" panose="02040502050405020303" pitchFamily="18" charset="0"/>
              </a:rPr>
              <a:t>Недоросль</a:t>
            </a:r>
            <a:r>
              <a:rPr lang="cs-CZ" dirty="0">
                <a:latin typeface="Georgia" panose="02040502050405020303" pitchFamily="18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9393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B9EA122B-B140-4131-9DA4-AB6F5110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2"/>
          </a:xfrm>
        </p:spPr>
        <p:txBody>
          <a:bodyPr/>
          <a:lstStyle/>
          <a:p>
            <a:r>
              <a:rPr lang="cs-CZ" b="1" dirty="0">
                <a:latin typeface="Georgia" panose="02040502050405020303" pitchFamily="18" charset="0"/>
              </a:rPr>
              <a:t>Vývoj komedie</a:t>
            </a: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390902B-E594-4187-8E77-FB6F7F00D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331" y="1828799"/>
            <a:ext cx="2784855" cy="435133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8B010D-B20C-4D15-A0E1-43B23B1D4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0380" y="2025445"/>
            <a:ext cx="7338934" cy="4351337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Georgia" panose="02040502050405020303" pitchFamily="18" charset="0"/>
              </a:rPr>
              <a:t>hry o Kristově umučení (pašije)</a:t>
            </a:r>
          </a:p>
          <a:p>
            <a:r>
              <a:rPr lang="cs-CZ" sz="2600" dirty="0">
                <a:latin typeface="Georgia" panose="02040502050405020303" pitchFamily="18" charset="0"/>
              </a:rPr>
              <a:t>mystéria a mirákly</a:t>
            </a:r>
          </a:p>
          <a:p>
            <a:r>
              <a:rPr lang="cs-CZ" sz="2600" dirty="0">
                <a:latin typeface="Georgia" panose="02040502050405020303" pitchFamily="18" charset="0"/>
              </a:rPr>
              <a:t>školní hry – frašky (</a:t>
            </a:r>
            <a:r>
              <a:rPr lang="cs-CZ" sz="2600" dirty="0" err="1">
                <a:latin typeface="Georgia" panose="02040502050405020303" pitchFamily="18" charset="0"/>
              </a:rPr>
              <a:t>фарс</a:t>
            </a:r>
            <a:r>
              <a:rPr lang="cs-CZ" sz="2600" dirty="0">
                <a:latin typeface="Georgia" panose="02040502050405020303" pitchFamily="18" charset="0"/>
              </a:rPr>
              <a:t>)</a:t>
            </a:r>
          </a:p>
          <a:p>
            <a:r>
              <a:rPr lang="cs-CZ" sz="2600" dirty="0" err="1">
                <a:latin typeface="Georgia" panose="02040502050405020303" pitchFamily="18" charset="0"/>
              </a:rPr>
              <a:t>Lope</a:t>
            </a:r>
            <a:r>
              <a:rPr lang="cs-CZ" sz="2600" dirty="0">
                <a:latin typeface="Georgia" panose="02040502050405020303" pitchFamily="18" charset="0"/>
              </a:rPr>
              <a:t> de Vega, </a:t>
            </a:r>
            <a:r>
              <a:rPr lang="cs-CZ" sz="2600" dirty="0" err="1">
                <a:latin typeface="Georgia" panose="02040502050405020303" pitchFamily="18" charset="0"/>
              </a:rPr>
              <a:t>Calderón</a:t>
            </a:r>
            <a:r>
              <a:rPr lang="cs-CZ" sz="2600" dirty="0">
                <a:latin typeface="Georgia" panose="02040502050405020303" pitchFamily="18" charset="0"/>
              </a:rPr>
              <a:t> de la </a:t>
            </a:r>
            <a:r>
              <a:rPr lang="cs-CZ" sz="2600" dirty="0" err="1">
                <a:latin typeface="Georgia" panose="02040502050405020303" pitchFamily="18" charset="0"/>
              </a:rPr>
              <a:t>Barca</a:t>
            </a:r>
            <a:r>
              <a:rPr lang="cs-CZ" sz="2600" dirty="0">
                <a:latin typeface="Georgia" panose="02040502050405020303" pitchFamily="18" charset="0"/>
              </a:rPr>
              <a:t> - commedia dell´arte (</a:t>
            </a:r>
            <a:r>
              <a:rPr lang="cs-CZ" sz="2600" dirty="0" err="1">
                <a:latin typeface="Georgia" panose="02040502050405020303" pitchFamily="18" charset="0"/>
              </a:rPr>
              <a:t>комедиа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  <a:r>
              <a:rPr lang="cs-CZ" sz="2600" dirty="0" err="1">
                <a:latin typeface="Georgia" panose="02040502050405020303" pitchFamily="18" charset="0"/>
              </a:rPr>
              <a:t>дель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  <a:r>
              <a:rPr lang="cs-CZ" sz="2600" dirty="0" err="1">
                <a:latin typeface="Georgia" panose="02040502050405020303" pitchFamily="18" charset="0"/>
              </a:rPr>
              <a:t>арте</a:t>
            </a:r>
            <a:r>
              <a:rPr lang="cs-CZ" sz="2600" dirty="0">
                <a:latin typeface="Georgia" panose="02040502050405020303" pitchFamily="18" charset="0"/>
              </a:rPr>
              <a:t>, </a:t>
            </a:r>
            <a:r>
              <a:rPr lang="cs-CZ" sz="2600" dirty="0" err="1">
                <a:latin typeface="Georgia" panose="02040502050405020303" pitchFamily="18" charset="0"/>
              </a:rPr>
              <a:t>комедиа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  <a:r>
              <a:rPr lang="cs-CZ" sz="2600" dirty="0" err="1">
                <a:latin typeface="Georgia" panose="02040502050405020303" pitchFamily="18" charset="0"/>
              </a:rPr>
              <a:t>масок</a:t>
            </a:r>
            <a:r>
              <a:rPr lang="cs-CZ" sz="2600" dirty="0">
                <a:latin typeface="Georgia" panose="02040502050405020303" pitchFamily="18" charset="0"/>
              </a:rPr>
              <a:t>)</a:t>
            </a:r>
          </a:p>
          <a:p>
            <a:r>
              <a:rPr lang="cs-CZ" sz="2600" dirty="0" err="1">
                <a:latin typeface="Georgia" panose="02040502050405020303" pitchFamily="18" charset="0"/>
              </a:rPr>
              <a:t>Moliére</a:t>
            </a:r>
            <a:r>
              <a:rPr lang="cs-CZ" sz="2600" dirty="0">
                <a:latin typeface="Georgia" panose="02040502050405020303" pitchFamily="18" charset="0"/>
              </a:rPr>
              <a:t>, J. Racine, P. Corneille</a:t>
            </a:r>
          </a:p>
          <a:p>
            <a:r>
              <a:rPr lang="cs-CZ" sz="2600" dirty="0">
                <a:latin typeface="Georgia" panose="02040502050405020303" pitchFamily="18" charset="0"/>
              </a:rPr>
              <a:t>V. Hugo, A. S. </a:t>
            </a:r>
            <a:r>
              <a:rPr lang="cs-CZ" sz="2600" dirty="0" err="1">
                <a:latin typeface="Georgia" panose="02040502050405020303" pitchFamily="18" charset="0"/>
              </a:rPr>
              <a:t>Gribojedov</a:t>
            </a:r>
            <a:endParaRPr lang="cs-CZ" sz="2600" dirty="0">
              <a:latin typeface="Georgia" panose="02040502050405020303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43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070DB-EB31-4B02-AFE9-87871BEA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Georgia" panose="02040502050405020303" pitchFamily="18" charset="0"/>
              </a:rPr>
              <a:t>Vývoj komedie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B855B-2F09-4D09-803D-DFCA36262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>
                <a:latin typeface="Georgia" panose="02040502050405020303" pitchFamily="18" charset="0"/>
              </a:rPr>
              <a:t>psychologické (lyrické) drama – Ibsen, Čechov</a:t>
            </a:r>
          </a:p>
          <a:p>
            <a:r>
              <a:rPr lang="cs-CZ" sz="2600" dirty="0">
                <a:latin typeface="Georgia" panose="02040502050405020303" pitchFamily="18" charset="0"/>
              </a:rPr>
              <a:t>vliv moderních směrů (symbolistické, </a:t>
            </a:r>
            <a:r>
              <a:rPr lang="cs-CZ" sz="2600" dirty="0" err="1">
                <a:latin typeface="Georgia" panose="02040502050405020303" pitchFamily="18" charset="0"/>
              </a:rPr>
              <a:t>expresionisrické</a:t>
            </a:r>
            <a:r>
              <a:rPr lang="cs-CZ" sz="2600" dirty="0">
                <a:latin typeface="Georgia" panose="02040502050405020303" pitchFamily="18" charset="0"/>
              </a:rPr>
              <a:t>, secesní drama)</a:t>
            </a:r>
          </a:p>
          <a:p>
            <a:r>
              <a:rPr lang="cs-CZ" sz="2600" dirty="0">
                <a:latin typeface="Georgia" panose="02040502050405020303" pitchFamily="18" charset="0"/>
              </a:rPr>
              <a:t>vaudeville – </a:t>
            </a:r>
            <a:r>
              <a:rPr lang="cs-CZ" sz="2600" dirty="0" err="1">
                <a:latin typeface="Georgia" panose="02040502050405020303" pitchFamily="18" charset="0"/>
              </a:rPr>
              <a:t>Gribojedov</a:t>
            </a:r>
            <a:r>
              <a:rPr lang="cs-CZ" sz="2600" dirty="0">
                <a:latin typeface="Georgia" panose="02040502050405020303" pitchFamily="18" charset="0"/>
              </a:rPr>
              <a:t>, Někrasov, Čechov – jednoaktovky (</a:t>
            </a:r>
            <a:r>
              <a:rPr lang="cs-CZ" sz="2600" dirty="0" err="1">
                <a:latin typeface="Georgia" panose="02040502050405020303" pitchFamily="18" charset="0"/>
              </a:rPr>
              <a:t>одноактная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  <a:r>
              <a:rPr lang="cs-CZ" sz="2600" dirty="0" err="1">
                <a:latin typeface="Georgia" panose="02040502050405020303" pitchFamily="18" charset="0"/>
              </a:rPr>
              <a:t>пьеса</a:t>
            </a:r>
            <a:r>
              <a:rPr lang="cs-CZ" sz="2600" dirty="0">
                <a:latin typeface="Georgia" panose="02040502050405020303" pitchFamily="18" charset="0"/>
              </a:rPr>
              <a:t>) </a:t>
            </a:r>
          </a:p>
          <a:p>
            <a:r>
              <a:rPr lang="cs-CZ" sz="2600" dirty="0">
                <a:latin typeface="Georgia" panose="02040502050405020303" pitchFamily="18" charset="0"/>
              </a:rPr>
              <a:t>muzikál </a:t>
            </a:r>
          </a:p>
          <a:p>
            <a:r>
              <a:rPr lang="cs-CZ" sz="2600" dirty="0" err="1">
                <a:latin typeface="Georgia" panose="02040502050405020303" pitchFamily="18" charset="0"/>
              </a:rPr>
              <a:t>antiiluzivní</a:t>
            </a:r>
            <a:r>
              <a:rPr lang="cs-CZ" sz="2600" dirty="0">
                <a:latin typeface="Georgia" panose="02040502050405020303" pitchFamily="18" charset="0"/>
              </a:rPr>
              <a:t> drama – B. Brecht, </a:t>
            </a:r>
            <a:r>
              <a:rPr lang="cs-CZ" sz="2600" dirty="0" err="1">
                <a:latin typeface="Georgia" panose="02040502050405020303" pitchFamily="18" charset="0"/>
              </a:rPr>
              <a:t>Pirandello</a:t>
            </a:r>
            <a:endParaRPr lang="cs-CZ" sz="2600" dirty="0">
              <a:latin typeface="Georgia" panose="02040502050405020303" pitchFamily="18" charset="0"/>
            </a:endParaRPr>
          </a:p>
          <a:p>
            <a:r>
              <a:rPr lang="cs-CZ" sz="2600" dirty="0">
                <a:latin typeface="Georgia" panose="02040502050405020303" pitchFamily="18" charset="0"/>
              </a:rPr>
              <a:t>absurdní drama – E. </a:t>
            </a:r>
            <a:r>
              <a:rPr lang="cs-CZ" sz="2600" dirty="0" err="1">
                <a:latin typeface="Georgia" panose="02040502050405020303" pitchFamily="18" charset="0"/>
              </a:rPr>
              <a:t>Ionesco</a:t>
            </a:r>
            <a:r>
              <a:rPr lang="cs-CZ" sz="2600" dirty="0">
                <a:latin typeface="Georgia" panose="02040502050405020303" pitchFamily="18" charset="0"/>
              </a:rPr>
              <a:t>, S. </a:t>
            </a:r>
            <a:r>
              <a:rPr lang="cs-CZ" sz="2600" dirty="0" err="1">
                <a:latin typeface="Georgia" panose="02040502050405020303" pitchFamily="18" charset="0"/>
              </a:rPr>
              <a:t>Beckett</a:t>
            </a:r>
            <a:r>
              <a:rPr lang="cs-CZ" sz="2600" dirty="0">
                <a:latin typeface="Georgia" panose="02040502050405020303" pitchFamily="18" charset="0"/>
              </a:rPr>
              <a:t> a V. Havel; A. </a:t>
            </a:r>
            <a:r>
              <a:rPr lang="cs-CZ" sz="2600" dirty="0" err="1">
                <a:latin typeface="Georgia" panose="02040502050405020303" pitchFamily="18" charset="0"/>
              </a:rPr>
              <a:t>Suchovo</a:t>
            </a:r>
            <a:r>
              <a:rPr lang="cs-CZ" sz="2600" dirty="0">
                <a:latin typeface="Georgia" panose="02040502050405020303" pitchFamily="18" charset="0"/>
              </a:rPr>
              <a:t>-Kobylin</a:t>
            </a:r>
          </a:p>
        </p:txBody>
      </p:sp>
    </p:spTree>
    <p:extLst>
      <p:ext uri="{BB962C8B-B14F-4D97-AF65-F5344CB8AC3E}">
        <p14:creationId xmlns:p14="http://schemas.microsoft.com/office/powerpoint/2010/main" val="417744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C88752-00E6-45C6-A3EB-5A70E1FF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Georgia" panose="02040502050405020303" pitchFamily="18" charset="0"/>
              </a:rPr>
              <a:t>Vývoj komedie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B0890-0CEE-4E7D-8FC9-C06EC4EED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6" y="1828800"/>
            <a:ext cx="10904421" cy="4663440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Georgia" panose="02040502050405020303" pitchFamily="18" charset="0"/>
              </a:rPr>
              <a:t>18. století: </a:t>
            </a:r>
          </a:p>
          <a:p>
            <a:r>
              <a:rPr lang="cs-CZ" sz="2600" dirty="0">
                <a:latin typeface="Georgia" panose="02040502050405020303" pitchFamily="18" charset="0"/>
              </a:rPr>
              <a:t>A. P. </a:t>
            </a:r>
            <a:r>
              <a:rPr lang="cs-CZ" sz="2600" dirty="0" err="1">
                <a:latin typeface="Georgia" panose="02040502050405020303" pitchFamily="18" charset="0"/>
              </a:rPr>
              <a:t>Sumarokov</a:t>
            </a:r>
            <a:r>
              <a:rPr lang="cs-CZ" sz="2600" dirty="0">
                <a:latin typeface="Georgia" panose="02040502050405020303" pitchFamily="18" charset="0"/>
              </a:rPr>
              <a:t>, D.I. </a:t>
            </a:r>
            <a:r>
              <a:rPr lang="cs-CZ" sz="2600" dirty="0" err="1">
                <a:latin typeface="Georgia" panose="02040502050405020303" pitchFamily="18" charset="0"/>
              </a:rPr>
              <a:t>Fonvizin</a:t>
            </a:r>
            <a:r>
              <a:rPr lang="cs-CZ" sz="2600" dirty="0">
                <a:latin typeface="Georgia" panose="02040502050405020303" pitchFamily="18" charset="0"/>
              </a:rPr>
              <a:t>, A.S. </a:t>
            </a:r>
            <a:r>
              <a:rPr lang="cs-CZ" sz="2600" dirty="0" err="1">
                <a:latin typeface="Georgia" panose="02040502050405020303" pitchFamily="18" charset="0"/>
              </a:rPr>
              <a:t>Gribojedov</a:t>
            </a:r>
            <a:r>
              <a:rPr lang="cs-CZ" sz="2600" dirty="0">
                <a:latin typeface="Georgia" panose="02040502050405020303" pitchFamily="18" charset="0"/>
              </a:rPr>
              <a:t>, N.V. Gogol, N.A. </a:t>
            </a:r>
            <a:r>
              <a:rPr lang="cs-CZ" sz="2600" dirty="0" err="1">
                <a:latin typeface="Georgia" panose="02040502050405020303" pitchFamily="18" charset="0"/>
              </a:rPr>
              <a:t>Ostrovskij</a:t>
            </a:r>
            <a:r>
              <a:rPr lang="cs-CZ" sz="2600" dirty="0">
                <a:latin typeface="Georgia" panose="02040502050405020303" pitchFamily="18" charset="0"/>
              </a:rPr>
              <a:t>, A. P. Čechov, A. Blok, V. </a:t>
            </a:r>
            <a:r>
              <a:rPr lang="cs-CZ" sz="2600" dirty="0" err="1">
                <a:latin typeface="Georgia" panose="02040502050405020303" pitchFamily="18" charset="0"/>
              </a:rPr>
              <a:t>Majakovskij</a:t>
            </a:r>
            <a:r>
              <a:rPr lang="cs-CZ" sz="2600" dirty="0">
                <a:latin typeface="Georgia" panose="02040502050405020303" pitchFamily="18" charset="0"/>
              </a:rPr>
              <a:t>, M. Gorkij </a:t>
            </a:r>
          </a:p>
          <a:p>
            <a:r>
              <a:rPr lang="cs-CZ" sz="2600" dirty="0">
                <a:latin typeface="Georgia" panose="02040502050405020303" pitchFamily="18" charset="0"/>
              </a:rPr>
              <a:t>vývojové tendence:</a:t>
            </a:r>
          </a:p>
          <a:p>
            <a:pPr lvl="1"/>
            <a:r>
              <a:rPr lang="cs-CZ" sz="2600" dirty="0">
                <a:latin typeface="Georgia" panose="02040502050405020303" pitchFamily="18" charset="0"/>
              </a:rPr>
              <a:t>lyrismus – I.S. </a:t>
            </a:r>
            <a:r>
              <a:rPr lang="cs-CZ" sz="2600" dirty="0" err="1">
                <a:latin typeface="Georgia" panose="02040502050405020303" pitchFamily="18" charset="0"/>
              </a:rPr>
              <a:t>Turgeněv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</a:p>
          <a:p>
            <a:pPr lvl="1"/>
            <a:r>
              <a:rPr lang="cs-CZ" sz="2600" dirty="0">
                <a:latin typeface="Georgia" panose="02040502050405020303" pitchFamily="18" charset="0"/>
              </a:rPr>
              <a:t>lyricko-psychologická komedie (</a:t>
            </a:r>
            <a:r>
              <a:rPr lang="cs-CZ" sz="2600" dirty="0" err="1">
                <a:latin typeface="Georgia" panose="02040502050405020303" pitchFamily="18" charset="0"/>
              </a:rPr>
              <a:t>лиро-психологическая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  <a:r>
              <a:rPr lang="cs-CZ" sz="2600" dirty="0" err="1">
                <a:latin typeface="Georgia" panose="02040502050405020303" pitchFamily="18" charset="0"/>
              </a:rPr>
              <a:t>комедия</a:t>
            </a:r>
            <a:r>
              <a:rPr lang="cs-CZ" sz="2600" dirty="0">
                <a:latin typeface="Georgia" panose="02040502050405020303" pitchFamily="18" charset="0"/>
              </a:rPr>
              <a:t>) – A. P. Čechov </a:t>
            </a:r>
          </a:p>
          <a:p>
            <a:pPr lvl="1"/>
            <a:r>
              <a:rPr lang="cs-CZ" sz="2600" dirty="0">
                <a:latin typeface="Georgia" panose="02040502050405020303" pitchFamily="18" charset="0"/>
              </a:rPr>
              <a:t>sarkasmus a absurdita – A.V. </a:t>
            </a:r>
            <a:r>
              <a:rPr lang="cs-CZ" sz="2600" dirty="0" err="1">
                <a:latin typeface="Georgia" panose="02040502050405020303" pitchFamily="18" charset="0"/>
              </a:rPr>
              <a:t>Suchovo</a:t>
            </a:r>
            <a:r>
              <a:rPr lang="cs-CZ" sz="2600" dirty="0">
                <a:latin typeface="Georgia" panose="02040502050405020303" pitchFamily="18" charset="0"/>
              </a:rPr>
              <a:t>-Kobylin</a:t>
            </a:r>
          </a:p>
          <a:p>
            <a:pPr lvl="1"/>
            <a:r>
              <a:rPr lang="cs-CZ" sz="2600" dirty="0">
                <a:latin typeface="Georgia" panose="02040502050405020303" pitchFamily="18" charset="0"/>
              </a:rPr>
              <a:t>absurdní motivy -  A. V. </a:t>
            </a:r>
            <a:r>
              <a:rPr lang="cs-CZ" sz="2600" dirty="0" err="1">
                <a:latin typeface="Georgia" panose="02040502050405020303" pitchFamily="18" charset="0"/>
              </a:rPr>
              <a:t>Vampilova</a:t>
            </a:r>
            <a:endParaRPr lang="cs-CZ" sz="2600" dirty="0">
              <a:latin typeface="Georgia" panose="02040502050405020303" pitchFamily="18" charset="0"/>
            </a:endParaRPr>
          </a:p>
          <a:p>
            <a:pPr lvl="1"/>
            <a:r>
              <a:rPr lang="cs-CZ" sz="2600" dirty="0">
                <a:latin typeface="Georgia" panose="02040502050405020303" pitchFamily="18" charset="0"/>
              </a:rPr>
              <a:t>groteskní nadsázka a elementy futurismu – V. </a:t>
            </a:r>
            <a:r>
              <a:rPr lang="cs-CZ" sz="2600" dirty="0" err="1">
                <a:latin typeface="Georgia" panose="02040502050405020303" pitchFamily="18" charset="0"/>
              </a:rPr>
              <a:t>Majakovskij</a:t>
            </a:r>
            <a:endParaRPr lang="cs-CZ" sz="2600" dirty="0">
              <a:latin typeface="Georgia" panose="02040502050405020303" pitchFamily="18" charset="0"/>
            </a:endParaRPr>
          </a:p>
          <a:p>
            <a:pPr lvl="1"/>
            <a:endParaRPr lang="cs-CZ" sz="2600" dirty="0">
              <a:latin typeface="Georgia" panose="02040502050405020303" pitchFamily="18" charset="0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04987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442</Words>
  <Application>Microsoft Office PowerPoint</Application>
  <PresentationFormat>Širokoúhlá obrazovka</PresentationFormat>
  <Paragraphs>62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Georgia</vt:lpstr>
      <vt:lpstr>Wingdings 2</vt:lpstr>
      <vt:lpstr>HDOfficeLightV0</vt:lpstr>
      <vt:lpstr>DRAMA. DRAMATICKÉ ŽÁNRY.</vt:lpstr>
      <vt:lpstr>Drama</vt:lpstr>
      <vt:lpstr>Prezentace aplikace PowerPoint</vt:lpstr>
      <vt:lpstr>Tragédie (трагедия)</vt:lpstr>
      <vt:lpstr>Komedie (комедия)</vt:lpstr>
      <vt:lpstr>Vývoj komedie</vt:lpstr>
      <vt:lpstr>Vývoj komedie</vt:lpstr>
      <vt:lpstr>Vývoj komedie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DRAMA. DRAMATICKÉ ŽÁNRY</dc:title>
  <dc:creator>Alexandra Gončarenko</dc:creator>
  <cp:lastModifiedBy>Alexandra Gončarenko</cp:lastModifiedBy>
  <cp:revision>11</cp:revision>
  <dcterms:created xsi:type="dcterms:W3CDTF">2020-04-09T04:56:48Z</dcterms:created>
  <dcterms:modified xsi:type="dcterms:W3CDTF">2020-04-09T12:03:46Z</dcterms:modified>
</cp:coreProperties>
</file>