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1" r:id="rId14"/>
    <p:sldId id="273"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26711-4A60-4441-AAC7-63B1ECB7EEE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24F5E2-1F7F-42AB-8644-3B69BE69D17A}">
      <dgm:prSet/>
      <dgm:spPr>
        <a:solidFill>
          <a:schemeClr val="accent3"/>
        </a:solidFill>
      </dgm:spPr>
      <dgm:t>
        <a:bodyPr/>
        <a:lstStyle/>
        <a:p>
          <a:r>
            <a:rPr lang="cs-CZ"/>
            <a:t>Chronologická (</a:t>
          </a:r>
          <a:r>
            <a:rPr lang="ru-RU"/>
            <a:t>хронологическая</a:t>
          </a:r>
          <a:r>
            <a:rPr lang="cs-CZ"/>
            <a:t>)</a:t>
          </a:r>
          <a:endParaRPr lang="en-US"/>
        </a:p>
      </dgm:t>
    </dgm:pt>
    <dgm:pt modelId="{4D7A4B49-0FBC-4368-B733-A3C4ED9269FB}" type="parTrans" cxnId="{4603F77F-97C8-4B29-B88B-A1B4F1C96783}">
      <dgm:prSet/>
      <dgm:spPr/>
      <dgm:t>
        <a:bodyPr/>
        <a:lstStyle/>
        <a:p>
          <a:endParaRPr lang="en-US"/>
        </a:p>
      </dgm:t>
    </dgm:pt>
    <dgm:pt modelId="{90F43E7B-8819-4674-A42A-9247BA059C38}" type="sibTrans" cxnId="{4603F77F-97C8-4B29-B88B-A1B4F1C96783}">
      <dgm:prSet/>
      <dgm:spPr/>
      <dgm:t>
        <a:bodyPr/>
        <a:lstStyle/>
        <a:p>
          <a:endParaRPr lang="en-US"/>
        </a:p>
      </dgm:t>
    </dgm:pt>
    <dgm:pt modelId="{DF39A808-C2AF-4103-B2CA-1B49F7E535B5}">
      <dgm:prSet/>
      <dgm:spPr/>
      <dgm:t>
        <a:bodyPr/>
        <a:lstStyle/>
        <a:p>
          <a:r>
            <a:rPr lang="cs-CZ"/>
            <a:t>Retrospektivní (</a:t>
          </a:r>
          <a:r>
            <a:rPr lang="ru-RU"/>
            <a:t>ретроспективная</a:t>
          </a:r>
          <a:r>
            <a:rPr lang="cs-CZ"/>
            <a:t>)</a:t>
          </a:r>
          <a:endParaRPr lang="en-US"/>
        </a:p>
      </dgm:t>
    </dgm:pt>
    <dgm:pt modelId="{365166C8-71EE-4C80-92DE-274A107DAA87}" type="parTrans" cxnId="{5FCF7ACB-661B-441B-A2FF-CDEFF986CF15}">
      <dgm:prSet/>
      <dgm:spPr/>
      <dgm:t>
        <a:bodyPr/>
        <a:lstStyle/>
        <a:p>
          <a:endParaRPr lang="en-US"/>
        </a:p>
      </dgm:t>
    </dgm:pt>
    <dgm:pt modelId="{EB744707-3240-44D1-AA05-4557EEE0FFD4}" type="sibTrans" cxnId="{5FCF7ACB-661B-441B-A2FF-CDEFF986CF15}">
      <dgm:prSet/>
      <dgm:spPr/>
      <dgm:t>
        <a:bodyPr/>
        <a:lstStyle/>
        <a:p>
          <a:endParaRPr lang="en-US"/>
        </a:p>
      </dgm:t>
    </dgm:pt>
    <dgm:pt modelId="{2C4A33F3-01D5-404F-A95B-992DA48CC35D}">
      <dgm:prSet/>
      <dgm:spPr/>
      <dgm:t>
        <a:bodyPr/>
        <a:lstStyle/>
        <a:p>
          <a:r>
            <a:rPr lang="cs-CZ"/>
            <a:t>Paralelní (</a:t>
          </a:r>
          <a:r>
            <a:rPr lang="ru-RU"/>
            <a:t>параллельная</a:t>
          </a:r>
          <a:r>
            <a:rPr lang="cs-CZ"/>
            <a:t>)</a:t>
          </a:r>
          <a:endParaRPr lang="en-US"/>
        </a:p>
      </dgm:t>
    </dgm:pt>
    <dgm:pt modelId="{81665A52-A905-413A-B714-28794FBDA0B4}" type="parTrans" cxnId="{F3BB8ED2-DC9A-4DBE-80D7-50BFE2E42E36}">
      <dgm:prSet/>
      <dgm:spPr/>
      <dgm:t>
        <a:bodyPr/>
        <a:lstStyle/>
        <a:p>
          <a:endParaRPr lang="en-US"/>
        </a:p>
      </dgm:t>
    </dgm:pt>
    <dgm:pt modelId="{3B7ECE71-1A3E-40EF-BB79-AE692711E0A5}" type="sibTrans" cxnId="{F3BB8ED2-DC9A-4DBE-80D7-50BFE2E42E36}">
      <dgm:prSet/>
      <dgm:spPr/>
      <dgm:t>
        <a:bodyPr/>
        <a:lstStyle/>
        <a:p>
          <a:endParaRPr lang="en-US"/>
        </a:p>
      </dgm:t>
    </dgm:pt>
    <dgm:pt modelId="{19EABAA3-B155-4F75-BC6D-4DE4D5291F8D}">
      <dgm:prSet/>
      <dgm:spPr>
        <a:solidFill>
          <a:schemeClr val="accent4">
            <a:lumMod val="75000"/>
          </a:schemeClr>
        </a:solidFill>
      </dgm:spPr>
      <dgm:t>
        <a:bodyPr/>
        <a:lstStyle/>
        <a:p>
          <a:r>
            <a:rPr lang="cs-CZ" dirty="0"/>
            <a:t>Řetězová </a:t>
          </a:r>
        </a:p>
        <a:p>
          <a:r>
            <a:rPr lang="cs-CZ" dirty="0"/>
            <a:t>(</a:t>
          </a:r>
          <a:r>
            <a:rPr lang="ru-RU" dirty="0"/>
            <a:t>цепная</a:t>
          </a:r>
          <a:r>
            <a:rPr lang="cs-CZ" dirty="0"/>
            <a:t>)</a:t>
          </a:r>
          <a:endParaRPr lang="en-US" dirty="0"/>
        </a:p>
      </dgm:t>
    </dgm:pt>
    <dgm:pt modelId="{088F55E7-6114-472B-B171-EAF0BFBEDA27}" type="parTrans" cxnId="{7E6BFC7F-F409-49DC-8BF8-F092749DDECE}">
      <dgm:prSet/>
      <dgm:spPr/>
      <dgm:t>
        <a:bodyPr/>
        <a:lstStyle/>
        <a:p>
          <a:endParaRPr lang="en-US"/>
        </a:p>
      </dgm:t>
    </dgm:pt>
    <dgm:pt modelId="{7FE1361B-AF5B-4015-80C1-17367AD09DC4}" type="sibTrans" cxnId="{7E6BFC7F-F409-49DC-8BF8-F092749DDECE}">
      <dgm:prSet/>
      <dgm:spPr/>
      <dgm:t>
        <a:bodyPr/>
        <a:lstStyle/>
        <a:p>
          <a:endParaRPr lang="en-US"/>
        </a:p>
      </dgm:t>
    </dgm:pt>
    <dgm:pt modelId="{9FD07FC0-1060-44CB-9BFF-30F50A98A3A9}">
      <dgm:prSet/>
      <dgm:spPr/>
      <dgm:t>
        <a:bodyPr/>
        <a:lstStyle/>
        <a:p>
          <a:r>
            <a:rPr lang="cs-CZ"/>
            <a:t>Stupňovitá (</a:t>
          </a:r>
          <a:r>
            <a:rPr lang="ru-RU"/>
            <a:t>градационная</a:t>
          </a:r>
          <a:r>
            <a:rPr lang="cs-CZ"/>
            <a:t>)</a:t>
          </a:r>
          <a:endParaRPr lang="en-US"/>
        </a:p>
      </dgm:t>
    </dgm:pt>
    <dgm:pt modelId="{03CA86AC-8177-4F82-8C09-17AECB581279}" type="parTrans" cxnId="{64E6C607-8249-4B82-85AF-28FC34C73FA7}">
      <dgm:prSet/>
      <dgm:spPr/>
      <dgm:t>
        <a:bodyPr/>
        <a:lstStyle/>
        <a:p>
          <a:endParaRPr lang="en-US"/>
        </a:p>
      </dgm:t>
    </dgm:pt>
    <dgm:pt modelId="{EBE289FB-F22A-4919-9EC8-332553723B7C}" type="sibTrans" cxnId="{64E6C607-8249-4B82-85AF-28FC34C73FA7}">
      <dgm:prSet/>
      <dgm:spPr/>
      <dgm:t>
        <a:bodyPr/>
        <a:lstStyle/>
        <a:p>
          <a:endParaRPr lang="en-US"/>
        </a:p>
      </dgm:t>
    </dgm:pt>
    <dgm:pt modelId="{CA492F59-A148-4670-A135-FE908D9FFF68}">
      <dgm:prSet/>
      <dgm:spPr>
        <a:solidFill>
          <a:schemeClr val="tx1">
            <a:lumMod val="75000"/>
          </a:schemeClr>
        </a:solidFill>
      </dgm:spPr>
      <dgm:t>
        <a:bodyPr/>
        <a:lstStyle/>
        <a:p>
          <a:r>
            <a:rPr lang="cs-CZ"/>
            <a:t>Rámcová (</a:t>
          </a:r>
          <a:r>
            <a:rPr lang="ru-RU"/>
            <a:t>рамочная, кольцеобразная</a:t>
          </a:r>
          <a:r>
            <a:rPr lang="cs-CZ"/>
            <a:t>)</a:t>
          </a:r>
          <a:endParaRPr lang="en-US"/>
        </a:p>
      </dgm:t>
    </dgm:pt>
    <dgm:pt modelId="{1CF6D556-33E0-4F55-AFA0-89543E25FEC5}" type="parTrans" cxnId="{D41E08F3-3983-4F0D-BBCA-D6331A7FCCC1}">
      <dgm:prSet/>
      <dgm:spPr/>
      <dgm:t>
        <a:bodyPr/>
        <a:lstStyle/>
        <a:p>
          <a:endParaRPr lang="en-US"/>
        </a:p>
      </dgm:t>
    </dgm:pt>
    <dgm:pt modelId="{E8E25800-0FFB-419D-AD1E-8F9DD672EA93}" type="sibTrans" cxnId="{D41E08F3-3983-4F0D-BBCA-D6331A7FCCC1}">
      <dgm:prSet/>
      <dgm:spPr/>
      <dgm:t>
        <a:bodyPr/>
        <a:lstStyle/>
        <a:p>
          <a:endParaRPr lang="en-US"/>
        </a:p>
      </dgm:t>
    </dgm:pt>
    <dgm:pt modelId="{8FCF62C1-B6FB-4A0F-900A-AFECD7F9AE44}" type="pres">
      <dgm:prSet presAssocID="{DCA26711-4A60-4441-AAC7-63B1ECB7EEEB}" presName="diagram" presStyleCnt="0">
        <dgm:presLayoutVars>
          <dgm:dir/>
          <dgm:resizeHandles val="exact"/>
        </dgm:presLayoutVars>
      </dgm:prSet>
      <dgm:spPr/>
    </dgm:pt>
    <dgm:pt modelId="{0FCD7D20-09DC-428D-B883-4055A27BF48E}" type="pres">
      <dgm:prSet presAssocID="{2224F5E2-1F7F-42AB-8644-3B69BE69D17A}" presName="node" presStyleLbl="node1" presStyleIdx="0" presStyleCnt="6">
        <dgm:presLayoutVars>
          <dgm:bulletEnabled val="1"/>
        </dgm:presLayoutVars>
      </dgm:prSet>
      <dgm:spPr/>
    </dgm:pt>
    <dgm:pt modelId="{CC467DA5-3234-447F-9BB1-381D6F59F4F5}" type="pres">
      <dgm:prSet presAssocID="{90F43E7B-8819-4674-A42A-9247BA059C38}" presName="sibTrans" presStyleCnt="0"/>
      <dgm:spPr/>
    </dgm:pt>
    <dgm:pt modelId="{5F6104D4-C148-43C1-ABB1-46DB4551EFF3}" type="pres">
      <dgm:prSet presAssocID="{DF39A808-C2AF-4103-B2CA-1B49F7E535B5}" presName="node" presStyleLbl="node1" presStyleIdx="1" presStyleCnt="6">
        <dgm:presLayoutVars>
          <dgm:bulletEnabled val="1"/>
        </dgm:presLayoutVars>
      </dgm:prSet>
      <dgm:spPr/>
    </dgm:pt>
    <dgm:pt modelId="{5C9107F3-A202-4CF3-8A68-068EFA3EE51E}" type="pres">
      <dgm:prSet presAssocID="{EB744707-3240-44D1-AA05-4557EEE0FFD4}" presName="sibTrans" presStyleCnt="0"/>
      <dgm:spPr/>
    </dgm:pt>
    <dgm:pt modelId="{DD8897A3-294F-4BDF-958A-06DE8BA33B0D}" type="pres">
      <dgm:prSet presAssocID="{2C4A33F3-01D5-404F-A95B-992DA48CC35D}" presName="node" presStyleLbl="node1" presStyleIdx="2" presStyleCnt="6">
        <dgm:presLayoutVars>
          <dgm:bulletEnabled val="1"/>
        </dgm:presLayoutVars>
      </dgm:prSet>
      <dgm:spPr/>
    </dgm:pt>
    <dgm:pt modelId="{7B6E50A7-EBD2-4244-B43C-477152C46330}" type="pres">
      <dgm:prSet presAssocID="{3B7ECE71-1A3E-40EF-BB79-AE692711E0A5}" presName="sibTrans" presStyleCnt="0"/>
      <dgm:spPr/>
    </dgm:pt>
    <dgm:pt modelId="{FF30DF5F-EA06-4036-AB23-4EC845A4BA64}" type="pres">
      <dgm:prSet presAssocID="{19EABAA3-B155-4F75-BC6D-4DE4D5291F8D}" presName="node" presStyleLbl="node1" presStyleIdx="3" presStyleCnt="6">
        <dgm:presLayoutVars>
          <dgm:bulletEnabled val="1"/>
        </dgm:presLayoutVars>
      </dgm:prSet>
      <dgm:spPr/>
    </dgm:pt>
    <dgm:pt modelId="{B8B7F8FA-9B4E-43BA-8549-7CE29E42604C}" type="pres">
      <dgm:prSet presAssocID="{7FE1361B-AF5B-4015-80C1-17367AD09DC4}" presName="sibTrans" presStyleCnt="0"/>
      <dgm:spPr/>
    </dgm:pt>
    <dgm:pt modelId="{2A7436B0-8563-4526-8939-06EBBB342D05}" type="pres">
      <dgm:prSet presAssocID="{9FD07FC0-1060-44CB-9BFF-30F50A98A3A9}" presName="node" presStyleLbl="node1" presStyleIdx="4" presStyleCnt="6">
        <dgm:presLayoutVars>
          <dgm:bulletEnabled val="1"/>
        </dgm:presLayoutVars>
      </dgm:prSet>
      <dgm:spPr/>
    </dgm:pt>
    <dgm:pt modelId="{54BE6EE2-BF5C-4854-94C9-07594D109FD4}" type="pres">
      <dgm:prSet presAssocID="{EBE289FB-F22A-4919-9EC8-332553723B7C}" presName="sibTrans" presStyleCnt="0"/>
      <dgm:spPr/>
    </dgm:pt>
    <dgm:pt modelId="{15D50421-E187-480E-89D6-C626CD90A7F1}" type="pres">
      <dgm:prSet presAssocID="{CA492F59-A148-4670-A135-FE908D9FFF68}" presName="node" presStyleLbl="node1" presStyleIdx="5" presStyleCnt="6">
        <dgm:presLayoutVars>
          <dgm:bulletEnabled val="1"/>
        </dgm:presLayoutVars>
      </dgm:prSet>
      <dgm:spPr/>
    </dgm:pt>
  </dgm:ptLst>
  <dgm:cxnLst>
    <dgm:cxn modelId="{64E6C607-8249-4B82-85AF-28FC34C73FA7}" srcId="{DCA26711-4A60-4441-AAC7-63B1ECB7EEEB}" destId="{9FD07FC0-1060-44CB-9BFF-30F50A98A3A9}" srcOrd="4" destOrd="0" parTransId="{03CA86AC-8177-4F82-8C09-17AECB581279}" sibTransId="{EBE289FB-F22A-4919-9EC8-332553723B7C}"/>
    <dgm:cxn modelId="{21AA5310-BC1D-4082-991D-A3F4728D65B9}" type="presOf" srcId="{19EABAA3-B155-4F75-BC6D-4DE4D5291F8D}" destId="{FF30DF5F-EA06-4036-AB23-4EC845A4BA64}" srcOrd="0" destOrd="0" presId="urn:microsoft.com/office/officeart/2005/8/layout/default"/>
    <dgm:cxn modelId="{D999531A-CF86-43B8-B02D-9234663BD999}" type="presOf" srcId="{9FD07FC0-1060-44CB-9BFF-30F50A98A3A9}" destId="{2A7436B0-8563-4526-8939-06EBBB342D05}" srcOrd="0" destOrd="0" presId="urn:microsoft.com/office/officeart/2005/8/layout/default"/>
    <dgm:cxn modelId="{1A06FC1D-EE7C-435B-A182-5827D1BC8BB7}" type="presOf" srcId="{CA492F59-A148-4670-A135-FE908D9FFF68}" destId="{15D50421-E187-480E-89D6-C626CD90A7F1}" srcOrd="0" destOrd="0" presId="urn:microsoft.com/office/officeart/2005/8/layout/default"/>
    <dgm:cxn modelId="{9AA8992D-785D-45B4-83DF-757659A466A2}" type="presOf" srcId="{2C4A33F3-01D5-404F-A95B-992DA48CC35D}" destId="{DD8897A3-294F-4BDF-958A-06DE8BA33B0D}" srcOrd="0" destOrd="0" presId="urn:microsoft.com/office/officeart/2005/8/layout/default"/>
    <dgm:cxn modelId="{4603F77F-97C8-4B29-B88B-A1B4F1C96783}" srcId="{DCA26711-4A60-4441-AAC7-63B1ECB7EEEB}" destId="{2224F5E2-1F7F-42AB-8644-3B69BE69D17A}" srcOrd="0" destOrd="0" parTransId="{4D7A4B49-0FBC-4368-B733-A3C4ED9269FB}" sibTransId="{90F43E7B-8819-4674-A42A-9247BA059C38}"/>
    <dgm:cxn modelId="{7E6BFC7F-F409-49DC-8BF8-F092749DDECE}" srcId="{DCA26711-4A60-4441-AAC7-63B1ECB7EEEB}" destId="{19EABAA3-B155-4F75-BC6D-4DE4D5291F8D}" srcOrd="3" destOrd="0" parTransId="{088F55E7-6114-472B-B171-EAF0BFBEDA27}" sibTransId="{7FE1361B-AF5B-4015-80C1-17367AD09DC4}"/>
    <dgm:cxn modelId="{BDC1C2B7-C6B6-48A1-949A-BD33D9F8D148}" type="presOf" srcId="{2224F5E2-1F7F-42AB-8644-3B69BE69D17A}" destId="{0FCD7D20-09DC-428D-B883-4055A27BF48E}" srcOrd="0" destOrd="0" presId="urn:microsoft.com/office/officeart/2005/8/layout/default"/>
    <dgm:cxn modelId="{5FCF7ACB-661B-441B-A2FF-CDEFF986CF15}" srcId="{DCA26711-4A60-4441-AAC7-63B1ECB7EEEB}" destId="{DF39A808-C2AF-4103-B2CA-1B49F7E535B5}" srcOrd="1" destOrd="0" parTransId="{365166C8-71EE-4C80-92DE-274A107DAA87}" sibTransId="{EB744707-3240-44D1-AA05-4557EEE0FFD4}"/>
    <dgm:cxn modelId="{8644A9CF-ED57-4FD8-9A99-FB66AC38CE24}" type="presOf" srcId="{DF39A808-C2AF-4103-B2CA-1B49F7E535B5}" destId="{5F6104D4-C148-43C1-ABB1-46DB4551EFF3}" srcOrd="0" destOrd="0" presId="urn:microsoft.com/office/officeart/2005/8/layout/default"/>
    <dgm:cxn modelId="{F3BB8ED2-DC9A-4DBE-80D7-50BFE2E42E36}" srcId="{DCA26711-4A60-4441-AAC7-63B1ECB7EEEB}" destId="{2C4A33F3-01D5-404F-A95B-992DA48CC35D}" srcOrd="2" destOrd="0" parTransId="{81665A52-A905-413A-B714-28794FBDA0B4}" sibTransId="{3B7ECE71-1A3E-40EF-BB79-AE692711E0A5}"/>
    <dgm:cxn modelId="{A0F2F7EA-BB35-412D-8DFD-B1129918DBFF}" type="presOf" srcId="{DCA26711-4A60-4441-AAC7-63B1ECB7EEEB}" destId="{8FCF62C1-B6FB-4A0F-900A-AFECD7F9AE44}" srcOrd="0" destOrd="0" presId="urn:microsoft.com/office/officeart/2005/8/layout/default"/>
    <dgm:cxn modelId="{D41E08F3-3983-4F0D-BBCA-D6331A7FCCC1}" srcId="{DCA26711-4A60-4441-AAC7-63B1ECB7EEEB}" destId="{CA492F59-A148-4670-A135-FE908D9FFF68}" srcOrd="5" destOrd="0" parTransId="{1CF6D556-33E0-4F55-AFA0-89543E25FEC5}" sibTransId="{E8E25800-0FFB-419D-AD1E-8F9DD672EA93}"/>
    <dgm:cxn modelId="{33D541B5-CE50-4D86-A5C0-B3339BB51B0F}" type="presParOf" srcId="{8FCF62C1-B6FB-4A0F-900A-AFECD7F9AE44}" destId="{0FCD7D20-09DC-428D-B883-4055A27BF48E}" srcOrd="0" destOrd="0" presId="urn:microsoft.com/office/officeart/2005/8/layout/default"/>
    <dgm:cxn modelId="{3F6330EC-3283-4878-8CD0-D046E3E55322}" type="presParOf" srcId="{8FCF62C1-B6FB-4A0F-900A-AFECD7F9AE44}" destId="{CC467DA5-3234-447F-9BB1-381D6F59F4F5}" srcOrd="1" destOrd="0" presId="urn:microsoft.com/office/officeart/2005/8/layout/default"/>
    <dgm:cxn modelId="{F36B39E8-B6B5-4026-8621-B05B88C5CE4F}" type="presParOf" srcId="{8FCF62C1-B6FB-4A0F-900A-AFECD7F9AE44}" destId="{5F6104D4-C148-43C1-ABB1-46DB4551EFF3}" srcOrd="2" destOrd="0" presId="urn:microsoft.com/office/officeart/2005/8/layout/default"/>
    <dgm:cxn modelId="{ED6F45B6-726A-4496-8901-D3E4CA398C9C}" type="presParOf" srcId="{8FCF62C1-B6FB-4A0F-900A-AFECD7F9AE44}" destId="{5C9107F3-A202-4CF3-8A68-068EFA3EE51E}" srcOrd="3" destOrd="0" presId="urn:microsoft.com/office/officeart/2005/8/layout/default"/>
    <dgm:cxn modelId="{B7D3A22C-E9D2-4D94-BA89-3F170ABE853E}" type="presParOf" srcId="{8FCF62C1-B6FB-4A0F-900A-AFECD7F9AE44}" destId="{DD8897A3-294F-4BDF-958A-06DE8BA33B0D}" srcOrd="4" destOrd="0" presId="urn:microsoft.com/office/officeart/2005/8/layout/default"/>
    <dgm:cxn modelId="{8BFE7541-3E26-4352-94DD-1D383E3ED931}" type="presParOf" srcId="{8FCF62C1-B6FB-4A0F-900A-AFECD7F9AE44}" destId="{7B6E50A7-EBD2-4244-B43C-477152C46330}" srcOrd="5" destOrd="0" presId="urn:microsoft.com/office/officeart/2005/8/layout/default"/>
    <dgm:cxn modelId="{78DFB272-2F86-4916-AE0A-E9995D4ECAC6}" type="presParOf" srcId="{8FCF62C1-B6FB-4A0F-900A-AFECD7F9AE44}" destId="{FF30DF5F-EA06-4036-AB23-4EC845A4BA64}" srcOrd="6" destOrd="0" presId="urn:microsoft.com/office/officeart/2005/8/layout/default"/>
    <dgm:cxn modelId="{A56F3042-BE95-407B-944D-5CFDFBC382BD}" type="presParOf" srcId="{8FCF62C1-B6FB-4A0F-900A-AFECD7F9AE44}" destId="{B8B7F8FA-9B4E-43BA-8549-7CE29E42604C}" srcOrd="7" destOrd="0" presId="urn:microsoft.com/office/officeart/2005/8/layout/default"/>
    <dgm:cxn modelId="{31BE1E79-469F-4489-89B3-3F80A602BD77}" type="presParOf" srcId="{8FCF62C1-B6FB-4A0F-900A-AFECD7F9AE44}" destId="{2A7436B0-8563-4526-8939-06EBBB342D05}" srcOrd="8" destOrd="0" presId="urn:microsoft.com/office/officeart/2005/8/layout/default"/>
    <dgm:cxn modelId="{45C2AFCF-E665-48E1-AB98-799A3DF08DA1}" type="presParOf" srcId="{8FCF62C1-B6FB-4A0F-900A-AFECD7F9AE44}" destId="{54BE6EE2-BF5C-4854-94C9-07594D109FD4}" srcOrd="9" destOrd="0" presId="urn:microsoft.com/office/officeart/2005/8/layout/default"/>
    <dgm:cxn modelId="{AF937B6A-AFB4-4F08-A537-D31A0C71B9F1}" type="presParOf" srcId="{8FCF62C1-B6FB-4A0F-900A-AFECD7F9AE44}" destId="{15D50421-E187-480E-89D6-C626CD90A7F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D7D20-09DC-428D-B883-4055A27BF48E}">
      <dsp:nvSpPr>
        <dsp:cNvPr id="0" name=""/>
        <dsp:cNvSpPr/>
      </dsp:nvSpPr>
      <dsp:spPr>
        <a:xfrm>
          <a:off x="0" y="75547"/>
          <a:ext cx="2473645" cy="1484187"/>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Chronologická (</a:t>
          </a:r>
          <a:r>
            <a:rPr lang="ru-RU" sz="2100" kern="1200"/>
            <a:t>хронологическая</a:t>
          </a:r>
          <a:r>
            <a:rPr lang="cs-CZ" sz="2100" kern="1200"/>
            <a:t>)</a:t>
          </a:r>
          <a:endParaRPr lang="en-US" sz="2100" kern="1200"/>
        </a:p>
      </dsp:txBody>
      <dsp:txXfrm>
        <a:off x="0" y="75547"/>
        <a:ext cx="2473645" cy="1484187"/>
      </dsp:txXfrm>
    </dsp:sp>
    <dsp:sp modelId="{5F6104D4-C148-43C1-ABB1-46DB4551EFF3}">
      <dsp:nvSpPr>
        <dsp:cNvPr id="0" name=""/>
        <dsp:cNvSpPr/>
      </dsp:nvSpPr>
      <dsp:spPr>
        <a:xfrm>
          <a:off x="2721010" y="75547"/>
          <a:ext cx="2473645" cy="1484187"/>
        </a:xfrm>
        <a:prstGeom prst="rect">
          <a:avLst/>
        </a:prstGeom>
        <a:solidFill>
          <a:schemeClr val="accent5">
            <a:hueOff val="1747139"/>
            <a:satOff val="-9128"/>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Retrospektivní (</a:t>
          </a:r>
          <a:r>
            <a:rPr lang="ru-RU" sz="2100" kern="1200"/>
            <a:t>ретроспективная</a:t>
          </a:r>
          <a:r>
            <a:rPr lang="cs-CZ" sz="2100" kern="1200"/>
            <a:t>)</a:t>
          </a:r>
          <a:endParaRPr lang="en-US" sz="2100" kern="1200"/>
        </a:p>
      </dsp:txBody>
      <dsp:txXfrm>
        <a:off x="2721010" y="75547"/>
        <a:ext cx="2473645" cy="1484187"/>
      </dsp:txXfrm>
    </dsp:sp>
    <dsp:sp modelId="{DD8897A3-294F-4BDF-958A-06DE8BA33B0D}">
      <dsp:nvSpPr>
        <dsp:cNvPr id="0" name=""/>
        <dsp:cNvSpPr/>
      </dsp:nvSpPr>
      <dsp:spPr>
        <a:xfrm>
          <a:off x="5442021" y="75547"/>
          <a:ext cx="2473645" cy="1484187"/>
        </a:xfrm>
        <a:prstGeom prst="rect">
          <a:avLst/>
        </a:prstGeom>
        <a:solidFill>
          <a:schemeClr val="accent5">
            <a:hueOff val="3494277"/>
            <a:satOff val="-1825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Paralelní (</a:t>
          </a:r>
          <a:r>
            <a:rPr lang="ru-RU" sz="2100" kern="1200"/>
            <a:t>параллельная</a:t>
          </a:r>
          <a:r>
            <a:rPr lang="cs-CZ" sz="2100" kern="1200"/>
            <a:t>)</a:t>
          </a:r>
          <a:endParaRPr lang="en-US" sz="2100" kern="1200"/>
        </a:p>
      </dsp:txBody>
      <dsp:txXfrm>
        <a:off x="5442021" y="75547"/>
        <a:ext cx="2473645" cy="1484187"/>
      </dsp:txXfrm>
    </dsp:sp>
    <dsp:sp modelId="{FF30DF5F-EA06-4036-AB23-4EC845A4BA64}">
      <dsp:nvSpPr>
        <dsp:cNvPr id="0" name=""/>
        <dsp:cNvSpPr/>
      </dsp:nvSpPr>
      <dsp:spPr>
        <a:xfrm>
          <a:off x="0" y="1807099"/>
          <a:ext cx="2473645" cy="1484187"/>
        </a:xfrm>
        <a:prstGeom prst="rect">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dirty="0"/>
            <a:t>Řetězová </a:t>
          </a:r>
        </a:p>
        <a:p>
          <a:pPr marL="0" lvl="0" indent="0" algn="ctr" defTabSz="933450">
            <a:lnSpc>
              <a:spcPct val="90000"/>
            </a:lnSpc>
            <a:spcBef>
              <a:spcPct val="0"/>
            </a:spcBef>
            <a:spcAft>
              <a:spcPct val="35000"/>
            </a:spcAft>
            <a:buNone/>
          </a:pPr>
          <a:r>
            <a:rPr lang="cs-CZ" sz="2100" kern="1200" dirty="0"/>
            <a:t>(</a:t>
          </a:r>
          <a:r>
            <a:rPr lang="ru-RU" sz="2100" kern="1200" dirty="0"/>
            <a:t>цепная</a:t>
          </a:r>
          <a:r>
            <a:rPr lang="cs-CZ" sz="2100" kern="1200" dirty="0"/>
            <a:t>)</a:t>
          </a:r>
          <a:endParaRPr lang="en-US" sz="2100" kern="1200" dirty="0"/>
        </a:p>
      </dsp:txBody>
      <dsp:txXfrm>
        <a:off x="0" y="1807099"/>
        <a:ext cx="2473645" cy="1484187"/>
      </dsp:txXfrm>
    </dsp:sp>
    <dsp:sp modelId="{2A7436B0-8563-4526-8939-06EBBB342D05}">
      <dsp:nvSpPr>
        <dsp:cNvPr id="0" name=""/>
        <dsp:cNvSpPr/>
      </dsp:nvSpPr>
      <dsp:spPr>
        <a:xfrm>
          <a:off x="2721010" y="1807099"/>
          <a:ext cx="2473645" cy="1484187"/>
        </a:xfrm>
        <a:prstGeom prst="rect">
          <a:avLst/>
        </a:prstGeom>
        <a:solidFill>
          <a:schemeClr val="accent5">
            <a:hueOff val="6988554"/>
            <a:satOff val="-36511"/>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Stupňovitá (</a:t>
          </a:r>
          <a:r>
            <a:rPr lang="ru-RU" sz="2100" kern="1200"/>
            <a:t>градационная</a:t>
          </a:r>
          <a:r>
            <a:rPr lang="cs-CZ" sz="2100" kern="1200"/>
            <a:t>)</a:t>
          </a:r>
          <a:endParaRPr lang="en-US" sz="2100" kern="1200"/>
        </a:p>
      </dsp:txBody>
      <dsp:txXfrm>
        <a:off x="2721010" y="1807099"/>
        <a:ext cx="2473645" cy="1484187"/>
      </dsp:txXfrm>
    </dsp:sp>
    <dsp:sp modelId="{15D50421-E187-480E-89D6-C626CD90A7F1}">
      <dsp:nvSpPr>
        <dsp:cNvPr id="0" name=""/>
        <dsp:cNvSpPr/>
      </dsp:nvSpPr>
      <dsp:spPr>
        <a:xfrm>
          <a:off x="5442021" y="1807099"/>
          <a:ext cx="2473645" cy="1484187"/>
        </a:xfrm>
        <a:prstGeom prst="rect">
          <a:avLst/>
        </a:prstGeom>
        <a:solidFill>
          <a:schemeClr val="tx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kern="1200"/>
            <a:t>Rámcová (</a:t>
          </a:r>
          <a:r>
            <a:rPr lang="ru-RU" sz="2100" kern="1200"/>
            <a:t>рамочная, кольцеобразная</a:t>
          </a:r>
          <a:r>
            <a:rPr lang="cs-CZ" sz="2100" kern="1200"/>
            <a:t>)</a:t>
          </a:r>
          <a:endParaRPr lang="en-US" sz="2100" kern="1200"/>
        </a:p>
      </dsp:txBody>
      <dsp:txXfrm>
        <a:off x="5442021" y="1807099"/>
        <a:ext cx="2473645" cy="1484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cs-CZ"/>
              <a:t>Kliknutím lze upravit styl.</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cs-CZ"/>
              <a:t>Kliknutím lze upravit styl.</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E5059C3-6A89-4494-99FF-5A4D6FFD50EB}"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cs-CZ"/>
              <a:t>Kliknutím lze upravit styl.</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cs-CZ"/>
              <a:t>Kliknutím lze upravit styl.</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609285" y="2851331"/>
            <a:ext cx="3893623"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66635" y="2851331"/>
            <a:ext cx="3899798" cy="307143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7D525BB-DA17-4BA0-B3C8-3AC3ABC827E6}"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16C4C9A-3960-41CF-A4E9-2A8FB932454B}"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3/19/2020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06EDD-7E09-49BF-B2E3-4AE9369C9492}"/>
              </a:ext>
            </a:extLst>
          </p:cNvPr>
          <p:cNvSpPr>
            <a:spLocks noGrp="1"/>
          </p:cNvSpPr>
          <p:nvPr>
            <p:ph type="ctrTitle"/>
          </p:nvPr>
        </p:nvSpPr>
        <p:spPr>
          <a:xfrm>
            <a:off x="2229252" y="3531636"/>
            <a:ext cx="6858763" cy="2268559"/>
          </a:xfrm>
        </p:spPr>
        <p:txBody>
          <a:bodyPr>
            <a:normAutofit/>
          </a:bodyPr>
          <a:lstStyle/>
          <a:p>
            <a:pPr algn="l"/>
            <a:r>
              <a:rPr lang="cs-CZ" dirty="0"/>
              <a:t>Stavba a struktura literárního díla</a:t>
            </a:r>
          </a:p>
        </p:txBody>
      </p:sp>
    </p:spTree>
    <p:extLst>
      <p:ext uri="{BB962C8B-B14F-4D97-AF65-F5344CB8AC3E}">
        <p14:creationId xmlns:p14="http://schemas.microsoft.com/office/powerpoint/2010/main" val="409168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F60D5-0057-46CD-BDA2-643ECCE71C8D}"/>
              </a:ext>
            </a:extLst>
          </p:cNvPr>
          <p:cNvSpPr>
            <a:spLocks noGrp="1"/>
          </p:cNvSpPr>
          <p:nvPr>
            <p:ph type="title"/>
          </p:nvPr>
        </p:nvSpPr>
        <p:spPr/>
        <p:txBody>
          <a:bodyPr/>
          <a:lstStyle/>
          <a:p>
            <a:pPr algn="l"/>
            <a:r>
              <a:rPr lang="cs-CZ" dirty="0"/>
              <a:t>Fabule a syžet</a:t>
            </a:r>
          </a:p>
        </p:txBody>
      </p:sp>
      <p:pic>
        <p:nvPicPr>
          <p:cNvPr id="4" name="Picture 4">
            <a:extLst>
              <a:ext uri="{FF2B5EF4-FFF2-40B4-BE49-F238E27FC236}">
                <a16:creationId xmlns:a16="http://schemas.microsoft.com/office/drawing/2014/main" id="{E9B54578-B57F-49C8-BCCE-017B67169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061" y="2224965"/>
            <a:ext cx="2559274" cy="317338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082CE120-91E7-41E8-96E1-C53DC3AFA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75" y="1679304"/>
            <a:ext cx="1752753" cy="22395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B8AF67F-F262-4CE3-A83B-DACC00D87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328" y="1679304"/>
            <a:ext cx="1593727" cy="22536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6BE6DA29-5338-4899-9D52-F427C22DAA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6156"/>
          <a:stretch/>
        </p:blipFill>
        <p:spPr bwMode="auto">
          <a:xfrm>
            <a:off x="7016580" y="3918846"/>
            <a:ext cx="1802955" cy="199705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AE138657-785C-424F-9D6A-A74013E1D1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144" y="3932954"/>
            <a:ext cx="1593156" cy="194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0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barn(inVertical)">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barn(inVertical)">
                                      <p:cBhvr>
                                        <p:cTn id="2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EAEC7A-83C6-4911-9C16-A082675CCF23}"/>
              </a:ext>
            </a:extLst>
          </p:cNvPr>
          <p:cNvSpPr>
            <a:spLocks noGrp="1"/>
          </p:cNvSpPr>
          <p:nvPr>
            <p:ph type="title"/>
          </p:nvPr>
        </p:nvSpPr>
        <p:spPr/>
        <p:txBody>
          <a:bodyPr/>
          <a:lstStyle/>
          <a:p>
            <a:pPr algn="l"/>
            <a:r>
              <a:rPr lang="cs-CZ" dirty="0"/>
              <a:t>Autorská řeč (</a:t>
            </a:r>
            <a:r>
              <a:rPr lang="ru-RU" dirty="0"/>
              <a:t>авторская речь</a:t>
            </a:r>
            <a:r>
              <a:rPr lang="cs-CZ" dirty="0"/>
              <a:t>)</a:t>
            </a:r>
          </a:p>
        </p:txBody>
      </p:sp>
      <p:sp>
        <p:nvSpPr>
          <p:cNvPr id="3" name="Zástupný obsah 2">
            <a:extLst>
              <a:ext uri="{FF2B5EF4-FFF2-40B4-BE49-F238E27FC236}">
                <a16:creationId xmlns:a16="http://schemas.microsoft.com/office/drawing/2014/main" id="{F2CBE53F-14FD-4059-841C-1599C63966B5}"/>
              </a:ext>
            </a:extLst>
          </p:cNvPr>
          <p:cNvSpPr>
            <a:spLocks noGrp="1"/>
          </p:cNvSpPr>
          <p:nvPr>
            <p:ph idx="1"/>
          </p:nvPr>
        </p:nvSpPr>
        <p:spPr/>
        <p:txBody>
          <a:bodyPr/>
          <a:lstStyle/>
          <a:p>
            <a:r>
              <a:rPr lang="cs-CZ" dirty="0"/>
              <a:t>autorská řeč (</a:t>
            </a:r>
            <a:r>
              <a:rPr lang="ru-RU" dirty="0"/>
              <a:t>авторская речь</a:t>
            </a:r>
            <a:r>
              <a:rPr lang="cs-CZ" dirty="0"/>
              <a:t>) X vlastní řeč (</a:t>
            </a:r>
            <a:r>
              <a:rPr lang="ru-RU" dirty="0"/>
              <a:t>собственная речь</a:t>
            </a:r>
            <a:r>
              <a:rPr lang="cs-CZ" dirty="0"/>
              <a:t>)</a:t>
            </a:r>
          </a:p>
          <a:p>
            <a:r>
              <a:rPr lang="cs-CZ" dirty="0" err="1"/>
              <a:t>ich</a:t>
            </a:r>
            <a:r>
              <a:rPr lang="cs-CZ" dirty="0"/>
              <a:t>-forma (</a:t>
            </a:r>
            <a:r>
              <a:rPr lang="ru-RU" dirty="0"/>
              <a:t>форма от </a:t>
            </a:r>
            <a:r>
              <a:rPr lang="cs-CZ" dirty="0"/>
              <a:t>1</a:t>
            </a:r>
            <a:r>
              <a:rPr lang="ru-RU" dirty="0"/>
              <a:t>-го лица</a:t>
            </a:r>
            <a:r>
              <a:rPr lang="cs-CZ" dirty="0"/>
              <a:t>)</a:t>
            </a:r>
          </a:p>
          <a:p>
            <a:r>
              <a:rPr lang="cs-CZ" dirty="0" err="1"/>
              <a:t>er</a:t>
            </a:r>
            <a:r>
              <a:rPr lang="cs-CZ" dirty="0"/>
              <a:t>-forma (</a:t>
            </a:r>
            <a:r>
              <a:rPr lang="ru-RU" dirty="0"/>
              <a:t>форма от </a:t>
            </a:r>
            <a:r>
              <a:rPr lang="cs-CZ" dirty="0"/>
              <a:t>3</a:t>
            </a:r>
            <a:r>
              <a:rPr lang="ru-RU" dirty="0"/>
              <a:t>-го лица</a:t>
            </a:r>
            <a:r>
              <a:rPr lang="cs-CZ" dirty="0"/>
              <a:t>)</a:t>
            </a:r>
          </a:p>
          <a:p>
            <a:endParaRPr lang="cs-CZ" dirty="0"/>
          </a:p>
          <a:p>
            <a:r>
              <a:rPr lang="cs-CZ" dirty="0"/>
              <a:t>přímá řeč (</a:t>
            </a:r>
            <a:r>
              <a:rPr lang="ru-RU" dirty="0"/>
              <a:t>прямая речь</a:t>
            </a:r>
            <a:r>
              <a:rPr lang="cs-CZ" dirty="0"/>
              <a:t>)</a:t>
            </a:r>
          </a:p>
          <a:p>
            <a:pPr marL="0" indent="0">
              <a:buNone/>
            </a:pPr>
            <a:endParaRPr lang="cs-CZ" dirty="0"/>
          </a:p>
        </p:txBody>
      </p:sp>
    </p:spTree>
    <p:extLst>
      <p:ext uri="{BB962C8B-B14F-4D97-AF65-F5344CB8AC3E}">
        <p14:creationId xmlns:p14="http://schemas.microsoft.com/office/powerpoint/2010/main" val="21424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39348D2-6904-4D27-AB3F-CE20A2A741E2}"/>
              </a:ext>
            </a:extLst>
          </p:cNvPr>
          <p:cNvSpPr>
            <a:spLocks noGrp="1"/>
          </p:cNvSpPr>
          <p:nvPr>
            <p:ph idx="1"/>
          </p:nvPr>
        </p:nvSpPr>
        <p:spPr>
          <a:xfrm>
            <a:off x="1187395" y="1250301"/>
            <a:ext cx="9962687" cy="5346441"/>
          </a:xfrm>
        </p:spPr>
        <p:txBody>
          <a:bodyPr>
            <a:normAutofit/>
          </a:bodyPr>
          <a:lstStyle/>
          <a:p>
            <a:pPr marL="0" indent="0" algn="just">
              <a:buNone/>
            </a:pPr>
            <a:r>
              <a:rPr lang="cs-CZ" dirty="0"/>
              <a:t>„Fuj </a:t>
            </a:r>
            <a:r>
              <a:rPr lang="cs-CZ" dirty="0" err="1"/>
              <a:t>tajksl</a:t>
            </a:r>
            <a:r>
              <a:rPr lang="cs-CZ" dirty="0"/>
              <a:t>,“ ulevil si. „Představ si, Ivane, div mě z toho horka neranila mrtvice! Dokonce jsem měl něco jako halucinaci…“ Pokusil se usmát, ale jeho oči dosud vzrušeně těkaly a ruce se mu třásly. Přesto se pozvolna uklidňoval, ovíval se kapesníkem a pak prohodil veseleji: „No prosím…,“ a pokračoval v hovoru, přerušeném pitím oranžády. Jak se později ukázalo, rozhovor se točil kolem Ježíše Krista. Redaktor totiž požádal básníka, aby napsal velkou protináboženskou poému do příštího čísla jeho časopisu. Bezprizorný poému napsal, dokonce v rekordním čase, ale bohužel Berlioze ani v nejmenším neuspokojovala. Autor vykreslil hlavní postavu Ježíše Krista těmi nejčernějšími barvami, a přesto by měl podle redaktorova názoru celé dílo od základu přepsat. Berlioz právě pronášel obsáhlou přednášku o Ježíšovi, aby zdůraznil hlavní chybu, které se básník dopustil. Těžko říct, co vlastně autora zradilo – snad jeho vlastní fantazie, nebo naprostá neznalost zpracovávaného tématu. Ježíš v jeho podání byl sice dokonale živý, Ježíš, který kdysi žil, jenomže ovšem obdařený všemi zápornými rysy.</a:t>
            </a:r>
          </a:p>
        </p:txBody>
      </p:sp>
      <p:sp>
        <p:nvSpPr>
          <p:cNvPr id="4" name="TextovéPole 3">
            <a:extLst>
              <a:ext uri="{FF2B5EF4-FFF2-40B4-BE49-F238E27FC236}">
                <a16:creationId xmlns:a16="http://schemas.microsoft.com/office/drawing/2014/main" id="{E826DC8C-843D-4C08-B706-0F06BCD59B25}"/>
              </a:ext>
            </a:extLst>
          </p:cNvPr>
          <p:cNvSpPr txBox="1"/>
          <p:nvPr/>
        </p:nvSpPr>
        <p:spPr>
          <a:xfrm>
            <a:off x="2402983" y="680914"/>
            <a:ext cx="8601622" cy="615553"/>
          </a:xfrm>
          <a:prstGeom prst="rect">
            <a:avLst/>
          </a:prstGeom>
          <a:noFill/>
        </p:spPr>
        <p:txBody>
          <a:bodyPr wrap="square" rtlCol="0">
            <a:spAutoFit/>
          </a:bodyPr>
          <a:lstStyle/>
          <a:p>
            <a:r>
              <a:rPr lang="cs-CZ" sz="3400" dirty="0"/>
              <a:t>Er – forma: M. Bulgakov – </a:t>
            </a:r>
            <a:r>
              <a:rPr lang="cs-CZ" sz="3400" i="1" dirty="0"/>
              <a:t>Mistr a Markétka</a:t>
            </a:r>
          </a:p>
        </p:txBody>
      </p:sp>
    </p:spTree>
    <p:extLst>
      <p:ext uri="{BB962C8B-B14F-4D97-AF65-F5344CB8AC3E}">
        <p14:creationId xmlns:p14="http://schemas.microsoft.com/office/powerpoint/2010/main" val="5104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E078A5C-0E8A-4BB5-BE36-2656A409D7BC}"/>
              </a:ext>
            </a:extLst>
          </p:cNvPr>
          <p:cNvSpPr>
            <a:spLocks noGrp="1"/>
          </p:cNvSpPr>
          <p:nvPr>
            <p:ph idx="1"/>
          </p:nvPr>
        </p:nvSpPr>
        <p:spPr>
          <a:xfrm>
            <a:off x="1653925" y="689846"/>
            <a:ext cx="9514817" cy="5860243"/>
          </a:xfrm>
        </p:spPr>
        <p:txBody>
          <a:bodyPr>
            <a:normAutofit/>
          </a:bodyPr>
          <a:lstStyle/>
          <a:p>
            <a:pPr marL="0" indent="0" algn="just">
              <a:buNone/>
            </a:pPr>
            <a:r>
              <a:rPr lang="cs-CZ" dirty="0"/>
              <a:t>A výpravčí seděl na židli, nohu přehozenou přes nohu, na koleni služební čepici, pleš se mu leskla a úředníci z ředitelství z Hradce, když se podívali na tu jeho pleš a pak na krásnou telegrafistku, vzdychli a vrtěli hlavou a potom s větším zaujetím vnikali do případu, ze kterého se snažili vylovit skutkovou podstatu pro zločin omezování osobní svobody. A já jsem sloužil, stavěl jsem návěstidla do polohy volno a zase na stůj, cítil jsem, jak výpravčí sleduje všechny vlaky, které mi projíždějí stanicí, jak mne kontroluje, výpravčí Hubička byl vždycky můj ideál, už v Dobrovicích, kde mne zaškoloval, kdy dovedl jednou rukou sjednávat křižování do jedné stanice a druhou rukou telegrafovat do druhé stanice zátěž. A teď tady seděl jak před soudem, cítil jsem, že jak dopravní šéf, tak rada </a:t>
            </a:r>
            <a:r>
              <a:rPr lang="cs-CZ" dirty="0" err="1"/>
              <a:t>Zednicek</a:t>
            </a:r>
            <a:r>
              <a:rPr lang="cs-CZ" dirty="0"/>
              <a:t>, oba ti úředníci by chtěli udělat Zdeničce totéž, co udělal výpravčí Hubička, ale byli příliš zbabělí, tak jako všichni, příliš se báli, jediný, kdo se nikdy nebál, byl pan výpravčí Hubička, který teď seděl a kochal se svou slávou.</a:t>
            </a:r>
          </a:p>
        </p:txBody>
      </p:sp>
      <p:sp>
        <p:nvSpPr>
          <p:cNvPr id="4" name="TextovéPole 3">
            <a:extLst>
              <a:ext uri="{FF2B5EF4-FFF2-40B4-BE49-F238E27FC236}">
                <a16:creationId xmlns:a16="http://schemas.microsoft.com/office/drawing/2014/main" id="{FD0917EB-13E3-430D-8B2D-17D07831D8B7}"/>
              </a:ext>
            </a:extLst>
          </p:cNvPr>
          <p:cNvSpPr txBox="1"/>
          <p:nvPr/>
        </p:nvSpPr>
        <p:spPr>
          <a:xfrm>
            <a:off x="2567120" y="606269"/>
            <a:ext cx="8601622" cy="584775"/>
          </a:xfrm>
          <a:prstGeom prst="rect">
            <a:avLst/>
          </a:prstGeom>
          <a:noFill/>
        </p:spPr>
        <p:txBody>
          <a:bodyPr wrap="square" rtlCol="0">
            <a:spAutoFit/>
          </a:bodyPr>
          <a:lstStyle/>
          <a:p>
            <a:r>
              <a:rPr lang="cs-CZ" sz="3200" dirty="0" err="1"/>
              <a:t>Ich</a:t>
            </a:r>
            <a:r>
              <a:rPr lang="cs-CZ" sz="3200" dirty="0"/>
              <a:t> – forma: B. Hrabal – </a:t>
            </a:r>
            <a:r>
              <a:rPr lang="cs-CZ" sz="3200" i="1" dirty="0"/>
              <a:t>Ostře sledované vlaky</a:t>
            </a:r>
          </a:p>
        </p:txBody>
      </p:sp>
    </p:spTree>
    <p:extLst>
      <p:ext uri="{BB962C8B-B14F-4D97-AF65-F5344CB8AC3E}">
        <p14:creationId xmlns:p14="http://schemas.microsoft.com/office/powerpoint/2010/main" val="5391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D380BE-BD4E-4C70-A700-C32D81235C85}"/>
              </a:ext>
            </a:extLst>
          </p:cNvPr>
          <p:cNvSpPr>
            <a:spLocks noGrp="1"/>
          </p:cNvSpPr>
          <p:nvPr>
            <p:ph idx="1"/>
          </p:nvPr>
        </p:nvSpPr>
        <p:spPr>
          <a:xfrm>
            <a:off x="1262039" y="1287005"/>
            <a:ext cx="9850719" cy="4516636"/>
          </a:xfrm>
        </p:spPr>
        <p:txBody>
          <a:bodyPr>
            <a:normAutofit/>
          </a:bodyPr>
          <a:lstStyle/>
          <a:p>
            <a:pPr marL="0" indent="0" algn="just">
              <a:buNone/>
            </a:pPr>
            <a:r>
              <a:rPr lang="cs-CZ" dirty="0"/>
              <a:t>Přečetl jsi už nějakých třicet stránek a příběh tě začíná vzrušovat. V jisté chvíli si řekneš: „Hleďme, tahle věta mi zní povědomě. Dokonce se mi zdá, že celou tuhle pasáž jsem už četl.“ Samozřejmě: autor vrací některé motivy, tyto návraty jsou pro stavbu textu charakteristické, vyjadřují proudění času. Jako čtenář s pochopením pro autorovy záměry máš vypěstovanou vnímavost pro takové jemnosti a nic ti neuteče. Zároveň se však nedokážeš ubránit jistému rozmrzení; zrovna teď, když tě zápletka začala opravdu zajímat, si autor neodpustí vytasit se s jedním z těch profláknutých moderních literárních manýrismů a opakuje doslova a do písmene celý odstavec. Co odstavec! Celou stránku, můžeš si to srovnat, nevynechal ani čárku. </a:t>
            </a:r>
            <a:br>
              <a:rPr lang="cs-CZ" dirty="0"/>
            </a:br>
            <a:r>
              <a:rPr lang="cs-CZ" dirty="0"/>
              <a:t>A dál, jak je to dál? Nijak, vyprávění je naprosto totožné se stránkami, které už jsi přečetl. </a:t>
            </a:r>
          </a:p>
        </p:txBody>
      </p:sp>
      <p:sp>
        <p:nvSpPr>
          <p:cNvPr id="6" name="TextovéPole 5">
            <a:extLst>
              <a:ext uri="{FF2B5EF4-FFF2-40B4-BE49-F238E27FC236}">
                <a16:creationId xmlns:a16="http://schemas.microsoft.com/office/drawing/2014/main" id="{1B6EDB66-5FCA-4E86-B856-95CF3F04F25B}"/>
              </a:ext>
            </a:extLst>
          </p:cNvPr>
          <p:cNvSpPr txBox="1"/>
          <p:nvPr/>
        </p:nvSpPr>
        <p:spPr>
          <a:xfrm>
            <a:off x="2603241" y="802433"/>
            <a:ext cx="8154955" cy="738664"/>
          </a:xfrm>
          <a:prstGeom prst="rect">
            <a:avLst/>
          </a:prstGeom>
          <a:noFill/>
        </p:spPr>
        <p:txBody>
          <a:bodyPr wrap="square" rtlCol="0">
            <a:spAutoFit/>
          </a:bodyPr>
          <a:lstStyle/>
          <a:p>
            <a:r>
              <a:rPr lang="cs-CZ" sz="2400" dirty="0" err="1"/>
              <a:t>Du</a:t>
            </a:r>
            <a:r>
              <a:rPr lang="cs-CZ" sz="2400" dirty="0"/>
              <a:t> – forma: I. </a:t>
            </a:r>
            <a:r>
              <a:rPr lang="cs-CZ" sz="2400" dirty="0" err="1"/>
              <a:t>Calvino</a:t>
            </a:r>
            <a:r>
              <a:rPr lang="cs-CZ" sz="2400" dirty="0"/>
              <a:t> – Když jedné zimní noci cestující</a:t>
            </a:r>
          </a:p>
          <a:p>
            <a:endParaRPr lang="cs-CZ" dirty="0"/>
          </a:p>
        </p:txBody>
      </p:sp>
    </p:spTree>
    <p:extLst>
      <p:ext uri="{BB962C8B-B14F-4D97-AF65-F5344CB8AC3E}">
        <p14:creationId xmlns:p14="http://schemas.microsoft.com/office/powerpoint/2010/main" val="13852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74" name="Picture 79">
            <a:extLst>
              <a:ext uri="{FF2B5EF4-FFF2-40B4-BE49-F238E27FC236}">
                <a16:creationId xmlns:a16="http://schemas.microsoft.com/office/drawing/2014/main" id="{6154BE3A-19AD-4209-ACDC-E7421A0C5E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175" name="Picture 81">
            <a:extLst>
              <a:ext uri="{FF2B5EF4-FFF2-40B4-BE49-F238E27FC236}">
                <a16:creationId xmlns:a16="http://schemas.microsoft.com/office/drawing/2014/main" id="{29E6BE99-AC1F-4A9E-BE46-DE90190020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176" name="Rectangle 83">
            <a:extLst>
              <a:ext uri="{FF2B5EF4-FFF2-40B4-BE49-F238E27FC236}">
                <a16:creationId xmlns:a16="http://schemas.microsoft.com/office/drawing/2014/main" id="{99DC7DB1-F372-45D3-9BD0-B4F22977C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7" name="Rectangle 85">
            <a:extLst>
              <a:ext uri="{FF2B5EF4-FFF2-40B4-BE49-F238E27FC236}">
                <a16:creationId xmlns:a16="http://schemas.microsoft.com/office/drawing/2014/main" id="{35D1E4A3-6609-48CA-8146-E933DB388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8" name="Rectangle 87">
            <a:extLst>
              <a:ext uri="{FF2B5EF4-FFF2-40B4-BE49-F238E27FC236}">
                <a16:creationId xmlns:a16="http://schemas.microsoft.com/office/drawing/2014/main" id="{9906A214-F61F-45A5-9B03-86C98470C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9" name="Rectangle 89">
            <a:extLst>
              <a:ext uri="{FF2B5EF4-FFF2-40B4-BE49-F238E27FC236}">
                <a16:creationId xmlns:a16="http://schemas.microsoft.com/office/drawing/2014/main" id="{A1C31DC4-93F3-41DF-87A9-989BA3348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0" name="TextBox 91">
            <a:extLst>
              <a:ext uri="{FF2B5EF4-FFF2-40B4-BE49-F238E27FC236}">
                <a16:creationId xmlns:a16="http://schemas.microsoft.com/office/drawing/2014/main" id="{CD498D29-9D5B-4183-9C3F-91804BC4D4F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7181" name="Rectangle 93">
            <a:extLst>
              <a:ext uri="{FF2B5EF4-FFF2-40B4-BE49-F238E27FC236}">
                <a16:creationId xmlns:a16="http://schemas.microsoft.com/office/drawing/2014/main" id="{F797001C-C21F-48EE-9BF6-2E5B27E8A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82" name="Picture 95">
            <a:extLst>
              <a:ext uri="{FF2B5EF4-FFF2-40B4-BE49-F238E27FC236}">
                <a16:creationId xmlns:a16="http://schemas.microsoft.com/office/drawing/2014/main" id="{597ACABF-A5AA-4136-8A7C-B5FE7884CA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183" name="Picture 97">
            <a:extLst>
              <a:ext uri="{FF2B5EF4-FFF2-40B4-BE49-F238E27FC236}">
                <a16:creationId xmlns:a16="http://schemas.microsoft.com/office/drawing/2014/main" id="{F56CA165-F15C-4957-A261-808B12E91B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184" name="Rectangle 99">
            <a:extLst>
              <a:ext uri="{FF2B5EF4-FFF2-40B4-BE49-F238E27FC236}">
                <a16:creationId xmlns:a16="http://schemas.microsoft.com/office/drawing/2014/main" id="{A0558563-651A-48C1-830F-85F87B015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101">
            <a:extLst>
              <a:ext uri="{FF2B5EF4-FFF2-40B4-BE49-F238E27FC236}">
                <a16:creationId xmlns:a16="http://schemas.microsoft.com/office/drawing/2014/main" id="{237DC018-4948-40D3-91FE-2D3EC8536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8" descr="Image result for cimrman">
            <a:extLst>
              <a:ext uri="{FF2B5EF4-FFF2-40B4-BE49-F238E27FC236}">
                <a16:creationId xmlns:a16="http://schemas.microsoft.com/office/drawing/2014/main" id="{25E88563-ED81-47CD-989F-205A2B542B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79" r="17526" b="1"/>
          <a:stretch/>
        </p:blipFill>
        <p:spPr bwMode="auto">
          <a:xfrm>
            <a:off x="3870325" y="631"/>
            <a:ext cx="2876825" cy="258699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16">
            <a:extLst>
              <a:ext uri="{FF2B5EF4-FFF2-40B4-BE49-F238E27FC236}">
                <a16:creationId xmlns:a16="http://schemas.microsoft.com/office/drawing/2014/main" id="{459BCF8C-981B-4457-BB40-CBFB8DE6D3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411" r="30880" b="2"/>
          <a:stretch/>
        </p:blipFill>
        <p:spPr bwMode="auto">
          <a:xfrm>
            <a:off x="1011680" y="10"/>
            <a:ext cx="2858645" cy="42640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5A4EFF96-B49C-46EE-8AEF-95E8B3744D57}"/>
              </a:ext>
            </a:extLst>
          </p:cNvPr>
          <p:cNvSpPr>
            <a:spLocks noGrp="1"/>
          </p:cNvSpPr>
          <p:nvPr>
            <p:ph type="title"/>
          </p:nvPr>
        </p:nvSpPr>
        <p:spPr>
          <a:xfrm>
            <a:off x="6915665" y="2471876"/>
            <a:ext cx="4209791" cy="2268559"/>
          </a:xfrm>
        </p:spPr>
        <p:txBody>
          <a:bodyPr vert="horz" lIns="91440" tIns="45720" rIns="91440" bIns="45720" rtlCol="0" anchor="t">
            <a:normAutofit/>
          </a:bodyPr>
          <a:lstStyle/>
          <a:p>
            <a:pPr algn="l"/>
            <a:r>
              <a:rPr lang="en-US" sz="3100" dirty="0" err="1"/>
              <a:t>Literární</a:t>
            </a:r>
            <a:r>
              <a:rPr lang="en-US" sz="3100" dirty="0"/>
              <a:t> </a:t>
            </a:r>
            <a:r>
              <a:rPr lang="en-US" sz="3100" dirty="0" err="1"/>
              <a:t>postavy</a:t>
            </a:r>
            <a:r>
              <a:rPr lang="en-US" sz="3100" dirty="0"/>
              <a:t> </a:t>
            </a:r>
            <a:br>
              <a:rPr lang="en-US" sz="3100" dirty="0"/>
            </a:br>
            <a:r>
              <a:rPr lang="en-US" sz="3100" dirty="0"/>
              <a:t>(</a:t>
            </a:r>
            <a:r>
              <a:rPr lang="en-US" sz="3100" dirty="0" err="1"/>
              <a:t>система</a:t>
            </a:r>
            <a:r>
              <a:rPr lang="en-US" sz="3100" dirty="0"/>
              <a:t> </a:t>
            </a:r>
            <a:r>
              <a:rPr lang="en-US" sz="3100" dirty="0" err="1"/>
              <a:t>литературных</a:t>
            </a:r>
            <a:r>
              <a:rPr lang="en-US" sz="3100" dirty="0"/>
              <a:t> </a:t>
            </a:r>
            <a:r>
              <a:rPr lang="en-US" sz="3100" dirty="0" err="1"/>
              <a:t>персонажей</a:t>
            </a:r>
            <a:r>
              <a:rPr lang="en-US" sz="3100" dirty="0"/>
              <a:t>) </a:t>
            </a:r>
          </a:p>
        </p:txBody>
      </p:sp>
      <p:pic>
        <p:nvPicPr>
          <p:cNvPr id="7172" name="Picture 4">
            <a:extLst>
              <a:ext uri="{FF2B5EF4-FFF2-40B4-BE49-F238E27FC236}">
                <a16:creationId xmlns:a16="http://schemas.microsoft.com/office/drawing/2014/main" id="{18200853-3431-4F48-BA2D-0FD6FEAA68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07" r="12930" b="-2"/>
          <a:stretch/>
        </p:blipFill>
        <p:spPr bwMode="auto">
          <a:xfrm>
            <a:off x="1004526" y="4267831"/>
            <a:ext cx="2865799" cy="25903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186" name="Rectangle 103">
            <a:extLst>
              <a:ext uri="{FF2B5EF4-FFF2-40B4-BE49-F238E27FC236}">
                <a16:creationId xmlns:a16="http://schemas.microsoft.com/office/drawing/2014/main" id="{2AA194F4-9790-4B97-B415-E1431A9B3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4">
            <a:extLst>
              <a:ext uri="{FF2B5EF4-FFF2-40B4-BE49-F238E27FC236}">
                <a16:creationId xmlns:a16="http://schemas.microsoft.com/office/drawing/2014/main" id="{23FA78C7-864A-45AB-B61A-799E3572628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42" r="-3" b="-2"/>
          <a:stretch/>
        </p:blipFill>
        <p:spPr bwMode="auto">
          <a:xfrm>
            <a:off x="3886200" y="2593894"/>
            <a:ext cx="2860949" cy="42641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187" name="Rectangle 105">
            <a:extLst>
              <a:ext uri="{FF2B5EF4-FFF2-40B4-BE49-F238E27FC236}">
                <a16:creationId xmlns:a16="http://schemas.microsoft.com/office/drawing/2014/main" id="{71A6CE9F-C2FB-4755-A838-F36AD5C8D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02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8B4B7-9F55-4149-A358-555B14EF61EA}"/>
              </a:ext>
            </a:extLst>
          </p:cNvPr>
          <p:cNvSpPr>
            <a:spLocks noGrp="1"/>
          </p:cNvSpPr>
          <p:nvPr>
            <p:ph type="title"/>
          </p:nvPr>
        </p:nvSpPr>
        <p:spPr>
          <a:xfrm>
            <a:off x="2378543" y="742742"/>
            <a:ext cx="7958331" cy="1077229"/>
          </a:xfrm>
        </p:spPr>
        <p:txBody>
          <a:bodyPr/>
          <a:lstStyle/>
          <a:p>
            <a:pPr algn="l"/>
            <a:r>
              <a:rPr lang="cs-CZ" sz="3200" dirty="0"/>
              <a:t>Literární postavy</a:t>
            </a:r>
            <a:endParaRPr lang="cs-CZ" dirty="0"/>
          </a:p>
        </p:txBody>
      </p:sp>
      <p:sp>
        <p:nvSpPr>
          <p:cNvPr id="3" name="Zástupný obsah 2">
            <a:extLst>
              <a:ext uri="{FF2B5EF4-FFF2-40B4-BE49-F238E27FC236}">
                <a16:creationId xmlns:a16="http://schemas.microsoft.com/office/drawing/2014/main" id="{4BE49D63-1617-47D6-9DE0-807E631D95FE}"/>
              </a:ext>
            </a:extLst>
          </p:cNvPr>
          <p:cNvSpPr>
            <a:spLocks noGrp="1"/>
          </p:cNvSpPr>
          <p:nvPr>
            <p:ph idx="1"/>
          </p:nvPr>
        </p:nvSpPr>
        <p:spPr>
          <a:xfrm>
            <a:off x="2534113" y="1922048"/>
            <a:ext cx="5110768" cy="2463900"/>
          </a:xfrm>
        </p:spPr>
        <p:txBody>
          <a:bodyPr/>
          <a:lstStyle/>
          <a:p>
            <a:pPr>
              <a:lnSpc>
                <a:spcPct val="110000"/>
              </a:lnSpc>
            </a:pPr>
            <a:r>
              <a:rPr lang="cs-CZ" sz="1800" dirty="0"/>
              <a:t>Podle významu pro rozvoj děje:</a:t>
            </a:r>
          </a:p>
          <a:p>
            <a:pPr lvl="1">
              <a:lnSpc>
                <a:spcPct val="110000"/>
              </a:lnSpc>
            </a:pPr>
            <a:r>
              <a:rPr lang="cs-CZ" dirty="0"/>
              <a:t>hlavní (</a:t>
            </a:r>
            <a:r>
              <a:rPr lang="ru-RU" dirty="0"/>
              <a:t>главный герой, протагонист</a:t>
            </a:r>
            <a:r>
              <a:rPr lang="cs-CZ" dirty="0"/>
              <a:t>)</a:t>
            </a:r>
          </a:p>
          <a:p>
            <a:pPr lvl="1">
              <a:lnSpc>
                <a:spcPct val="110000"/>
              </a:lnSpc>
            </a:pPr>
            <a:r>
              <a:rPr lang="cs-CZ" dirty="0"/>
              <a:t>vedlejší (</a:t>
            </a:r>
            <a:r>
              <a:rPr lang="ru-RU" dirty="0"/>
              <a:t>второстепенные персонажи</a:t>
            </a:r>
            <a:r>
              <a:rPr lang="cs-CZ" dirty="0"/>
              <a:t>)</a:t>
            </a:r>
          </a:p>
          <a:p>
            <a:pPr lvl="1">
              <a:lnSpc>
                <a:spcPct val="110000"/>
              </a:lnSpc>
            </a:pPr>
            <a:r>
              <a:rPr lang="cs-CZ" dirty="0"/>
              <a:t>epizodické (</a:t>
            </a:r>
            <a:r>
              <a:rPr lang="ru-RU" dirty="0"/>
              <a:t>эпизодические персонажи</a:t>
            </a:r>
            <a:r>
              <a:rPr lang="cs-CZ" dirty="0"/>
              <a:t>)</a:t>
            </a:r>
          </a:p>
          <a:p>
            <a:endParaRPr lang="cs-CZ" dirty="0"/>
          </a:p>
        </p:txBody>
      </p:sp>
      <p:sp>
        <p:nvSpPr>
          <p:cNvPr id="4" name="Zástupný obsah 2">
            <a:extLst>
              <a:ext uri="{FF2B5EF4-FFF2-40B4-BE49-F238E27FC236}">
                <a16:creationId xmlns:a16="http://schemas.microsoft.com/office/drawing/2014/main" id="{4FD8E1CE-2328-4DAC-8C96-92C30844AFC0}"/>
              </a:ext>
            </a:extLst>
          </p:cNvPr>
          <p:cNvSpPr txBox="1">
            <a:spLocks/>
          </p:cNvSpPr>
          <p:nvPr/>
        </p:nvSpPr>
        <p:spPr>
          <a:xfrm>
            <a:off x="2534113" y="5038030"/>
            <a:ext cx="5110768" cy="1869602"/>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lnSpc>
                <a:spcPct val="110000"/>
              </a:lnSpc>
            </a:pPr>
            <a:r>
              <a:rPr lang="cs-CZ" sz="1800" dirty="0"/>
              <a:t>Podle funkce:</a:t>
            </a:r>
          </a:p>
          <a:p>
            <a:pPr lvl="1">
              <a:lnSpc>
                <a:spcPct val="110000"/>
              </a:lnSpc>
            </a:pPr>
            <a:r>
              <a:rPr lang="cs-CZ" dirty="0"/>
              <a:t>kladní (</a:t>
            </a:r>
            <a:r>
              <a:rPr lang="cs-CZ" dirty="0" err="1"/>
              <a:t>положительные</a:t>
            </a:r>
            <a:r>
              <a:rPr lang="cs-CZ" dirty="0"/>
              <a:t>)</a:t>
            </a:r>
          </a:p>
          <a:p>
            <a:pPr lvl="1">
              <a:lnSpc>
                <a:spcPct val="110000"/>
              </a:lnSpc>
            </a:pPr>
            <a:r>
              <a:rPr lang="cs-CZ" dirty="0"/>
              <a:t>záporní (</a:t>
            </a:r>
            <a:r>
              <a:rPr lang="cs-CZ" dirty="0" err="1"/>
              <a:t>отрицательные</a:t>
            </a:r>
            <a:r>
              <a:rPr lang="cs-CZ" dirty="0"/>
              <a:t>)</a:t>
            </a:r>
          </a:p>
          <a:p>
            <a:pPr lvl="1">
              <a:lnSpc>
                <a:spcPct val="110000"/>
              </a:lnSpc>
            </a:pPr>
            <a:endParaRPr lang="cs-CZ" b="1" dirty="0"/>
          </a:p>
          <a:p>
            <a:pPr marL="457200" lvl="1" indent="0">
              <a:lnSpc>
                <a:spcPct val="110000"/>
              </a:lnSpc>
              <a:buFont typeface="Wingdings" panose="05000000000000000000" pitchFamily="2" charset="2"/>
              <a:buNone/>
            </a:pPr>
            <a:endParaRPr lang="cs-CZ" dirty="0"/>
          </a:p>
          <a:p>
            <a:pPr marL="457200" lvl="1" indent="0">
              <a:lnSpc>
                <a:spcPct val="110000"/>
              </a:lnSpc>
              <a:buFont typeface="Wingdings" panose="05000000000000000000" pitchFamily="2" charset="2"/>
              <a:buNone/>
            </a:pPr>
            <a:endParaRPr lang="cs-CZ" dirty="0"/>
          </a:p>
          <a:p>
            <a:pPr lvl="1">
              <a:lnSpc>
                <a:spcPct val="110000"/>
              </a:lnSpc>
            </a:pPr>
            <a:endParaRPr lang="cs-CZ" sz="1400" dirty="0"/>
          </a:p>
        </p:txBody>
      </p:sp>
    </p:spTree>
    <p:extLst>
      <p:ext uri="{BB962C8B-B14F-4D97-AF65-F5344CB8AC3E}">
        <p14:creationId xmlns:p14="http://schemas.microsoft.com/office/powerpoint/2010/main" val="316993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6181F-62B6-4C7F-9A9A-BF65688D9CAE}"/>
              </a:ext>
            </a:extLst>
          </p:cNvPr>
          <p:cNvSpPr>
            <a:spLocks noGrp="1"/>
          </p:cNvSpPr>
          <p:nvPr>
            <p:ph type="title"/>
          </p:nvPr>
        </p:nvSpPr>
        <p:spPr/>
        <p:txBody>
          <a:bodyPr/>
          <a:lstStyle/>
          <a:p>
            <a:pPr algn="l"/>
            <a:r>
              <a:rPr lang="cs-CZ" sz="3600" dirty="0"/>
              <a:t>Literární postavy</a:t>
            </a:r>
            <a:endParaRPr lang="cs-CZ" dirty="0"/>
          </a:p>
        </p:txBody>
      </p:sp>
      <p:sp>
        <p:nvSpPr>
          <p:cNvPr id="4" name="Zástupný obsah 2">
            <a:extLst>
              <a:ext uri="{FF2B5EF4-FFF2-40B4-BE49-F238E27FC236}">
                <a16:creationId xmlns:a16="http://schemas.microsoft.com/office/drawing/2014/main" id="{B6315823-0064-4CCA-9B3A-9F1AA3BBAF69}"/>
              </a:ext>
            </a:extLst>
          </p:cNvPr>
          <p:cNvSpPr txBox="1">
            <a:spLocks/>
          </p:cNvSpPr>
          <p:nvPr/>
        </p:nvSpPr>
        <p:spPr>
          <a:xfrm>
            <a:off x="2030712" y="2967135"/>
            <a:ext cx="5110768" cy="2434789"/>
          </a:xfrm>
          <a:prstGeom prst="rect">
            <a:avLst/>
          </a:prstGeom>
        </p:spPr>
        <p:txBody>
          <a:bodyPr vert="horz" lIns="91440" tIns="45720" rIns="91440" bIns="45720" rtlCol="0" anchor="ctr">
            <a:normAutofit fontScale="925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lnSpc>
                <a:spcPct val="110000"/>
              </a:lnSpc>
            </a:pPr>
            <a:r>
              <a:rPr lang="cs-CZ" sz="1900" dirty="0"/>
              <a:t>Další dělení:</a:t>
            </a:r>
          </a:p>
          <a:p>
            <a:pPr lvl="1">
              <a:lnSpc>
                <a:spcPct val="110000"/>
              </a:lnSpc>
            </a:pPr>
            <a:r>
              <a:rPr lang="cs-CZ" sz="1900" dirty="0"/>
              <a:t>fiktivní (</a:t>
            </a:r>
            <a:r>
              <a:rPr lang="ru-RU" sz="1900" dirty="0"/>
              <a:t>фиктивные персонажи</a:t>
            </a:r>
            <a:r>
              <a:rPr lang="cs-CZ" sz="1900" dirty="0"/>
              <a:t>)</a:t>
            </a:r>
          </a:p>
          <a:p>
            <a:pPr lvl="1">
              <a:lnSpc>
                <a:spcPct val="110000"/>
              </a:lnSpc>
            </a:pPr>
            <a:r>
              <a:rPr lang="cs-CZ" sz="1900" dirty="0"/>
              <a:t>reálné, historické (</a:t>
            </a:r>
            <a:r>
              <a:rPr lang="ru-RU" sz="1900" dirty="0"/>
              <a:t>исторические</a:t>
            </a:r>
            <a:r>
              <a:rPr lang="cs-CZ" sz="1900" dirty="0"/>
              <a:t> </a:t>
            </a:r>
            <a:r>
              <a:rPr lang="ru-RU" sz="1900" dirty="0"/>
              <a:t>персонажи</a:t>
            </a:r>
            <a:r>
              <a:rPr lang="cs-CZ" sz="1900" dirty="0"/>
              <a:t>)</a:t>
            </a:r>
          </a:p>
          <a:p>
            <a:pPr lvl="1">
              <a:lnSpc>
                <a:spcPct val="110000"/>
              </a:lnSpc>
            </a:pPr>
            <a:r>
              <a:rPr lang="cs-CZ" sz="1900" dirty="0"/>
              <a:t>nadpřirozené, fantastické, antropomorfizované (</a:t>
            </a:r>
            <a:r>
              <a:rPr lang="ru-RU" sz="1900" dirty="0"/>
              <a:t>антропоморфные</a:t>
            </a:r>
            <a:r>
              <a:rPr lang="cs-CZ" sz="1900" dirty="0"/>
              <a:t>)</a:t>
            </a:r>
          </a:p>
          <a:p>
            <a:pPr lvl="1">
              <a:lnSpc>
                <a:spcPct val="110000"/>
              </a:lnSpc>
            </a:pPr>
            <a:endParaRPr lang="cs-CZ" sz="1900" b="1" dirty="0"/>
          </a:p>
          <a:p>
            <a:pPr marL="457200" lvl="1" indent="0">
              <a:lnSpc>
                <a:spcPct val="110000"/>
              </a:lnSpc>
              <a:buFont typeface="Wingdings" panose="05000000000000000000" pitchFamily="2" charset="2"/>
              <a:buNone/>
            </a:pPr>
            <a:endParaRPr lang="cs-CZ" dirty="0"/>
          </a:p>
          <a:p>
            <a:pPr marL="457200" lvl="1" indent="0">
              <a:lnSpc>
                <a:spcPct val="110000"/>
              </a:lnSpc>
              <a:buFont typeface="Wingdings" panose="05000000000000000000" pitchFamily="2" charset="2"/>
              <a:buNone/>
            </a:pPr>
            <a:endParaRPr lang="cs-CZ" dirty="0"/>
          </a:p>
          <a:p>
            <a:pPr lvl="1">
              <a:lnSpc>
                <a:spcPct val="110000"/>
              </a:lnSpc>
            </a:pPr>
            <a:endParaRPr lang="cs-CZ" sz="1400" dirty="0"/>
          </a:p>
        </p:txBody>
      </p:sp>
      <p:sp>
        <p:nvSpPr>
          <p:cNvPr id="5" name="Zástupný obsah 2">
            <a:extLst>
              <a:ext uri="{FF2B5EF4-FFF2-40B4-BE49-F238E27FC236}">
                <a16:creationId xmlns:a16="http://schemas.microsoft.com/office/drawing/2014/main" id="{9281CC99-86A4-4B11-8310-637D45870E21}"/>
              </a:ext>
            </a:extLst>
          </p:cNvPr>
          <p:cNvSpPr txBox="1">
            <a:spLocks/>
          </p:cNvSpPr>
          <p:nvPr/>
        </p:nvSpPr>
        <p:spPr>
          <a:xfrm>
            <a:off x="2030712" y="5401924"/>
            <a:ext cx="5110768" cy="1869602"/>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a:lnSpc>
                <a:spcPct val="110000"/>
              </a:lnSpc>
            </a:pPr>
            <a:r>
              <a:rPr lang="cs-CZ" sz="1800" dirty="0"/>
              <a:t>Konstelace postav:</a:t>
            </a:r>
          </a:p>
          <a:p>
            <a:pPr lvl="1">
              <a:lnSpc>
                <a:spcPct val="110000"/>
              </a:lnSpc>
            </a:pPr>
            <a:r>
              <a:rPr lang="cs-CZ" dirty="0"/>
              <a:t>kontrastní dvojice</a:t>
            </a:r>
          </a:p>
          <a:p>
            <a:pPr lvl="1">
              <a:lnSpc>
                <a:spcPct val="110000"/>
              </a:lnSpc>
            </a:pPr>
            <a:r>
              <a:rPr lang="cs-CZ" dirty="0"/>
              <a:t>trojúhelníková sestava</a:t>
            </a:r>
          </a:p>
          <a:p>
            <a:pPr lvl="1">
              <a:lnSpc>
                <a:spcPct val="110000"/>
              </a:lnSpc>
            </a:pPr>
            <a:endParaRPr lang="cs-CZ" b="1" dirty="0"/>
          </a:p>
          <a:p>
            <a:pPr marL="457200" lvl="1" indent="0">
              <a:lnSpc>
                <a:spcPct val="110000"/>
              </a:lnSpc>
              <a:buFont typeface="Wingdings" panose="05000000000000000000" pitchFamily="2" charset="2"/>
              <a:buNone/>
            </a:pPr>
            <a:endParaRPr lang="cs-CZ" dirty="0"/>
          </a:p>
          <a:p>
            <a:pPr marL="457200" lvl="1" indent="0">
              <a:lnSpc>
                <a:spcPct val="110000"/>
              </a:lnSpc>
              <a:buFont typeface="Wingdings" panose="05000000000000000000" pitchFamily="2" charset="2"/>
              <a:buNone/>
            </a:pPr>
            <a:endParaRPr lang="cs-CZ" dirty="0"/>
          </a:p>
          <a:p>
            <a:pPr lvl="1">
              <a:lnSpc>
                <a:spcPct val="110000"/>
              </a:lnSpc>
            </a:pPr>
            <a:endParaRPr lang="cs-CZ" sz="1400" dirty="0"/>
          </a:p>
        </p:txBody>
      </p:sp>
    </p:spTree>
    <p:extLst>
      <p:ext uri="{BB962C8B-B14F-4D97-AF65-F5344CB8AC3E}">
        <p14:creationId xmlns:p14="http://schemas.microsoft.com/office/powerpoint/2010/main" val="372742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01ECD4-B0D6-4C70-B35E-41C9692A55F7}"/>
              </a:ext>
            </a:extLst>
          </p:cNvPr>
          <p:cNvSpPr>
            <a:spLocks noGrp="1"/>
          </p:cNvSpPr>
          <p:nvPr>
            <p:ph type="title"/>
          </p:nvPr>
        </p:nvSpPr>
        <p:spPr/>
        <p:txBody>
          <a:bodyPr/>
          <a:lstStyle/>
          <a:p>
            <a:pPr algn="l"/>
            <a:r>
              <a:rPr lang="cs-CZ" sz="3600" dirty="0"/>
              <a:t>Literární postavy</a:t>
            </a:r>
            <a:endParaRPr lang="cs-CZ" dirty="0"/>
          </a:p>
        </p:txBody>
      </p:sp>
      <p:sp>
        <p:nvSpPr>
          <p:cNvPr id="3" name="Zástupný obsah 2">
            <a:extLst>
              <a:ext uri="{FF2B5EF4-FFF2-40B4-BE49-F238E27FC236}">
                <a16:creationId xmlns:a16="http://schemas.microsoft.com/office/drawing/2014/main" id="{C74F74FB-A189-41BB-814D-FA179E8CEFCB}"/>
              </a:ext>
            </a:extLst>
          </p:cNvPr>
          <p:cNvSpPr>
            <a:spLocks noGrp="1"/>
          </p:cNvSpPr>
          <p:nvPr>
            <p:ph idx="1"/>
          </p:nvPr>
        </p:nvSpPr>
        <p:spPr/>
        <p:txBody>
          <a:bodyPr/>
          <a:lstStyle/>
          <a:p>
            <a:r>
              <a:rPr lang="cs-CZ" dirty="0"/>
              <a:t>Literární typ </a:t>
            </a:r>
          </a:p>
          <a:p>
            <a:pPr lvl="1"/>
            <a:r>
              <a:rPr lang="cs-CZ" dirty="0"/>
              <a:t>idealizace, karikování, typizace, individualizace</a:t>
            </a:r>
          </a:p>
          <a:p>
            <a:pPr marL="457200" lvl="1" indent="0">
              <a:buNone/>
            </a:pPr>
            <a:endParaRPr lang="cs-CZ" dirty="0"/>
          </a:p>
          <a:p>
            <a:r>
              <a:rPr lang="cs-CZ" dirty="0"/>
              <a:t>Charakterizace </a:t>
            </a:r>
          </a:p>
          <a:p>
            <a:pPr lvl="1"/>
            <a:r>
              <a:rPr lang="cs-CZ" dirty="0"/>
              <a:t>přímá a nepřímá </a:t>
            </a:r>
          </a:p>
          <a:p>
            <a:pPr lvl="1"/>
            <a:endParaRPr lang="cs-CZ" dirty="0"/>
          </a:p>
        </p:txBody>
      </p:sp>
    </p:spTree>
    <p:extLst>
      <p:ext uri="{BB962C8B-B14F-4D97-AF65-F5344CB8AC3E}">
        <p14:creationId xmlns:p14="http://schemas.microsoft.com/office/powerpoint/2010/main" val="199741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5B91CC-7455-4AD8-BC0B-F7D875FEA485}"/>
              </a:ext>
            </a:extLst>
          </p:cNvPr>
          <p:cNvSpPr>
            <a:spLocks noGrp="1"/>
          </p:cNvSpPr>
          <p:nvPr>
            <p:ph idx="1"/>
          </p:nvPr>
        </p:nvSpPr>
        <p:spPr>
          <a:xfrm>
            <a:off x="1467312" y="2047813"/>
            <a:ext cx="8320499" cy="1381188"/>
          </a:xfrm>
        </p:spPr>
        <p:txBody>
          <a:bodyPr>
            <a:normAutofit fontScale="92500" lnSpcReduction="10000"/>
          </a:bodyPr>
          <a:lstStyle/>
          <a:p>
            <a:pPr algn="just"/>
            <a:r>
              <a:rPr lang="cs-CZ" dirty="0"/>
              <a:t>Struktura (</a:t>
            </a:r>
            <a:r>
              <a:rPr lang="ru-RU" dirty="0"/>
              <a:t>структура, строение</a:t>
            </a:r>
            <a:r>
              <a:rPr lang="cs-CZ" dirty="0"/>
              <a:t>)  - vnitřní organizace výstavbových prvků literárního díla; vzájemné funkční vztahy</a:t>
            </a:r>
          </a:p>
          <a:p>
            <a:pPr algn="just"/>
            <a:r>
              <a:rPr lang="cs-CZ" dirty="0"/>
              <a:t>V závislosti na formě a obsahu rozlišujeme strukturu:</a:t>
            </a:r>
          </a:p>
          <a:p>
            <a:pPr marL="0" indent="0">
              <a:buNone/>
            </a:pPr>
            <a:endParaRPr lang="cs-CZ" dirty="0"/>
          </a:p>
        </p:txBody>
      </p:sp>
      <p:sp>
        <p:nvSpPr>
          <p:cNvPr id="5" name="Obdélník: se zakulacenými rohy 4">
            <a:extLst>
              <a:ext uri="{FF2B5EF4-FFF2-40B4-BE49-F238E27FC236}">
                <a16:creationId xmlns:a16="http://schemas.microsoft.com/office/drawing/2014/main" id="{484E8C14-8E2F-4DA8-8088-4F64BD36A06F}"/>
              </a:ext>
            </a:extLst>
          </p:cNvPr>
          <p:cNvSpPr/>
          <p:nvPr/>
        </p:nvSpPr>
        <p:spPr>
          <a:xfrm>
            <a:off x="2660427" y="3364443"/>
            <a:ext cx="2640563" cy="15488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se zakulacenými rohy 5">
            <a:extLst>
              <a:ext uri="{FF2B5EF4-FFF2-40B4-BE49-F238E27FC236}">
                <a16:creationId xmlns:a16="http://schemas.microsoft.com/office/drawing/2014/main" id="{7C73203C-5114-4E20-8090-00D8B85E1CC9}"/>
              </a:ext>
            </a:extLst>
          </p:cNvPr>
          <p:cNvSpPr/>
          <p:nvPr/>
        </p:nvSpPr>
        <p:spPr>
          <a:xfrm>
            <a:off x="6494105" y="3345280"/>
            <a:ext cx="2640563" cy="15488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E17115A1-0EF8-449D-8BF3-4EBD117BD2D0}"/>
              </a:ext>
            </a:extLst>
          </p:cNvPr>
          <p:cNvSpPr txBox="1"/>
          <p:nvPr/>
        </p:nvSpPr>
        <p:spPr>
          <a:xfrm>
            <a:off x="2918193" y="3814208"/>
            <a:ext cx="1969523" cy="646331"/>
          </a:xfrm>
          <a:prstGeom prst="rect">
            <a:avLst/>
          </a:prstGeom>
          <a:noFill/>
        </p:spPr>
        <p:txBody>
          <a:bodyPr wrap="square" rtlCol="0">
            <a:spAutoFit/>
          </a:bodyPr>
          <a:lstStyle/>
          <a:p>
            <a:pPr algn="ctr"/>
            <a:r>
              <a:rPr lang="cs-CZ" b="1" dirty="0"/>
              <a:t>JAZYKOVÁ </a:t>
            </a:r>
          </a:p>
          <a:p>
            <a:pPr algn="ctr"/>
            <a:r>
              <a:rPr lang="ru-RU" b="1" dirty="0"/>
              <a:t>языковая</a:t>
            </a:r>
            <a:endParaRPr lang="cs-CZ" b="1" dirty="0"/>
          </a:p>
        </p:txBody>
      </p:sp>
      <p:sp>
        <p:nvSpPr>
          <p:cNvPr id="9" name="TextovéPole 8">
            <a:extLst>
              <a:ext uri="{FF2B5EF4-FFF2-40B4-BE49-F238E27FC236}">
                <a16:creationId xmlns:a16="http://schemas.microsoft.com/office/drawing/2014/main" id="{B4813E9C-16A7-4F6B-A4F9-4BCA802A24B1}"/>
              </a:ext>
            </a:extLst>
          </p:cNvPr>
          <p:cNvSpPr txBox="1"/>
          <p:nvPr/>
        </p:nvSpPr>
        <p:spPr>
          <a:xfrm>
            <a:off x="6494105" y="3796555"/>
            <a:ext cx="2640563" cy="646331"/>
          </a:xfrm>
          <a:prstGeom prst="rect">
            <a:avLst/>
          </a:prstGeom>
          <a:noFill/>
        </p:spPr>
        <p:txBody>
          <a:bodyPr wrap="square" rtlCol="0">
            <a:spAutoFit/>
          </a:bodyPr>
          <a:lstStyle/>
          <a:p>
            <a:pPr algn="ctr"/>
            <a:r>
              <a:rPr lang="cs-CZ" b="1" dirty="0"/>
              <a:t>IDEOVĚ TEMATICKÁ</a:t>
            </a:r>
          </a:p>
          <a:p>
            <a:pPr algn="ctr"/>
            <a:r>
              <a:rPr lang="ru-RU" b="1" dirty="0"/>
              <a:t>идейно-тематическая</a:t>
            </a:r>
            <a:endParaRPr lang="cs-CZ" b="1" dirty="0"/>
          </a:p>
        </p:txBody>
      </p:sp>
      <p:sp>
        <p:nvSpPr>
          <p:cNvPr id="10" name="TextovéPole 9">
            <a:extLst>
              <a:ext uri="{FF2B5EF4-FFF2-40B4-BE49-F238E27FC236}">
                <a16:creationId xmlns:a16="http://schemas.microsoft.com/office/drawing/2014/main" id="{DDA213A2-D90D-4F5C-8F04-15D3E34BF3E5}"/>
              </a:ext>
            </a:extLst>
          </p:cNvPr>
          <p:cNvSpPr txBox="1"/>
          <p:nvPr/>
        </p:nvSpPr>
        <p:spPr>
          <a:xfrm>
            <a:off x="1467312" y="5187820"/>
            <a:ext cx="8776255" cy="1200329"/>
          </a:xfrm>
          <a:prstGeom prst="rect">
            <a:avLst/>
          </a:prstGeom>
          <a:noFill/>
        </p:spPr>
        <p:txBody>
          <a:bodyPr wrap="square" rtlCol="0">
            <a:spAutoFit/>
          </a:bodyPr>
          <a:lstStyle/>
          <a:p>
            <a:pPr marL="285750" indent="-285750" algn="just">
              <a:buFont typeface="Arial" panose="020B0604020202020204" pitchFamily="34" charset="0"/>
              <a:buChar char="•"/>
            </a:pPr>
            <a:r>
              <a:rPr lang="cs-CZ" dirty="0"/>
              <a:t>Forma (</a:t>
            </a:r>
            <a:r>
              <a:rPr lang="ru-RU" dirty="0"/>
              <a:t>форма</a:t>
            </a:r>
            <a:r>
              <a:rPr lang="cs-CZ" dirty="0"/>
              <a:t>) – souhrn faktorů, které organizují sdělování obsahu (grafická forma, zvuková, kompoziční, žánrová atd.)</a:t>
            </a:r>
          </a:p>
          <a:p>
            <a:pPr algn="just"/>
            <a:endParaRPr lang="cs-CZ" dirty="0"/>
          </a:p>
          <a:p>
            <a:pPr marL="285750" indent="-285750" algn="just">
              <a:buFont typeface="Arial" panose="020B0604020202020204" pitchFamily="34" charset="0"/>
              <a:buChar char="•"/>
            </a:pPr>
            <a:r>
              <a:rPr lang="cs-CZ" dirty="0"/>
              <a:t>Obsah (</a:t>
            </a:r>
            <a:r>
              <a:rPr lang="ru-RU" dirty="0"/>
              <a:t>содержание</a:t>
            </a:r>
            <a:r>
              <a:rPr lang="cs-CZ" dirty="0"/>
              <a:t>) - </a:t>
            </a:r>
          </a:p>
        </p:txBody>
      </p:sp>
      <p:sp>
        <p:nvSpPr>
          <p:cNvPr id="14" name="Nadpis 1">
            <a:extLst>
              <a:ext uri="{FF2B5EF4-FFF2-40B4-BE49-F238E27FC236}">
                <a16:creationId xmlns:a16="http://schemas.microsoft.com/office/drawing/2014/main" id="{7899C30B-4EB7-4D10-A072-ED3281040364}"/>
              </a:ext>
            </a:extLst>
          </p:cNvPr>
          <p:cNvSpPr>
            <a:spLocks noGrp="1"/>
          </p:cNvSpPr>
          <p:nvPr>
            <p:ph type="title"/>
          </p:nvPr>
        </p:nvSpPr>
        <p:spPr>
          <a:xfrm>
            <a:off x="2285236" y="686030"/>
            <a:ext cx="7958331" cy="1077229"/>
          </a:xfrm>
        </p:spPr>
        <p:txBody>
          <a:bodyPr/>
          <a:lstStyle/>
          <a:p>
            <a:r>
              <a:rPr lang="cs-CZ" dirty="0"/>
              <a:t>Struktura, forma a obsah literárního díla</a:t>
            </a:r>
          </a:p>
        </p:txBody>
      </p:sp>
    </p:spTree>
    <p:extLst>
      <p:ext uri="{BB962C8B-B14F-4D97-AF65-F5344CB8AC3E}">
        <p14:creationId xmlns:p14="http://schemas.microsoft.com/office/powerpoint/2010/main" val="89466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1A1F3A1-EAF5-4058-B9A2-1B78DE4CC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ED68409D-FE91-4743-8ED2-B120D7E3A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A9A83AE1-B0BF-44D9-80C8-3289540CA9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EAA8CEB9-6D18-41E0-9CE0-D2722018C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F2C037B-519A-49BF-BA66-4C2737E51D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0C0F2CE-E0D7-479F-B6F5-53D255D42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456E5A-A8F3-4EE2-A5BC-9B32F9A488A6}"/>
              </a:ext>
            </a:extLst>
          </p:cNvPr>
          <p:cNvSpPr>
            <a:spLocks noGrp="1"/>
          </p:cNvSpPr>
          <p:nvPr>
            <p:ph type="title"/>
          </p:nvPr>
        </p:nvSpPr>
        <p:spPr>
          <a:xfrm>
            <a:off x="6000135" y="809322"/>
            <a:ext cx="4825607" cy="1077229"/>
          </a:xfrm>
        </p:spPr>
        <p:txBody>
          <a:bodyPr>
            <a:normAutofit/>
          </a:bodyPr>
          <a:lstStyle/>
          <a:p>
            <a:pPr algn="l"/>
            <a:r>
              <a:rPr lang="cs-CZ" dirty="0"/>
              <a:t>Vztah obsahu a formy</a:t>
            </a:r>
          </a:p>
        </p:txBody>
      </p:sp>
      <p:pic>
        <p:nvPicPr>
          <p:cNvPr id="1026" name="Picture 2">
            <a:extLst>
              <a:ext uri="{FF2B5EF4-FFF2-40B4-BE49-F238E27FC236}">
                <a16:creationId xmlns:a16="http://schemas.microsoft.com/office/drawing/2014/main" id="{361C5F55-68E5-4D50-B646-6847A87CB4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33" r="742" b="-2"/>
          <a:stretch/>
        </p:blipFill>
        <p:spPr bwMode="auto">
          <a:xfrm>
            <a:off x="1659297" y="647190"/>
            <a:ext cx="3781046" cy="5564283"/>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91D64A1E-885D-499C-AEC0-E75EEA34895F}"/>
              </a:ext>
            </a:extLst>
          </p:cNvPr>
          <p:cNvSpPr>
            <a:spLocks noGrp="1"/>
          </p:cNvSpPr>
          <p:nvPr>
            <p:ph idx="1"/>
          </p:nvPr>
        </p:nvSpPr>
        <p:spPr>
          <a:xfrm>
            <a:off x="6254996" y="1561574"/>
            <a:ext cx="4974961" cy="3997828"/>
          </a:xfrm>
        </p:spPr>
        <p:txBody>
          <a:bodyPr>
            <a:normAutofit/>
          </a:bodyPr>
          <a:lstStyle/>
          <a:p>
            <a:pPr algn="just"/>
            <a:r>
              <a:rPr lang="cs-CZ" sz="1800" dirty="0"/>
              <a:t>„...obsah sám si vytváří a požaduje formu, vnitřek si tvoří svůj vnějšek, umělecká myšlenka si dává přímo své vtělení.“ </a:t>
            </a:r>
          </a:p>
          <a:p>
            <a:pPr marL="0" indent="0" algn="r">
              <a:buNone/>
            </a:pPr>
            <a:r>
              <a:rPr lang="cs-CZ" sz="1800" dirty="0"/>
              <a:t>Jan Patočka (</a:t>
            </a:r>
            <a:r>
              <a:rPr lang="cs-CZ" sz="1800" i="1" dirty="0"/>
              <a:t>Umění a čas</a:t>
            </a:r>
            <a:r>
              <a:rPr lang="cs-CZ" sz="1800" dirty="0"/>
              <a:t>) </a:t>
            </a:r>
          </a:p>
        </p:txBody>
      </p:sp>
      <p:sp>
        <p:nvSpPr>
          <p:cNvPr id="83" name="Rectangle 82">
            <a:extLst>
              <a:ext uri="{FF2B5EF4-FFF2-40B4-BE49-F238E27FC236}">
                <a16:creationId xmlns:a16="http://schemas.microsoft.com/office/drawing/2014/main" id="{1C079F6C-9D07-44C3-A4CF-2171FAE3A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F97E0D77-4642-415A-B455-869127697405}"/>
              </a:ext>
            </a:extLst>
          </p:cNvPr>
          <p:cNvSpPr txBox="1"/>
          <p:nvPr/>
        </p:nvSpPr>
        <p:spPr>
          <a:xfrm>
            <a:off x="2788207" y="6255991"/>
            <a:ext cx="2865432" cy="369332"/>
          </a:xfrm>
          <a:prstGeom prst="rect">
            <a:avLst/>
          </a:prstGeom>
          <a:noFill/>
        </p:spPr>
        <p:txBody>
          <a:bodyPr wrap="square" rtlCol="0">
            <a:spAutoFit/>
          </a:bodyPr>
          <a:lstStyle/>
          <a:p>
            <a:r>
              <a:rPr lang="cs-CZ" dirty="0"/>
              <a:t>(1907 – 1977) </a:t>
            </a:r>
          </a:p>
        </p:txBody>
      </p:sp>
    </p:spTree>
    <p:extLst>
      <p:ext uri="{BB962C8B-B14F-4D97-AF65-F5344CB8AC3E}">
        <p14:creationId xmlns:p14="http://schemas.microsoft.com/office/powerpoint/2010/main" val="174907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3" name="Picture 72">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5" name="Rectangle 74">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xtBox 82">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85" name="Rectangle 84">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9" name="Picture 88">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1" name="Rectangle 90">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CD3070-FF7E-4196-A13F-C022CB029DCF}"/>
              </a:ext>
            </a:extLst>
          </p:cNvPr>
          <p:cNvSpPr>
            <a:spLocks noGrp="1"/>
          </p:cNvSpPr>
          <p:nvPr>
            <p:ph type="title"/>
          </p:nvPr>
        </p:nvSpPr>
        <p:spPr>
          <a:xfrm>
            <a:off x="1447509" y="2931760"/>
            <a:ext cx="3472811" cy="1537604"/>
          </a:xfrm>
        </p:spPr>
        <p:txBody>
          <a:bodyPr vert="horz" lIns="91440" tIns="45720" rIns="91440" bIns="45720" rtlCol="0" anchor="t">
            <a:normAutofit/>
          </a:bodyPr>
          <a:lstStyle/>
          <a:p>
            <a:pPr algn="ctr"/>
            <a:r>
              <a:rPr lang="en-US" sz="3600" dirty="0" err="1"/>
              <a:t>Interpretace</a:t>
            </a:r>
            <a:br>
              <a:rPr lang="cs-CZ" sz="3600" dirty="0"/>
            </a:br>
            <a:r>
              <a:rPr lang="ru-RU" sz="3600" dirty="0"/>
              <a:t>интерпретация</a:t>
            </a:r>
            <a:endParaRPr lang="en-US" sz="3600" dirty="0"/>
          </a:p>
        </p:txBody>
      </p:sp>
      <p:pic>
        <p:nvPicPr>
          <p:cNvPr id="2050" name="Picture 2" descr="Image result for искусство беседы">
            <a:extLst>
              <a:ext uri="{FF2B5EF4-FFF2-40B4-BE49-F238E27FC236}">
                <a16:creationId xmlns:a16="http://schemas.microsoft.com/office/drawing/2014/main" id="{CB467997-09D6-43E3-8B1F-FE0AEC6398F5}"/>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3080"/>
          <a:stretch/>
        </p:blipFill>
        <p:spPr bwMode="auto">
          <a:xfrm>
            <a:off x="5444747" y="647191"/>
            <a:ext cx="5297322" cy="556428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2249730D-8531-4F75-8AA9-64EF335C81C1}"/>
              </a:ext>
            </a:extLst>
          </p:cNvPr>
          <p:cNvSpPr txBox="1"/>
          <p:nvPr/>
        </p:nvSpPr>
        <p:spPr>
          <a:xfrm>
            <a:off x="5945686" y="6302643"/>
            <a:ext cx="5238781" cy="646331"/>
          </a:xfrm>
          <a:prstGeom prst="rect">
            <a:avLst/>
          </a:prstGeom>
          <a:noFill/>
        </p:spPr>
        <p:txBody>
          <a:bodyPr wrap="square" rtlCol="0">
            <a:spAutoFit/>
          </a:bodyPr>
          <a:lstStyle/>
          <a:p>
            <a:r>
              <a:rPr lang="ru-RU" dirty="0"/>
              <a:t>Рене Магритт "Искусство беседы", 1963 г</a:t>
            </a:r>
            <a:r>
              <a:rPr lang="cs-CZ" dirty="0"/>
              <a:t>.</a:t>
            </a:r>
          </a:p>
          <a:p>
            <a:endParaRPr lang="cs-CZ" dirty="0"/>
          </a:p>
        </p:txBody>
      </p:sp>
    </p:spTree>
    <p:extLst>
      <p:ext uri="{BB962C8B-B14F-4D97-AF65-F5344CB8AC3E}">
        <p14:creationId xmlns:p14="http://schemas.microsoft.com/office/powerpoint/2010/main" val="216207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88835522-746F-4F41-874D-E2B8C4B16036}"/>
              </a:ext>
            </a:extLst>
          </p:cNvPr>
          <p:cNvSpPr/>
          <p:nvPr/>
        </p:nvSpPr>
        <p:spPr>
          <a:xfrm>
            <a:off x="8731411" y="5636413"/>
            <a:ext cx="1379974" cy="709127"/>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14C54F2D-2CA7-4ED3-B61B-2AAEC0AD29CE}"/>
              </a:ext>
            </a:extLst>
          </p:cNvPr>
          <p:cNvSpPr>
            <a:spLocks noGrp="1"/>
          </p:cNvSpPr>
          <p:nvPr>
            <p:ph type="title"/>
          </p:nvPr>
        </p:nvSpPr>
        <p:spPr>
          <a:xfrm>
            <a:off x="2424745" y="780064"/>
            <a:ext cx="7958331" cy="1077229"/>
          </a:xfrm>
        </p:spPr>
        <p:txBody>
          <a:bodyPr/>
          <a:lstStyle/>
          <a:p>
            <a:pPr algn="l"/>
            <a:r>
              <a:rPr lang="cs-CZ" dirty="0"/>
              <a:t>Téma literárního díla</a:t>
            </a:r>
            <a:br>
              <a:rPr lang="cs-CZ" dirty="0"/>
            </a:br>
            <a:endParaRPr lang="cs-CZ" dirty="0"/>
          </a:p>
        </p:txBody>
      </p:sp>
      <p:pic>
        <p:nvPicPr>
          <p:cNvPr id="3074" name="Picture 2">
            <a:extLst>
              <a:ext uri="{FF2B5EF4-FFF2-40B4-BE49-F238E27FC236}">
                <a16:creationId xmlns:a16="http://schemas.microsoft.com/office/drawing/2014/main" id="{1E65F182-3A4F-4B97-BD3D-7D656E70B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56" y="2207098"/>
            <a:ext cx="2843178" cy="28431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AE1CB85-F424-4F59-AFA5-E493B7DEA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541" y="2207098"/>
            <a:ext cx="2843178" cy="28431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61AD35D-24A1-4BA3-BB58-ABE7114C40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29" t="5045" r="6502" b="7511"/>
          <a:stretch/>
        </p:blipFill>
        <p:spPr bwMode="auto">
          <a:xfrm>
            <a:off x="7583926" y="2207098"/>
            <a:ext cx="3674946" cy="2843178"/>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prava, šrafovaná 2">
            <a:extLst>
              <a:ext uri="{FF2B5EF4-FFF2-40B4-BE49-F238E27FC236}">
                <a16:creationId xmlns:a16="http://schemas.microsoft.com/office/drawing/2014/main" id="{CEF7AF2A-FA51-4AAB-BFC7-30E2F27BDA09}"/>
              </a:ext>
            </a:extLst>
          </p:cNvPr>
          <p:cNvSpPr/>
          <p:nvPr/>
        </p:nvSpPr>
        <p:spPr>
          <a:xfrm>
            <a:off x="1614721" y="5361340"/>
            <a:ext cx="1958406" cy="1151427"/>
          </a:xfrm>
          <a:prstGeom prst="strip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71298BF6-321D-4677-A5B7-93789DD27FB9}"/>
              </a:ext>
            </a:extLst>
          </p:cNvPr>
          <p:cNvSpPr txBox="1"/>
          <p:nvPr/>
        </p:nvSpPr>
        <p:spPr>
          <a:xfrm>
            <a:off x="2003928" y="5751761"/>
            <a:ext cx="1958406" cy="369332"/>
          </a:xfrm>
          <a:prstGeom prst="rect">
            <a:avLst/>
          </a:prstGeom>
          <a:noFill/>
        </p:spPr>
        <p:txBody>
          <a:bodyPr wrap="square" rtlCol="0">
            <a:spAutoFit/>
          </a:bodyPr>
          <a:lstStyle/>
          <a:p>
            <a:r>
              <a:rPr lang="ru-RU" dirty="0"/>
              <a:t>От</a:t>
            </a:r>
            <a:r>
              <a:rPr lang="cs-CZ" dirty="0"/>
              <a:t> </a:t>
            </a:r>
            <a:r>
              <a:rPr lang="ru-RU" dirty="0"/>
              <a:t>темы </a:t>
            </a:r>
          </a:p>
        </p:txBody>
      </p:sp>
      <p:sp>
        <p:nvSpPr>
          <p:cNvPr id="7" name="Šipka: doprava 6">
            <a:extLst>
              <a:ext uri="{FF2B5EF4-FFF2-40B4-BE49-F238E27FC236}">
                <a16:creationId xmlns:a16="http://schemas.microsoft.com/office/drawing/2014/main" id="{5F59F892-9058-4810-85E4-C31E8A14F51E}"/>
              </a:ext>
            </a:extLst>
          </p:cNvPr>
          <p:cNvSpPr/>
          <p:nvPr/>
        </p:nvSpPr>
        <p:spPr>
          <a:xfrm>
            <a:off x="4573705" y="5400082"/>
            <a:ext cx="2621014" cy="1243313"/>
          </a:xfrm>
          <a:prstGeom prst="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29C114F1-3184-46E3-841F-4C19A82A4AA9}"/>
              </a:ext>
            </a:extLst>
          </p:cNvPr>
          <p:cNvSpPr txBox="1"/>
          <p:nvPr/>
        </p:nvSpPr>
        <p:spPr>
          <a:xfrm>
            <a:off x="4615072" y="5806311"/>
            <a:ext cx="2352875" cy="369332"/>
          </a:xfrm>
          <a:prstGeom prst="rect">
            <a:avLst/>
          </a:prstGeom>
          <a:noFill/>
        </p:spPr>
        <p:txBody>
          <a:bodyPr wrap="square" rtlCol="0">
            <a:spAutoFit/>
          </a:bodyPr>
          <a:lstStyle/>
          <a:p>
            <a:r>
              <a:rPr lang="ru-RU" dirty="0"/>
              <a:t>через проблематику</a:t>
            </a:r>
            <a:endParaRPr lang="cs-CZ" dirty="0"/>
          </a:p>
        </p:txBody>
      </p:sp>
      <p:sp>
        <p:nvSpPr>
          <p:cNvPr id="6" name="Obdélník 5">
            <a:extLst>
              <a:ext uri="{FF2B5EF4-FFF2-40B4-BE49-F238E27FC236}">
                <a16:creationId xmlns:a16="http://schemas.microsoft.com/office/drawing/2014/main" id="{A01EAB55-C665-4BF3-A367-29A3F93ED0A8}"/>
              </a:ext>
            </a:extLst>
          </p:cNvPr>
          <p:cNvSpPr/>
          <p:nvPr/>
        </p:nvSpPr>
        <p:spPr>
          <a:xfrm>
            <a:off x="8986824" y="5763762"/>
            <a:ext cx="869149" cy="369332"/>
          </a:xfrm>
          <a:prstGeom prst="rect">
            <a:avLst/>
          </a:prstGeom>
        </p:spPr>
        <p:txBody>
          <a:bodyPr wrap="none">
            <a:spAutoFit/>
          </a:bodyPr>
          <a:lstStyle/>
          <a:p>
            <a:r>
              <a:rPr lang="cs-CZ" dirty="0"/>
              <a:t>к </a:t>
            </a:r>
            <a:r>
              <a:rPr lang="cs-CZ" dirty="0" err="1"/>
              <a:t>идее</a:t>
            </a:r>
            <a:endParaRPr lang="cs-CZ" dirty="0"/>
          </a:p>
        </p:txBody>
      </p:sp>
    </p:spTree>
    <p:extLst>
      <p:ext uri="{BB962C8B-B14F-4D97-AF65-F5344CB8AC3E}">
        <p14:creationId xmlns:p14="http://schemas.microsoft.com/office/powerpoint/2010/main" val="292359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B107EF-9B4A-49DF-90CE-B1146C2AE07B}"/>
              </a:ext>
            </a:extLst>
          </p:cNvPr>
          <p:cNvSpPr>
            <a:spLocks noGrp="1"/>
          </p:cNvSpPr>
          <p:nvPr>
            <p:ph type="title"/>
          </p:nvPr>
        </p:nvSpPr>
        <p:spPr/>
        <p:txBody>
          <a:bodyPr/>
          <a:lstStyle/>
          <a:p>
            <a:pPr algn="l"/>
            <a:r>
              <a:rPr lang="cs-CZ" dirty="0"/>
              <a:t>Motiv</a:t>
            </a:r>
            <a:br>
              <a:rPr lang="cs-CZ" dirty="0"/>
            </a:br>
            <a:endParaRPr lang="cs-CZ" dirty="0"/>
          </a:p>
        </p:txBody>
      </p:sp>
      <p:sp>
        <p:nvSpPr>
          <p:cNvPr id="3" name="Zástupný obsah 2">
            <a:extLst>
              <a:ext uri="{FF2B5EF4-FFF2-40B4-BE49-F238E27FC236}">
                <a16:creationId xmlns:a16="http://schemas.microsoft.com/office/drawing/2014/main" id="{6E0F2540-55C1-4633-B310-C779DFD3C969}"/>
              </a:ext>
            </a:extLst>
          </p:cNvPr>
          <p:cNvSpPr>
            <a:spLocks noGrp="1"/>
          </p:cNvSpPr>
          <p:nvPr>
            <p:ph idx="1"/>
          </p:nvPr>
        </p:nvSpPr>
        <p:spPr>
          <a:xfrm>
            <a:off x="1122081" y="1885285"/>
            <a:ext cx="7796540" cy="3997828"/>
          </a:xfrm>
        </p:spPr>
        <p:txBody>
          <a:bodyPr/>
          <a:lstStyle/>
          <a:p>
            <a:r>
              <a:rPr lang="cs-CZ" dirty="0"/>
              <a:t>Podle funkce v literárním díle:</a:t>
            </a:r>
          </a:p>
          <a:p>
            <a:pPr marL="457200" indent="-457200">
              <a:buAutoNum type="alphaUcParenR"/>
            </a:pPr>
            <a:r>
              <a:rPr lang="cs-CZ" dirty="0"/>
              <a:t>Dynamické (</a:t>
            </a:r>
            <a:r>
              <a:rPr lang="ru-RU" dirty="0"/>
              <a:t>динамические</a:t>
            </a:r>
            <a:r>
              <a:rPr lang="cs-CZ" dirty="0"/>
              <a:t>)</a:t>
            </a:r>
          </a:p>
          <a:p>
            <a:pPr marL="457200" indent="-457200">
              <a:buAutoNum type="alphaUcParenR"/>
            </a:pPr>
            <a:r>
              <a:rPr lang="cs-CZ" dirty="0"/>
              <a:t>Statické (</a:t>
            </a:r>
            <a:r>
              <a:rPr lang="ru-RU" dirty="0"/>
              <a:t>статические</a:t>
            </a:r>
            <a:r>
              <a:rPr lang="cs-CZ" dirty="0"/>
              <a:t>)</a:t>
            </a:r>
          </a:p>
          <a:p>
            <a:pPr marL="457200" indent="-457200">
              <a:buAutoNum type="alphaUcParenR"/>
            </a:pPr>
            <a:r>
              <a:rPr lang="cs-CZ" dirty="0"/>
              <a:t>Volné (</a:t>
            </a:r>
            <a:r>
              <a:rPr lang="ru-RU" dirty="0"/>
              <a:t>свободные</a:t>
            </a:r>
            <a:r>
              <a:rPr lang="cs-CZ" dirty="0"/>
              <a:t>)</a:t>
            </a:r>
          </a:p>
          <a:p>
            <a:pPr marL="0" indent="0">
              <a:buNone/>
            </a:pPr>
            <a:endParaRPr lang="cs-CZ" dirty="0"/>
          </a:p>
          <a:p>
            <a:r>
              <a:rPr lang="cs-CZ" dirty="0"/>
              <a:t>Leitmotiv</a:t>
            </a:r>
          </a:p>
        </p:txBody>
      </p:sp>
      <p:pic>
        <p:nvPicPr>
          <p:cNvPr id="4098" name="Picture 2" descr="Image result for odyssea homér">
            <a:extLst>
              <a:ext uri="{FF2B5EF4-FFF2-40B4-BE49-F238E27FC236}">
                <a16:creationId xmlns:a16="http://schemas.microsoft.com/office/drawing/2014/main" id="{7E7BC776-E9DA-41AC-90B6-8B70B22BCB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81" t="1652" r="16452" b="4174"/>
          <a:stretch/>
        </p:blipFill>
        <p:spPr bwMode="auto">
          <a:xfrm rot="20880071">
            <a:off x="5840147" y="434628"/>
            <a:ext cx="2392516" cy="33796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 cestě kerouac">
            <a:extLst>
              <a:ext uri="{FF2B5EF4-FFF2-40B4-BE49-F238E27FC236}">
                <a16:creationId xmlns:a16="http://schemas.microsoft.com/office/drawing/2014/main" id="{571365E3-584D-4B05-9044-63A35BB6C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29089">
            <a:off x="4991710" y="2977859"/>
            <a:ext cx="2446327" cy="349475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radiščev cesta z petrohradu do moskvy">
            <a:extLst>
              <a:ext uri="{FF2B5EF4-FFF2-40B4-BE49-F238E27FC236}">
                <a16:creationId xmlns:a16="http://schemas.microsoft.com/office/drawing/2014/main" id="{13D33F88-F493-426B-8DCC-E4F48DAB7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6705">
            <a:off x="8507151" y="539113"/>
            <a:ext cx="2165452" cy="34040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ulliverovy cesty">
            <a:extLst>
              <a:ext uri="{FF2B5EF4-FFF2-40B4-BE49-F238E27FC236}">
                <a16:creationId xmlns:a16="http://schemas.microsoft.com/office/drawing/2014/main" id="{36550148-9C54-4B80-9D60-CBC2960215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181" y="2237296"/>
            <a:ext cx="2306426" cy="32938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esty na sibiř">
            <a:extLst>
              <a:ext uri="{FF2B5EF4-FFF2-40B4-BE49-F238E27FC236}">
                <a16:creationId xmlns:a16="http://schemas.microsoft.com/office/drawing/2014/main" id="{4B69D6AF-7DD3-4016-A8A3-012632E10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58103">
            <a:off x="8822892" y="3591148"/>
            <a:ext cx="2068215" cy="299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8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Nadpis 1">
            <a:extLst>
              <a:ext uri="{FF2B5EF4-FFF2-40B4-BE49-F238E27FC236}">
                <a16:creationId xmlns:a16="http://schemas.microsoft.com/office/drawing/2014/main" id="{010D77D9-B74B-4814-9524-15BF07A147EB}"/>
              </a:ext>
            </a:extLst>
          </p:cNvPr>
          <p:cNvSpPr>
            <a:spLocks noGrp="1"/>
          </p:cNvSpPr>
          <p:nvPr>
            <p:ph type="title"/>
          </p:nvPr>
        </p:nvSpPr>
        <p:spPr>
          <a:xfrm>
            <a:off x="2611808" y="808056"/>
            <a:ext cx="7958331" cy="1077229"/>
          </a:xfrm>
        </p:spPr>
        <p:txBody>
          <a:bodyPr>
            <a:normAutofit/>
          </a:bodyPr>
          <a:lstStyle/>
          <a:p>
            <a:pPr algn="l"/>
            <a:r>
              <a:rPr lang="cs-CZ"/>
              <a:t>Kompozice</a:t>
            </a:r>
            <a:br>
              <a:rPr lang="cs-CZ"/>
            </a:br>
            <a:endParaRPr lang="cs-CZ"/>
          </a:p>
        </p:txBody>
      </p:sp>
      <p:graphicFrame>
        <p:nvGraphicFramePr>
          <p:cNvPr id="18" name="Zástupný obsah 2">
            <a:extLst>
              <a:ext uri="{FF2B5EF4-FFF2-40B4-BE49-F238E27FC236}">
                <a16:creationId xmlns:a16="http://schemas.microsoft.com/office/drawing/2014/main" id="{31C5C381-B4A4-4C77-A726-601EC5FE3FCF}"/>
              </a:ext>
            </a:extLst>
          </p:cNvPr>
          <p:cNvGraphicFramePr>
            <a:graphicFrameLocks noGrp="1"/>
          </p:cNvGraphicFramePr>
          <p:nvPr>
            <p:ph idx="1"/>
            <p:extLst>
              <p:ext uri="{D42A27DB-BD31-4B8C-83A1-F6EECF244321}">
                <p14:modId xmlns:p14="http://schemas.microsoft.com/office/powerpoint/2010/main" val="3408499114"/>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42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87F35-DFA4-4E58-B943-5A04C2DEDFCB}"/>
              </a:ext>
            </a:extLst>
          </p:cNvPr>
          <p:cNvSpPr>
            <a:spLocks noGrp="1"/>
          </p:cNvSpPr>
          <p:nvPr>
            <p:ph type="title"/>
          </p:nvPr>
        </p:nvSpPr>
        <p:spPr/>
        <p:txBody>
          <a:bodyPr/>
          <a:lstStyle/>
          <a:p>
            <a:pPr algn="l"/>
            <a:r>
              <a:rPr lang="cs-CZ" dirty="0"/>
              <a:t>Fabule a syžet</a:t>
            </a:r>
          </a:p>
        </p:txBody>
      </p:sp>
      <p:sp>
        <p:nvSpPr>
          <p:cNvPr id="3" name="Zástupný obsah 2">
            <a:extLst>
              <a:ext uri="{FF2B5EF4-FFF2-40B4-BE49-F238E27FC236}">
                <a16:creationId xmlns:a16="http://schemas.microsoft.com/office/drawing/2014/main" id="{054882BD-46B5-4767-B096-5219BE93800A}"/>
              </a:ext>
            </a:extLst>
          </p:cNvPr>
          <p:cNvSpPr>
            <a:spLocks noGrp="1"/>
          </p:cNvSpPr>
          <p:nvPr>
            <p:ph idx="1"/>
          </p:nvPr>
        </p:nvSpPr>
        <p:spPr>
          <a:xfrm>
            <a:off x="6192416" y="1768194"/>
            <a:ext cx="4743062" cy="4842086"/>
          </a:xfrm>
        </p:spPr>
        <p:txBody>
          <a:bodyPr>
            <a:normAutofit/>
          </a:bodyPr>
          <a:lstStyle/>
          <a:p>
            <a:r>
              <a:rPr lang="cs-CZ" dirty="0"/>
              <a:t>Syžet (</a:t>
            </a:r>
            <a:r>
              <a:rPr lang="ru-RU" dirty="0"/>
              <a:t>сюжет</a:t>
            </a:r>
            <a:r>
              <a:rPr lang="cs-CZ" dirty="0"/>
              <a:t>)</a:t>
            </a:r>
          </a:p>
          <a:p>
            <a:pPr marL="0" indent="0">
              <a:buNone/>
            </a:pPr>
            <a:endParaRPr lang="cs-CZ" dirty="0"/>
          </a:p>
          <a:p>
            <a:pPr lvl="1"/>
            <a:r>
              <a:rPr lang="cs-CZ" sz="2000" dirty="0"/>
              <a:t>z fr. sujet – námět, látka</a:t>
            </a:r>
          </a:p>
          <a:p>
            <a:pPr lvl="1"/>
            <a:r>
              <a:rPr lang="cs-CZ" sz="2000" dirty="0"/>
              <a:t>je konkrétní uspořádání fabule. Autor přitom může narušit chronologii, sled příčin </a:t>
            </a:r>
            <a:br>
              <a:rPr lang="cs-CZ" sz="2000" dirty="0"/>
            </a:br>
            <a:r>
              <a:rPr lang="cs-CZ" sz="2000" dirty="0"/>
              <a:t>a důsledků ve výstavbě děje; může některé části fabule potlačit ve prospěch jiných, ponechat ve vyprávění tzv. bílá místa.</a:t>
            </a:r>
          </a:p>
          <a:p>
            <a:pPr marL="457200" lvl="1" indent="0">
              <a:buNone/>
            </a:pPr>
            <a:endParaRPr lang="cs-CZ" b="1" dirty="0"/>
          </a:p>
        </p:txBody>
      </p:sp>
      <p:sp>
        <p:nvSpPr>
          <p:cNvPr id="5" name="Zástupný obsah 2">
            <a:extLst>
              <a:ext uri="{FF2B5EF4-FFF2-40B4-BE49-F238E27FC236}">
                <a16:creationId xmlns:a16="http://schemas.microsoft.com/office/drawing/2014/main" id="{438A4C23-8677-4A82-B942-3A302B67469C}"/>
              </a:ext>
            </a:extLst>
          </p:cNvPr>
          <p:cNvSpPr txBox="1">
            <a:spLocks/>
          </p:cNvSpPr>
          <p:nvPr/>
        </p:nvSpPr>
        <p:spPr>
          <a:xfrm>
            <a:off x="1242127" y="1768194"/>
            <a:ext cx="4323887" cy="3890365"/>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cs-CZ" dirty="0"/>
              <a:t>Fabule (</a:t>
            </a:r>
            <a:r>
              <a:rPr lang="ru-RU" dirty="0"/>
              <a:t>фабула</a:t>
            </a:r>
            <a:r>
              <a:rPr lang="cs-CZ" dirty="0"/>
              <a:t>)</a:t>
            </a:r>
          </a:p>
          <a:p>
            <a:pPr marL="0" indent="0">
              <a:buNone/>
            </a:pPr>
            <a:endParaRPr lang="cs-CZ" dirty="0"/>
          </a:p>
          <a:p>
            <a:pPr lvl="1"/>
            <a:r>
              <a:rPr lang="cs-CZ" sz="2000" dirty="0"/>
              <a:t>z lat. </a:t>
            </a:r>
            <a:r>
              <a:rPr lang="cs-CZ" sz="2000" dirty="0" err="1"/>
              <a:t>fabula</a:t>
            </a:r>
            <a:r>
              <a:rPr lang="cs-CZ" sz="2000" dirty="0"/>
              <a:t> – vyprávění, příběh, bajka</a:t>
            </a:r>
          </a:p>
          <a:p>
            <a:pPr lvl="1"/>
            <a:r>
              <a:rPr lang="cs-CZ" sz="2000" dirty="0"/>
              <a:t>souhrn událostí a příběhů časově a příčinně spojených</a:t>
            </a:r>
          </a:p>
          <a:p>
            <a:pPr lvl="1"/>
            <a:r>
              <a:rPr lang="cs-CZ" sz="2000" dirty="0"/>
              <a:t>smyšlený příběh</a:t>
            </a:r>
          </a:p>
          <a:p>
            <a:pPr lvl="1"/>
            <a:endParaRPr lang="cs-CZ" b="1" dirty="0"/>
          </a:p>
          <a:p>
            <a:pPr marL="457200" lvl="1" indent="0">
              <a:buFont typeface="Wingdings" panose="05000000000000000000" pitchFamily="2" charset="2"/>
              <a:buNone/>
            </a:pPr>
            <a:endParaRPr lang="cs-CZ" b="1" dirty="0"/>
          </a:p>
        </p:txBody>
      </p:sp>
      <p:sp>
        <p:nvSpPr>
          <p:cNvPr id="12" name="Obdélník: se zakulacenými rohy 11">
            <a:extLst>
              <a:ext uri="{FF2B5EF4-FFF2-40B4-BE49-F238E27FC236}">
                <a16:creationId xmlns:a16="http://schemas.microsoft.com/office/drawing/2014/main" id="{85C44EE0-E908-4A3B-96D2-25A5BAF67AA7}"/>
              </a:ext>
            </a:extLst>
          </p:cNvPr>
          <p:cNvSpPr/>
          <p:nvPr/>
        </p:nvSpPr>
        <p:spPr>
          <a:xfrm>
            <a:off x="3872204" y="1894616"/>
            <a:ext cx="1339743" cy="71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32648AFF-2666-47BA-AB65-FF37B94F05E8}"/>
              </a:ext>
            </a:extLst>
          </p:cNvPr>
          <p:cNvSpPr/>
          <p:nvPr/>
        </p:nvSpPr>
        <p:spPr>
          <a:xfrm>
            <a:off x="4118208" y="2090991"/>
            <a:ext cx="802464" cy="369332"/>
          </a:xfrm>
          <a:prstGeom prst="rect">
            <a:avLst/>
          </a:prstGeom>
        </p:spPr>
        <p:txBody>
          <a:bodyPr wrap="none">
            <a:spAutoFit/>
          </a:bodyPr>
          <a:lstStyle/>
          <a:p>
            <a:r>
              <a:rPr lang="cs-CZ" b="1" dirty="0"/>
              <a:t>ЧТО?</a:t>
            </a:r>
          </a:p>
        </p:txBody>
      </p:sp>
      <p:sp>
        <p:nvSpPr>
          <p:cNvPr id="13" name="Obdélník: se zakulacenými rohy 12">
            <a:extLst>
              <a:ext uri="{FF2B5EF4-FFF2-40B4-BE49-F238E27FC236}">
                <a16:creationId xmlns:a16="http://schemas.microsoft.com/office/drawing/2014/main" id="{0DFAB65B-B775-4C98-ABAF-E83744FA28C8}"/>
              </a:ext>
            </a:extLst>
          </p:cNvPr>
          <p:cNvSpPr/>
          <p:nvPr/>
        </p:nvSpPr>
        <p:spPr>
          <a:xfrm>
            <a:off x="8706162" y="1894616"/>
            <a:ext cx="1339743" cy="71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C5FF6365-8424-4B80-BD54-948DF87974D7}"/>
              </a:ext>
            </a:extLst>
          </p:cNvPr>
          <p:cNvSpPr/>
          <p:nvPr/>
        </p:nvSpPr>
        <p:spPr>
          <a:xfrm>
            <a:off x="8988747" y="2068928"/>
            <a:ext cx="774571" cy="369332"/>
          </a:xfrm>
          <a:prstGeom prst="rect">
            <a:avLst/>
          </a:prstGeom>
        </p:spPr>
        <p:txBody>
          <a:bodyPr wrap="none">
            <a:spAutoFit/>
          </a:bodyPr>
          <a:lstStyle/>
          <a:p>
            <a:r>
              <a:rPr lang="cs-CZ" b="1" dirty="0"/>
              <a:t>КАК?</a:t>
            </a:r>
          </a:p>
        </p:txBody>
      </p:sp>
    </p:spTree>
    <p:extLst>
      <p:ext uri="{BB962C8B-B14F-4D97-AF65-F5344CB8AC3E}">
        <p14:creationId xmlns:p14="http://schemas.microsoft.com/office/powerpoint/2010/main" val="336896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7" name="Picture 136">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9" name="Rectangle 138">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xtBox 146">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49" name="Rectangle 148">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3" name="Picture 152">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5" name="Rectangle 154">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dpis 1">
            <a:extLst>
              <a:ext uri="{FF2B5EF4-FFF2-40B4-BE49-F238E27FC236}">
                <a16:creationId xmlns:a16="http://schemas.microsoft.com/office/drawing/2014/main" id="{37D12062-DDED-4947-8CE0-2933F8D8FF1D}"/>
              </a:ext>
            </a:extLst>
          </p:cNvPr>
          <p:cNvSpPr>
            <a:spLocks noGrp="1"/>
          </p:cNvSpPr>
          <p:nvPr>
            <p:ph type="title"/>
          </p:nvPr>
        </p:nvSpPr>
        <p:spPr>
          <a:xfrm>
            <a:off x="1415565" y="3154329"/>
            <a:ext cx="3072109" cy="2268559"/>
          </a:xfrm>
        </p:spPr>
        <p:txBody>
          <a:bodyPr vert="horz" lIns="91440" tIns="45720" rIns="91440" bIns="45720" rtlCol="0" anchor="t">
            <a:normAutofit/>
          </a:bodyPr>
          <a:lstStyle/>
          <a:p>
            <a:r>
              <a:rPr lang="en-US" sz="3200" dirty="0" err="1"/>
              <a:t>Fabule</a:t>
            </a:r>
            <a:r>
              <a:rPr lang="en-US" sz="3200" dirty="0"/>
              <a:t> a </a:t>
            </a:r>
            <a:r>
              <a:rPr lang="en-US" sz="3200" dirty="0" err="1"/>
              <a:t>syžet</a:t>
            </a:r>
            <a:endParaRPr lang="en-US" sz="3200" dirty="0"/>
          </a:p>
        </p:txBody>
      </p:sp>
      <p:pic>
        <p:nvPicPr>
          <p:cNvPr id="5122" name="Picture 2">
            <a:extLst>
              <a:ext uri="{FF2B5EF4-FFF2-40B4-BE49-F238E27FC236}">
                <a16:creationId xmlns:a16="http://schemas.microsoft.com/office/drawing/2014/main" id="{482257E3-95CF-42D3-AA77-78B5F69258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6156" r="13399" b="5823"/>
          <a:stretch/>
        </p:blipFill>
        <p:spPr bwMode="auto">
          <a:xfrm>
            <a:off x="5666655" y="1570378"/>
            <a:ext cx="5297322" cy="3711807"/>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648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150</TotalTime>
  <Words>990</Words>
  <Application>Microsoft Office PowerPoint</Application>
  <PresentationFormat>Širokoúhlá obrazovka</PresentationFormat>
  <Paragraphs>94</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MS Shell Dlg 2</vt:lpstr>
      <vt:lpstr>Wingdings</vt:lpstr>
      <vt:lpstr>Wingdings 3</vt:lpstr>
      <vt:lpstr>Madison</vt:lpstr>
      <vt:lpstr>Stavba a struktura literárního díla</vt:lpstr>
      <vt:lpstr>Struktura, forma a obsah literárního díla</vt:lpstr>
      <vt:lpstr>Vztah obsahu a formy</vt:lpstr>
      <vt:lpstr>Interpretace интерпретация</vt:lpstr>
      <vt:lpstr>Téma literárního díla </vt:lpstr>
      <vt:lpstr>Motiv </vt:lpstr>
      <vt:lpstr>Kompozice </vt:lpstr>
      <vt:lpstr>Fabule a syžet</vt:lpstr>
      <vt:lpstr>Fabule a syžet</vt:lpstr>
      <vt:lpstr>Fabule a syžet</vt:lpstr>
      <vt:lpstr>Autorská řeč (авторская речь)</vt:lpstr>
      <vt:lpstr>Prezentace aplikace PowerPoint</vt:lpstr>
      <vt:lpstr>Prezentace aplikace PowerPoint</vt:lpstr>
      <vt:lpstr>Prezentace aplikace PowerPoint</vt:lpstr>
      <vt:lpstr>Literární postavy  (система литературных персонажей) </vt:lpstr>
      <vt:lpstr>Literární postavy</vt:lpstr>
      <vt:lpstr>Literární postavy</vt:lpstr>
      <vt:lpstr>Literární postavy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Alexandra Gončarenko</dc:creator>
  <cp:lastModifiedBy>Alexandra Gončarenko</cp:lastModifiedBy>
  <cp:revision>14</cp:revision>
  <dcterms:created xsi:type="dcterms:W3CDTF">2020-03-05T21:31:39Z</dcterms:created>
  <dcterms:modified xsi:type="dcterms:W3CDTF">2020-03-19T12:06:11Z</dcterms:modified>
</cp:coreProperties>
</file>