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28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5" r:id="rId23"/>
    <p:sldId id="279" r:id="rId24"/>
    <p:sldId id="280" r:id="rId25"/>
    <p:sldId id="281" r:id="rId26"/>
    <p:sldId id="282" r:id="rId27"/>
    <p:sldId id="283" r:id="rId28"/>
    <p:sldId id="286" r:id="rId29"/>
    <p:sldId id="287" r:id="rId30"/>
    <p:sldId id="295" r:id="rId31"/>
    <p:sldId id="289" r:id="rId32"/>
    <p:sldId id="290" r:id="rId33"/>
    <p:sldId id="292" r:id="rId34"/>
    <p:sldId id="296" r:id="rId35"/>
    <p:sldId id="298" r:id="rId36"/>
    <p:sldId id="294" r:id="rId37"/>
    <p:sldId id="297" r:id="rId38"/>
    <p:sldId id="293" r:id="rId39"/>
    <p:sldId id="305" r:id="rId40"/>
    <p:sldId id="306" r:id="rId41"/>
    <p:sldId id="307" r:id="rId42"/>
    <p:sldId id="308" r:id="rId43"/>
    <p:sldId id="309" r:id="rId44"/>
    <p:sldId id="299" r:id="rId45"/>
    <p:sldId id="310" r:id="rId46"/>
    <p:sldId id="300" r:id="rId47"/>
    <p:sldId id="304" r:id="rId48"/>
    <p:sldId id="303" r:id="rId49"/>
    <p:sldId id="311" r:id="rId50"/>
    <p:sldId id="312" r:id="rId51"/>
    <p:sldId id="313" r:id="rId52"/>
    <p:sldId id="327" r:id="rId53"/>
    <p:sldId id="320" r:id="rId54"/>
    <p:sldId id="321" r:id="rId55"/>
    <p:sldId id="316" r:id="rId56"/>
    <p:sldId id="317" r:id="rId57"/>
    <p:sldId id="318" r:id="rId58"/>
    <p:sldId id="319" r:id="rId59"/>
    <p:sldId id="326" r:id="rId60"/>
    <p:sldId id="324" r:id="rId61"/>
    <p:sldId id="325" r:id="rId6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76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95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42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1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5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18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23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19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37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E87DB-0B10-4B78-8C21-365E6808A12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97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lexej_Nikolajevi%C4%8D" TargetMode="External"/><Relationship Id="rId3" Type="http://schemas.openxmlformats.org/officeDocument/2006/relationships/hyperlink" Target="http://cs.wikipedia.org/wiki/Olga_Nikolajevna" TargetMode="External"/><Relationship Id="rId7" Type="http://schemas.openxmlformats.org/officeDocument/2006/relationships/hyperlink" Target="http://cs.wikipedia.org/wiki/1904" TargetMode="External"/><Relationship Id="rId2" Type="http://schemas.openxmlformats.org/officeDocument/2006/relationships/hyperlink" Target="http://cs.wikipedia.org/wiki/Alix_Hesensko-Darmstadtsk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Anast%C3%A1zie_Nikolajevna" TargetMode="External"/><Relationship Id="rId5" Type="http://schemas.openxmlformats.org/officeDocument/2006/relationships/hyperlink" Target="http://cs.wikipedia.org/wiki/Marie_Nikolajevna" TargetMode="External"/><Relationship Id="rId4" Type="http://schemas.openxmlformats.org/officeDocument/2006/relationships/hyperlink" Target="http://cs.wikipedia.org/wiki/Ta%C5%A5%C3%A1na_Nikolajevna" TargetMode="External"/><Relationship Id="rId9" Type="http://schemas.openxmlformats.org/officeDocument/2006/relationships/hyperlink" Target="http://cs.wikipedia.org/wiki/Hemof%C3%ADli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JYBTMkWBM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YBTMkWBM8" TargetMode="External"/><Relationship Id="rId4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r-j-valka.webnode.cz/products/rusko-japonska-valka-1904-1905/" TargetMode="External"/><Relationship Id="rId2" Type="http://schemas.openxmlformats.org/officeDocument/2006/relationships/hyperlink" Target="http://www.financnici.cz/vladimir-iljic-len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mpas.estranky.cz/clanky/ucebnice-dejepisu/rusko-v-letech-1905-1922-petr-daubner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Rusko v první polovině 20. století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5254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Stěpan</a:t>
            </a:r>
            <a:r>
              <a:rPr lang="cs-CZ" b="1" dirty="0" smtClean="0"/>
              <a:t> </a:t>
            </a:r>
            <a:r>
              <a:rPr lang="cs-CZ" b="1" dirty="0" err="1" smtClean="0"/>
              <a:t>Osipovič</a:t>
            </a:r>
            <a:r>
              <a:rPr lang="cs-CZ" b="1" dirty="0" smtClean="0"/>
              <a:t> </a:t>
            </a:r>
            <a:r>
              <a:rPr lang="cs-CZ" b="1" dirty="0" err="1" smtClean="0"/>
              <a:t>Makarov</a:t>
            </a:r>
            <a:endParaRPr lang="cs-CZ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488188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2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Výsledky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/>
              <a:t>Rusko se zřeklo území Port Arthuru a jižní části ostrova Sachalin a uznalo vrchní panství Japonska nad Koreou;</a:t>
            </a:r>
          </a:p>
          <a:p>
            <a:r>
              <a:rPr lang="cs-CZ" sz="3600" dirty="0"/>
              <a:t>v</a:t>
            </a:r>
            <a:r>
              <a:rPr lang="cs-CZ" sz="3600" dirty="0" smtClean="0"/>
              <a:t>ítězné Japonsko získalo rozhodující vliv v jižním Mandžusku a hlavní vliv v Koreji; </a:t>
            </a:r>
          </a:p>
          <a:p>
            <a:r>
              <a:rPr lang="cs-CZ" sz="3600" dirty="0" smtClean="0"/>
              <a:t>Korea byla v roce 1910 Japonskem anektována (připojena);</a:t>
            </a:r>
          </a:p>
          <a:p>
            <a:r>
              <a:rPr lang="cs-CZ" sz="3600" dirty="0" smtClean="0"/>
              <a:t>prohraná válka odhalila hospodářské a vojenské slabosti samoděržaví.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11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Výsledky války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Ztráty:</a:t>
            </a:r>
            <a:endParaRPr lang="cs-CZ" sz="4000" dirty="0"/>
          </a:p>
          <a:p>
            <a:r>
              <a:rPr lang="cs-CZ" sz="4000" dirty="0"/>
              <a:t>carské Rusko – 500 000 vojáků</a:t>
            </a:r>
          </a:p>
          <a:p>
            <a:pPr lvl="1"/>
            <a:r>
              <a:rPr lang="cs-CZ" sz="4000" dirty="0"/>
              <a:t>Ztráty- 25 330 mrtvých a 146 000 zraněných</a:t>
            </a:r>
          </a:p>
          <a:p>
            <a:r>
              <a:rPr lang="cs-CZ" sz="4000" dirty="0"/>
              <a:t>Japonsko – 400 000 vojáků</a:t>
            </a:r>
          </a:p>
          <a:p>
            <a:pPr lvl="1"/>
            <a:r>
              <a:rPr lang="cs-CZ" sz="4000" dirty="0"/>
              <a:t>Ztráty- 47 380 mrtvých a 173 400 zraněných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10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43" y="-10809"/>
            <a:ext cx="9144000" cy="683555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Ovál 8"/>
          <p:cNvSpPr/>
          <p:nvPr/>
        </p:nvSpPr>
        <p:spPr>
          <a:xfrm>
            <a:off x="7608168" y="2600908"/>
            <a:ext cx="64807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816080" y="4698856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799856" y="1556792"/>
            <a:ext cx="165618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utoShape 4" descr="Válčiště_pro_Rusko_-_japonskou_válku_1904_až_1905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8634001" y="3388647"/>
            <a:ext cx="1368152" cy="1327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 flipH="1" flipV="1">
            <a:off x="4871864" y="1628800"/>
            <a:ext cx="2736304" cy="9721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943873" y="1916832"/>
            <a:ext cx="1120971" cy="5040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3431704" y="5373216"/>
            <a:ext cx="864096" cy="720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8544272" y="620688"/>
            <a:ext cx="93610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5303912" y="4581129"/>
            <a:ext cx="936104" cy="1177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906090" y="3743106"/>
            <a:ext cx="972108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RUSKÁ REVOLUCE 1905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6" y="1895938"/>
            <a:ext cx="7782560" cy="43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4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Příčina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 smtClean="0"/>
              <a:t>První velké buržoazně demokratické revoluční hnutí v Rusku ve 20. století;</a:t>
            </a:r>
          </a:p>
          <a:p>
            <a:pPr algn="just">
              <a:lnSpc>
                <a:spcPct val="150000"/>
              </a:lnSpc>
            </a:pPr>
            <a:r>
              <a:rPr lang="cs-CZ" dirty="0" smtClean="0"/>
              <a:t>reakce na prohru v rusko</a:t>
            </a:r>
            <a:r>
              <a:rPr lang="cs-CZ" dirty="0"/>
              <a:t>-</a:t>
            </a:r>
            <a:r>
              <a:rPr lang="cs-CZ" dirty="0" smtClean="0"/>
              <a:t>japonské válce a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cs-CZ" dirty="0" smtClean="0"/>
              <a:t>   následné nepokoje způsobené Krvavou nedělí v roce 1905.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36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Krvavá neděle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Masakr původně poklidné demonstrace dělníků v Petrohradě 22.1. 1905; 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emonstraci vede kněz Georgij </a:t>
            </a:r>
            <a:r>
              <a:rPr lang="cs-CZ" dirty="0" err="1" smtClean="0"/>
              <a:t>Gapon</a:t>
            </a:r>
            <a:r>
              <a:rPr lang="cs-CZ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emonstranti chtějí carovi předat  petici na zlepšení pracovních podmínek, zrušení cenzury a toleranci v náboženských otázkách;</a:t>
            </a:r>
          </a:p>
          <a:p>
            <a:pPr>
              <a:lnSpc>
                <a:spcPct val="100000"/>
              </a:lnSpc>
            </a:pPr>
            <a:r>
              <a:rPr lang="cs-CZ" dirty="0"/>
              <a:t>c</a:t>
            </a:r>
            <a:r>
              <a:rPr lang="cs-CZ" dirty="0" smtClean="0"/>
              <a:t>ar není v Petrohradu;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ělníci nemilosrdně postříleni (až 1000 mrtvých)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34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Gapon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365125"/>
            <a:ext cx="4919663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82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Počátek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Po Krvavé neděli vypukla v Rusku revoluce;</a:t>
            </a:r>
          </a:p>
          <a:p>
            <a:pPr>
              <a:lnSpc>
                <a:spcPct val="150000"/>
              </a:lnSpc>
            </a:pPr>
            <a:r>
              <a:rPr lang="cs-CZ" dirty="0"/>
              <a:t>c</a:t>
            </a:r>
            <a:r>
              <a:rPr lang="cs-CZ" dirty="0" smtClean="0"/>
              <a:t>elé Rusko zachvátila vlna vzpour, stávek a demonstrací; </a:t>
            </a:r>
          </a:p>
          <a:p>
            <a:pPr>
              <a:lnSpc>
                <a:spcPct val="150000"/>
              </a:lnSpc>
            </a:pPr>
            <a:r>
              <a:rPr lang="cs-CZ" dirty="0"/>
              <a:t>n</a:t>
            </a:r>
            <a:r>
              <a:rPr lang="cs-CZ" dirty="0" smtClean="0"/>
              <a:t>ejvýznamnější akcí byla vzpoura na křižníku Potěmkin</a:t>
            </a:r>
          </a:p>
          <a:p>
            <a:pPr>
              <a:lnSpc>
                <a:spcPct val="150000"/>
              </a:lnSpc>
              <a:buNone/>
            </a:pPr>
            <a:r>
              <a:rPr lang="cs-CZ" dirty="0" smtClean="0"/>
              <a:t>   a generální stávka v Ivanovo-</a:t>
            </a:r>
            <a:r>
              <a:rPr lang="cs-CZ" dirty="0" err="1" smtClean="0"/>
              <a:t>Vozněsensku</a:t>
            </a:r>
            <a:r>
              <a:rPr lang="cs-CZ" dirty="0" smtClean="0"/>
              <a:t>, kde začaly vznikat první </a:t>
            </a:r>
            <a:r>
              <a:rPr lang="cs-CZ" b="1" dirty="0" smtClean="0"/>
              <a:t>sověty</a:t>
            </a:r>
            <a:r>
              <a:rPr lang="cs-CZ" dirty="0" smtClean="0"/>
              <a:t> (dělnické rady)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35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320" y="304165"/>
            <a:ext cx="10515600" cy="1991995"/>
          </a:xfrm>
        </p:spPr>
        <p:txBody>
          <a:bodyPr>
            <a:normAutofit/>
          </a:bodyPr>
          <a:lstStyle/>
          <a:p>
            <a:r>
              <a:rPr lang="cs-CZ" smtClean="0"/>
              <a:t>Křižník Potěmkin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304165"/>
            <a:ext cx="7162483" cy="634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48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MIKULÁŠ II.</a:t>
            </a:r>
            <a:br>
              <a:rPr lang="cs-CZ" b="1" dirty="0" smtClean="0"/>
            </a:br>
            <a:r>
              <a:rPr lang="cs-CZ" b="1" dirty="0" smtClean="0"/>
              <a:t>(1894 – 1917)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Oženil se s princeznou </a:t>
            </a:r>
            <a:r>
              <a:rPr lang="cs-CZ" dirty="0" err="1" smtClean="0"/>
              <a:t>Alix</a:t>
            </a:r>
            <a:r>
              <a:rPr lang="cs-CZ" dirty="0" smtClean="0"/>
              <a:t> Hessenskou, jež přijala jméno </a:t>
            </a:r>
            <a:r>
              <a:rPr lang="cs-CZ" dirty="0" smtClean="0">
                <a:hlinkClick r:id="rId2" tooltip="Alix Hesensko-Darmstadtská"/>
              </a:rPr>
              <a:t>Alexandra Fjodorovna</a:t>
            </a:r>
            <a:r>
              <a:rPr lang="cs-CZ" dirty="0" smtClean="0"/>
              <a:t>.;</a:t>
            </a:r>
          </a:p>
          <a:p>
            <a:pPr>
              <a:lnSpc>
                <a:spcPct val="150000"/>
              </a:lnSpc>
            </a:pPr>
            <a:r>
              <a:rPr lang="cs-CZ" dirty="0"/>
              <a:t>m</a:t>
            </a:r>
            <a:r>
              <a:rPr lang="cs-CZ" dirty="0" smtClean="0"/>
              <a:t>ěli 4 dcery ( </a:t>
            </a:r>
            <a:r>
              <a:rPr lang="cs-CZ" dirty="0" smtClean="0">
                <a:hlinkClick r:id="rId3" tooltip="Olga Nikolajevna"/>
              </a:rPr>
              <a:t>Olga</a:t>
            </a:r>
            <a:r>
              <a:rPr lang="cs-CZ" dirty="0" smtClean="0"/>
              <a:t>, T</a:t>
            </a:r>
            <a:r>
              <a:rPr lang="cs-CZ" dirty="0" smtClean="0">
                <a:hlinkClick r:id="rId4" tooltip="Taťána Nikolajevna"/>
              </a:rPr>
              <a:t>aťána</a:t>
            </a:r>
            <a:r>
              <a:rPr lang="cs-CZ" dirty="0" smtClean="0"/>
              <a:t>,  </a:t>
            </a:r>
            <a:r>
              <a:rPr lang="cs-CZ" dirty="0" smtClean="0">
                <a:hlinkClick r:id="rId5" tooltip="Marie Nikolajevna"/>
              </a:rPr>
              <a:t>Marie</a:t>
            </a:r>
            <a:r>
              <a:rPr lang="cs-CZ" dirty="0" smtClean="0"/>
              <a:t>, A</a:t>
            </a:r>
            <a:r>
              <a:rPr lang="cs-CZ" dirty="0" smtClean="0">
                <a:hlinkClick r:id="rId6" tooltip="Anastázie Nikolajevna"/>
              </a:rPr>
              <a:t>nastázie</a:t>
            </a:r>
            <a:r>
              <a:rPr lang="cs-CZ" dirty="0" smtClean="0"/>
              <a:t>), roku </a:t>
            </a:r>
            <a:r>
              <a:rPr lang="cs-CZ" dirty="0" smtClean="0">
                <a:hlinkClick r:id="rId7" tooltip="1904"/>
              </a:rPr>
              <a:t>1904</a:t>
            </a:r>
            <a:r>
              <a:rPr lang="cs-CZ" dirty="0" smtClean="0"/>
              <a:t> se narodil carevič </a:t>
            </a:r>
            <a:r>
              <a:rPr lang="cs-CZ" dirty="0" smtClean="0">
                <a:hlinkClick r:id="rId8" tooltip="Alexej Nikolajevič"/>
              </a:rPr>
              <a:t>Alexej</a:t>
            </a:r>
            <a:r>
              <a:rPr lang="cs-CZ" dirty="0" smtClean="0"/>
              <a:t>. U Alexeje se v dětství projevila závažná choroba, porucha krvetvorby – </a:t>
            </a:r>
            <a:r>
              <a:rPr lang="cs-CZ" dirty="0" smtClean="0">
                <a:hlinkClick r:id="rId9" tooltip="Hemofílie"/>
              </a:rPr>
              <a:t>hemofilie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008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Koncem října 1905 – předložil car návrh manifestu ke schválení společnosti;</a:t>
            </a:r>
          </a:p>
          <a:p>
            <a:r>
              <a:rPr lang="cs-CZ" dirty="0"/>
              <a:t>c</a:t>
            </a:r>
            <a:r>
              <a:rPr lang="cs-CZ" dirty="0" smtClean="0"/>
              <a:t>ar musel podepsat manifest, ve kterém obyvatelstvu zaručoval občanská práva, sliboval všeobecné volební právo a vznik Dumy (parlament) - ta měla mít právo schvalovat všechny zákony, jen kontrola rozpočtu Dumou byla po dohodě z textu vypuštěna;</a:t>
            </a:r>
          </a:p>
          <a:p>
            <a:r>
              <a:rPr lang="cs-CZ" dirty="0" smtClean="0"/>
              <a:t>pozdější Duma už neplnila funkci parlamentu, nýbrž to byl jen poradní orgán cara → revoluce byla nakonec poražena;</a:t>
            </a:r>
          </a:p>
          <a:p>
            <a:r>
              <a:rPr lang="cs-CZ" dirty="0"/>
              <a:t>n</a:t>
            </a:r>
            <a:r>
              <a:rPr lang="cs-CZ" dirty="0" smtClean="0"/>
              <a:t>ezměnilo se prakticky nic a car nadále vládne absolutisticky.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479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100" y="-619760"/>
            <a:ext cx="5894600" cy="747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36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Výsledky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Nové státní orgány – počátek parlamentarizmu, omezení samoděržaví  - více pravomocí Státní Dumě;</a:t>
            </a:r>
          </a:p>
          <a:p>
            <a:r>
              <a:rPr lang="cs-CZ" dirty="0"/>
              <a:t>d</a:t>
            </a:r>
            <a:r>
              <a:rPr lang="cs-CZ" dirty="0" smtClean="0"/>
              <a:t>emokratické svobody, zrušení cenzury, povoleny odbory, vznik legálních politických stran;</a:t>
            </a:r>
          </a:p>
          <a:p>
            <a:r>
              <a:rPr lang="cs-CZ" dirty="0"/>
              <a:t>b</a:t>
            </a:r>
            <a:r>
              <a:rPr lang="cs-CZ" dirty="0" smtClean="0"/>
              <a:t>uržoazie má možnost účastnit se politického života;</a:t>
            </a:r>
          </a:p>
          <a:p>
            <a:r>
              <a:rPr lang="cs-CZ" dirty="0"/>
              <a:t>z</a:t>
            </a:r>
            <a:r>
              <a:rPr lang="cs-CZ" dirty="0" smtClean="0"/>
              <a:t>lepšení postavení dělníků, zvýšení platů, pracovní doba 9 – 10 hodin;</a:t>
            </a:r>
          </a:p>
          <a:p>
            <a:r>
              <a:rPr lang="cs-CZ" dirty="0"/>
              <a:t>v</a:t>
            </a:r>
            <a:r>
              <a:rPr lang="cs-CZ" dirty="0" smtClean="0"/>
              <a:t>ětší svoboda rolníkům (například se mohli volně stěhovat);</a:t>
            </a:r>
          </a:p>
          <a:p>
            <a:r>
              <a:rPr lang="cs-CZ" dirty="0"/>
              <a:t>o</a:t>
            </a:r>
            <a:r>
              <a:rPr lang="cs-CZ" dirty="0" smtClean="0"/>
              <a:t>mezena moc zemských velitelů.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57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700" y="365124"/>
            <a:ext cx="10515600" cy="1325563"/>
          </a:xfrm>
        </p:spPr>
        <p:txBody>
          <a:bodyPr/>
          <a:lstStyle/>
          <a:p>
            <a:r>
              <a:rPr lang="cs-CZ" b="1" dirty="0" err="1" smtClean="0"/>
              <a:t>Stolypinovy</a:t>
            </a:r>
            <a:r>
              <a:rPr lang="cs-CZ" b="1" dirty="0" smtClean="0"/>
              <a:t> reformy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65124"/>
            <a:ext cx="7259320" cy="649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58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PJOTR ARKADJEVIČ STOLYPIN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Významná osobnost ruských dějin, politik z šlechtické rodiny;</a:t>
            </a:r>
          </a:p>
          <a:p>
            <a:r>
              <a:rPr lang="cs-CZ" dirty="0"/>
              <a:t>v</a:t>
            </a:r>
            <a:r>
              <a:rPr lang="cs-CZ" dirty="0" smtClean="0"/>
              <a:t> roce 1902 se stal gubernátorem </a:t>
            </a:r>
            <a:r>
              <a:rPr lang="cs-CZ" dirty="0" err="1" smtClean="0"/>
              <a:t>grodnenským</a:t>
            </a:r>
            <a:r>
              <a:rPr lang="cs-CZ" dirty="0" smtClean="0"/>
              <a:t> a o rok později roku 1903 gubernátorem saratovským;</a:t>
            </a:r>
          </a:p>
          <a:p>
            <a:r>
              <a:rPr lang="cs-CZ" dirty="0"/>
              <a:t>v</a:t>
            </a:r>
            <a:r>
              <a:rPr lang="cs-CZ" dirty="0" smtClean="0"/>
              <a:t> květnu 1906 se stal ministrem vnitra a v červenci 1906 byl jmenován premiérem;</a:t>
            </a:r>
          </a:p>
          <a:p>
            <a:r>
              <a:rPr lang="cs-CZ" dirty="0"/>
              <a:t>n</a:t>
            </a:r>
            <a:r>
              <a:rPr lang="cs-CZ" dirty="0" smtClean="0"/>
              <a:t>eustálé vraždy, atentáty, pogromy → chaos a hospodářská krize, politická nestabilita;</a:t>
            </a:r>
          </a:p>
          <a:p>
            <a:r>
              <a:rPr lang="cs-CZ" dirty="0"/>
              <a:t>ú</a:t>
            </a:r>
            <a:r>
              <a:rPr lang="cs-CZ" dirty="0" smtClean="0"/>
              <a:t>kol </a:t>
            </a:r>
            <a:r>
              <a:rPr lang="cs-CZ" dirty="0" err="1" smtClean="0"/>
              <a:t>Stolypina</a:t>
            </a:r>
            <a:r>
              <a:rPr lang="cs-CZ" dirty="0" smtClean="0"/>
              <a:t>: obnovit pořádek a klid v zemi;</a:t>
            </a:r>
          </a:p>
          <a:p>
            <a:r>
              <a:rPr lang="cs-CZ" b="1" dirty="0" smtClean="0"/>
              <a:t>v srpnu 1906 vyhlášen výjimečný stav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42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b="1" dirty="0" smtClean="0"/>
              <a:t>1) Vláda tvrdé ruky</a:t>
            </a:r>
            <a:r>
              <a:rPr lang="cs-CZ" dirty="0" smtClean="0"/>
              <a:t>:</a:t>
            </a:r>
          </a:p>
          <a:p>
            <a:r>
              <a:rPr lang="cs-CZ" dirty="0" smtClean="0"/>
              <a:t>Diktátor- zákony – tvrdé </a:t>
            </a:r>
            <a:r>
              <a:rPr lang="cs-CZ" dirty="0" smtClean="0"/>
              <a:t>tresty;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letech 1908-1909 bylo postaveno před soud 16 440 </a:t>
            </a:r>
            <a:r>
              <a:rPr lang="cs-CZ" dirty="0" smtClean="0"/>
              <a:t>osob;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Stolypinova</a:t>
            </a:r>
            <a:r>
              <a:rPr lang="cs-CZ" dirty="0" smtClean="0"/>
              <a:t> kravata“ (= šibenice, kvůli velkému množství poprav</a:t>
            </a:r>
            <a:r>
              <a:rPr lang="cs-CZ" dirty="0" smtClean="0"/>
              <a:t>);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stolypin</a:t>
            </a:r>
            <a:r>
              <a:rPr lang="cs-CZ" dirty="0" smtClean="0"/>
              <a:t>“ (vězeňský vagón, v němž byli odsouzenci transportováni do táborů na Sibiři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82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860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cs-CZ" b="1" dirty="0" smtClean="0"/>
              <a:t>2) Ekonomické a sociální reformy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r>
              <a:rPr lang="cs-CZ" b="1" dirty="0" smtClean="0"/>
              <a:t>Agrární reforma:  </a:t>
            </a:r>
          </a:p>
          <a:p>
            <a:r>
              <a:rPr lang="cs-CZ" dirty="0"/>
              <a:t>r</a:t>
            </a:r>
            <a:r>
              <a:rPr lang="cs-CZ" dirty="0" smtClean="0"/>
              <a:t>olníci </a:t>
            </a:r>
            <a:r>
              <a:rPr lang="cs-CZ" dirty="0" smtClean="0"/>
              <a:t>získali půdu do osobního </a:t>
            </a:r>
            <a:r>
              <a:rPr lang="cs-CZ" dirty="0" smtClean="0"/>
              <a:t>vlastnictví;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robíhá velká migrace </a:t>
            </a:r>
            <a:r>
              <a:rPr lang="cs-CZ" dirty="0" smtClean="0"/>
              <a:t>dělníků a zemědělců např. na </a:t>
            </a:r>
            <a:r>
              <a:rPr lang="cs-CZ" dirty="0" smtClean="0"/>
              <a:t>Sibiř;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rodukce </a:t>
            </a:r>
            <a:r>
              <a:rPr lang="cs-CZ" dirty="0" smtClean="0"/>
              <a:t>obilí rychle </a:t>
            </a:r>
            <a:r>
              <a:rPr lang="cs-CZ" dirty="0" smtClean="0"/>
              <a:t>vzrůstala,  </a:t>
            </a:r>
            <a:r>
              <a:rPr lang="cs-CZ" dirty="0" smtClean="0"/>
              <a:t>Rusko bylo tehdy obilnicí Evropy.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Reforma </a:t>
            </a:r>
            <a:r>
              <a:rPr lang="cs-CZ" b="1" dirty="0" smtClean="0"/>
              <a:t>školství</a:t>
            </a:r>
            <a:r>
              <a:rPr lang="cs-CZ" b="1" dirty="0" smtClean="0"/>
              <a:t>:</a:t>
            </a:r>
          </a:p>
          <a:p>
            <a:r>
              <a:rPr lang="cs-CZ" dirty="0" smtClean="0"/>
              <a:t> povinná čtyřletá školní docházka pro děti </a:t>
            </a:r>
            <a:r>
              <a:rPr lang="cs-CZ" dirty="0" smtClean="0"/>
              <a:t>rolníků;</a:t>
            </a:r>
            <a:endParaRPr lang="cs-CZ" dirty="0" smtClean="0"/>
          </a:p>
          <a:p>
            <a:r>
              <a:rPr lang="cs-CZ" dirty="0" smtClean="0"/>
              <a:t>otevřeno asi 50 000 nových škol a 5000 pravoslavných </a:t>
            </a:r>
            <a:r>
              <a:rPr lang="cs-CZ" dirty="0" smtClean="0"/>
              <a:t>kostelů.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582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Smrt </a:t>
            </a:r>
            <a:r>
              <a:rPr lang="cs-CZ" b="1" dirty="0" err="1" smtClean="0"/>
              <a:t>Stolypina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14. září 1911 byl během představení v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Kyjevském </a:t>
            </a:r>
            <a:r>
              <a:rPr lang="cs-CZ" dirty="0"/>
              <a:t>divadle </a:t>
            </a:r>
            <a:r>
              <a:rPr lang="cs-CZ" dirty="0" smtClean="0"/>
              <a:t>Petr </a:t>
            </a:r>
            <a:r>
              <a:rPr lang="cs-CZ" dirty="0" err="1"/>
              <a:t>Stolypin</a:t>
            </a:r>
            <a:r>
              <a:rPr lang="cs-CZ" dirty="0"/>
              <a:t> </a:t>
            </a:r>
            <a:r>
              <a:rPr lang="cs-CZ" dirty="0" smtClean="0"/>
              <a:t>smrtelně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zraněn </a:t>
            </a:r>
            <a:r>
              <a:rPr lang="cs-CZ" dirty="0" smtClean="0"/>
              <a:t>atentátníkem </a:t>
            </a:r>
            <a:r>
              <a:rPr lang="cs-CZ" dirty="0" err="1"/>
              <a:t>Dmitrijem</a:t>
            </a:r>
            <a:r>
              <a:rPr lang="cs-CZ" dirty="0"/>
              <a:t> </a:t>
            </a:r>
            <a:r>
              <a:rPr lang="cs-CZ" dirty="0" err="1" smtClean="0"/>
              <a:t>Bogrovem</a:t>
            </a:r>
            <a:r>
              <a:rPr lang="cs-CZ" dirty="0" smtClean="0"/>
              <a:t>;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za </a:t>
            </a:r>
            <a:r>
              <a:rPr lang="cs-CZ" dirty="0"/>
              <a:t>čtyři dny dne 18. září 1911 </a:t>
            </a:r>
            <a:r>
              <a:rPr lang="cs-CZ" dirty="0" smtClean="0"/>
              <a:t>svému</a:t>
            </a:r>
          </a:p>
          <a:p>
            <a:pPr marL="0" indent="0">
              <a:buNone/>
            </a:pPr>
            <a:r>
              <a:rPr lang="cs-CZ" dirty="0" smtClean="0"/>
              <a:t>zranění </a:t>
            </a:r>
            <a:r>
              <a:rPr lang="cs-CZ" dirty="0" smtClean="0"/>
              <a:t>podlehl;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pro </a:t>
            </a:r>
            <a:r>
              <a:rPr lang="cs-CZ" dirty="0"/>
              <a:t>agrární elitu současného Ruska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od roku 2001 udělována Cena </a:t>
            </a:r>
            <a:r>
              <a:rPr lang="cs-CZ" dirty="0" smtClean="0"/>
              <a:t>Petra </a:t>
            </a:r>
            <a:r>
              <a:rPr lang="cs-CZ" dirty="0" err="1" smtClean="0"/>
              <a:t>Stolypina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98" y="1"/>
            <a:ext cx="3648902" cy="57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58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RUSKO A 1. SVĚTOVÁ VÁLKA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Válečný konflikt 1914 – 1918, </a:t>
            </a:r>
            <a:r>
              <a:rPr lang="cs-CZ" altLang="cs-CZ" dirty="0" smtClean="0"/>
              <a:t>kterému </a:t>
            </a:r>
            <a:r>
              <a:rPr lang="cs-CZ" altLang="cs-CZ" dirty="0" smtClean="0"/>
              <a:t>předcházely balkánské války;</a:t>
            </a:r>
            <a:endParaRPr lang="cs-CZ" altLang="cs-CZ" dirty="0" smtClean="0"/>
          </a:p>
          <a:p>
            <a:r>
              <a:rPr lang="cs-CZ" altLang="cs-CZ" dirty="0"/>
              <a:t>s</a:t>
            </a:r>
            <a:r>
              <a:rPr lang="cs-CZ" altLang="cs-CZ" dirty="0" smtClean="0"/>
              <a:t>pory mezi evropskými velmocemi – </a:t>
            </a:r>
            <a:r>
              <a:rPr lang="cs-CZ" altLang="cs-CZ" dirty="0" smtClean="0"/>
              <a:t>snaha o nové přerozdělení </a:t>
            </a:r>
            <a:r>
              <a:rPr lang="cs-CZ" altLang="cs-CZ" dirty="0" smtClean="0"/>
              <a:t>světa; </a:t>
            </a:r>
            <a:r>
              <a:rPr lang="cs-CZ" altLang="cs-CZ" dirty="0" smtClean="0"/>
              <a:t>nejslabší místo Evropy – </a:t>
            </a:r>
            <a:r>
              <a:rPr lang="cs-CZ" altLang="cs-CZ" i="1" dirty="0" smtClean="0"/>
              <a:t>Balkán = „sud střelného prachu“</a:t>
            </a:r>
          </a:p>
          <a:p>
            <a:r>
              <a:rPr lang="cs-CZ" altLang="cs-CZ" dirty="0" smtClean="0"/>
              <a:t>Francie x Německo</a:t>
            </a:r>
          </a:p>
          <a:p>
            <a:r>
              <a:rPr lang="cs-CZ" altLang="cs-CZ" dirty="0" smtClean="0"/>
              <a:t>Rusko x Rakousko-Uhersko</a:t>
            </a:r>
          </a:p>
          <a:p>
            <a:r>
              <a:rPr lang="cs-CZ" altLang="cs-CZ" dirty="0" smtClean="0"/>
              <a:t>Německo x VB</a:t>
            </a:r>
          </a:p>
          <a:p>
            <a:pPr marL="0" indent="0">
              <a:buNone/>
            </a:pPr>
            <a:r>
              <a:rPr lang="cs-CZ" altLang="cs-CZ" dirty="0" smtClean="0"/>
              <a:t>→ vznikly dva vojensko-politické bloky </a:t>
            </a:r>
            <a:r>
              <a:rPr lang="cs-CZ" altLang="cs-CZ" b="1" dirty="0" smtClean="0"/>
              <a:t>Trojdohoda </a:t>
            </a:r>
            <a:r>
              <a:rPr lang="cs-CZ" altLang="cs-CZ" dirty="0" smtClean="0"/>
              <a:t>(VB, R, F) x </a:t>
            </a:r>
            <a:r>
              <a:rPr lang="cs-CZ" altLang="cs-CZ" b="1" dirty="0" smtClean="0"/>
              <a:t>Trojspolek</a:t>
            </a:r>
            <a:r>
              <a:rPr lang="cs-CZ" altLang="cs-CZ" dirty="0" smtClean="0"/>
              <a:t> (N, R-U, 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305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Záminka </a:t>
            </a:r>
            <a:r>
              <a:rPr lang="cs-CZ" b="1" dirty="0" smtClean="0"/>
              <a:t>válečného konfliktu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Atentát na rakousko</a:t>
            </a:r>
            <a:r>
              <a:rPr lang="cs-CZ" altLang="cs-CZ" dirty="0"/>
              <a:t>-</a:t>
            </a:r>
            <a:r>
              <a:rPr lang="cs-CZ" altLang="cs-CZ" dirty="0" smtClean="0"/>
              <a:t>uherského následníka trůnu Františka Ferdinanda d´ Este v Sarajevu 28.června 1914 – Srb </a:t>
            </a:r>
            <a:r>
              <a:rPr lang="cs-CZ" altLang="cs-CZ" dirty="0" err="1" smtClean="0"/>
              <a:t>Gavrillo</a:t>
            </a:r>
            <a:r>
              <a:rPr lang="cs-CZ" altLang="cs-CZ" dirty="0" smtClean="0"/>
              <a:t> Princip, </a:t>
            </a:r>
            <a:r>
              <a:rPr lang="cs-CZ" altLang="cs-CZ" dirty="0" smtClean="0"/>
              <a:t>člen tajné srbské </a:t>
            </a:r>
            <a:r>
              <a:rPr lang="cs-CZ" altLang="cs-CZ" dirty="0" smtClean="0"/>
              <a:t>organizace „Černá ruka</a:t>
            </a:r>
            <a:r>
              <a:rPr lang="cs-CZ" altLang="cs-CZ" dirty="0" smtClean="0"/>
              <a:t>“;</a:t>
            </a:r>
            <a:endParaRPr lang="cs-CZ" altLang="cs-CZ" dirty="0"/>
          </a:p>
          <a:p>
            <a:r>
              <a:rPr lang="cs-CZ" altLang="cs-CZ" b="1" dirty="0" smtClean="0"/>
              <a:t>28</a:t>
            </a:r>
            <a:r>
              <a:rPr lang="cs-CZ" altLang="cs-CZ" b="1" dirty="0" smtClean="0"/>
              <a:t>. července 1914 vyhlášení války – 34 zemí = „ světový konflikt</a:t>
            </a:r>
            <a:r>
              <a:rPr lang="cs-CZ" altLang="cs-CZ" b="1" dirty="0" smtClean="0"/>
              <a:t>“</a:t>
            </a:r>
            <a:r>
              <a:rPr lang="cs-CZ" altLang="cs-CZ" dirty="0" smtClean="0"/>
              <a:t>;</a:t>
            </a:r>
            <a:endParaRPr lang="cs-CZ" altLang="cs-CZ" dirty="0" smtClean="0"/>
          </a:p>
          <a:p>
            <a:r>
              <a:rPr lang="cs-CZ" altLang="cs-CZ" dirty="0"/>
              <a:t>o</a:t>
            </a:r>
            <a:r>
              <a:rPr lang="cs-CZ" altLang="cs-CZ" dirty="0" smtClean="0"/>
              <a:t>čekávání </a:t>
            </a:r>
            <a:r>
              <a:rPr lang="cs-CZ" altLang="cs-CZ" dirty="0" smtClean="0"/>
              <a:t>bleskové války (do podzimu bude rozhodnuto), ovšem situace na frontách se vyvinula v </a:t>
            </a:r>
            <a:r>
              <a:rPr lang="cs-CZ" altLang="cs-CZ" i="1" dirty="0" smtClean="0"/>
              <a:t>„zákopovou válku“ </a:t>
            </a:r>
            <a:r>
              <a:rPr lang="cs-CZ" altLang="cs-CZ" dirty="0" smtClean="0"/>
              <a:t>= síly protivníků jsou vyrovnané a fronty nepostupují, bojuje se stále na stejném místě</a:t>
            </a:r>
          </a:p>
          <a:p>
            <a:pPr>
              <a:buNone/>
            </a:pPr>
            <a:r>
              <a:rPr lang="cs-CZ" altLang="cs-CZ" dirty="0" smtClean="0"/>
              <a:t>   (E.M. </a:t>
            </a:r>
            <a:r>
              <a:rPr lang="cs-CZ" altLang="cs-CZ" dirty="0" err="1" smtClean="0"/>
              <a:t>Remarque</a:t>
            </a:r>
            <a:r>
              <a:rPr lang="cs-CZ" altLang="cs-CZ" dirty="0" smtClean="0"/>
              <a:t> - </a:t>
            </a:r>
            <a:r>
              <a:rPr lang="cs-CZ" altLang="cs-CZ" i="1" dirty="0" smtClean="0"/>
              <a:t>Na </a:t>
            </a:r>
            <a:r>
              <a:rPr lang="cs-CZ" altLang="cs-CZ" i="1" dirty="0" smtClean="0"/>
              <a:t>západní </a:t>
            </a:r>
            <a:r>
              <a:rPr lang="cs-CZ" altLang="cs-CZ" i="1" dirty="0" smtClean="0"/>
              <a:t>frontě klid</a:t>
            </a:r>
            <a:r>
              <a:rPr lang="cs-CZ" alt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526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kuláš II. na obrazu Earnesta Lipgar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4" y="162560"/>
            <a:ext cx="6448425" cy="66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02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s://upload.wikimedia.org/wikipedia/commons/thumb/7/7b/%D0%9C%D0%B0%D1%81%D0%BA%D0%B8%D1%80%D0%BE%D0%B2%D0%BA%D0%B0_%D0%BF%D0%BE%D0%B7%D0%B8%D1%86%D0%B8%D0%B8_%D0%BF%D1%83%D0%BB%D0%B5%D0%BC%D1%91%D1%82%D0%B0.jpg/220px-%D0%9C%D0%B0%D1%81%D0%BA%D0%B8%D1%80%D0%BE%D0%B2%D0%BA%D0%B0_%D0%BF%D0%BE%D0%B7%D0%B8%D1%86%D0%B8%D0%B8_%D0%BF%D1%83%D0%BB%D0%B5%D0%BC%D1%91%D1%82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8000"/>
            <a:ext cx="105156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82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Válčící strany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Uzavřena dohoda </a:t>
            </a:r>
            <a:r>
              <a:rPr lang="cs-CZ" altLang="cs-CZ" dirty="0" smtClean="0"/>
              <a:t>proti Ústředním mocnostem (Německo, Rakousko –Uhersko, Turecko, Bulharsko</a:t>
            </a:r>
            <a:r>
              <a:rPr lang="cs-CZ" altLang="cs-CZ" dirty="0" smtClean="0"/>
              <a:t>);</a:t>
            </a:r>
            <a:endParaRPr lang="cs-CZ" altLang="cs-CZ" dirty="0" smtClean="0"/>
          </a:p>
          <a:p>
            <a:r>
              <a:rPr lang="cs-CZ" altLang="cs-CZ" dirty="0" smtClean="0"/>
              <a:t>Válčilo se na:</a:t>
            </a:r>
          </a:p>
          <a:p>
            <a:r>
              <a:rPr lang="cs-CZ" altLang="cs-CZ" b="1" dirty="0" smtClean="0"/>
              <a:t>Jižní fronta </a:t>
            </a:r>
            <a:r>
              <a:rPr lang="cs-CZ" altLang="cs-CZ" dirty="0" smtClean="0"/>
              <a:t>– RU x Srbsko, od roku 1915 i Itálie – italská fronta</a:t>
            </a:r>
          </a:p>
          <a:p>
            <a:r>
              <a:rPr lang="cs-CZ" altLang="cs-CZ" b="1" dirty="0" smtClean="0"/>
              <a:t>Západní fronta </a:t>
            </a:r>
            <a:r>
              <a:rPr lang="cs-CZ" altLang="cs-CZ" dirty="0" smtClean="0"/>
              <a:t>– Německo x Francie, VB</a:t>
            </a:r>
          </a:p>
          <a:p>
            <a:r>
              <a:rPr lang="cs-CZ" altLang="cs-CZ" b="1" dirty="0" smtClean="0"/>
              <a:t>Východní fronta </a:t>
            </a:r>
            <a:r>
              <a:rPr lang="cs-CZ" altLang="cs-CZ" dirty="0" smtClean="0"/>
              <a:t>– Německo x </a:t>
            </a:r>
            <a:r>
              <a:rPr lang="cs-CZ" altLang="cs-CZ" dirty="0" smtClean="0"/>
              <a:t>Rusko;</a:t>
            </a:r>
            <a:endParaRPr lang="cs-CZ" altLang="cs-CZ" dirty="0" smtClean="0"/>
          </a:p>
          <a:p>
            <a:r>
              <a:rPr lang="cs-CZ" altLang="cs-CZ" dirty="0" smtClean="0"/>
              <a:t>Bojuje se i na Blízkém východě, v Africe i </a:t>
            </a:r>
            <a:r>
              <a:rPr lang="cs-CZ" altLang="cs-CZ" dirty="0" smtClean="0"/>
              <a:t>Tichomoří.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80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P\Desktop\1b8a08e58e_85936921_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20" y="0"/>
            <a:ext cx="77266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52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Účast Ruska ve válce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dirty="0" smtClean="0"/>
              <a:t>Rusko má velké politické  ambice – 13 válečných cílů + tajné dohody s VB a </a:t>
            </a:r>
            <a:r>
              <a:rPr lang="cs-CZ" altLang="cs-CZ" dirty="0" smtClean="0"/>
              <a:t>Francií;</a:t>
            </a:r>
            <a:endParaRPr lang="cs-CZ" altLang="cs-CZ" dirty="0" smtClean="0"/>
          </a:p>
          <a:p>
            <a:r>
              <a:rPr lang="cs-CZ" altLang="cs-CZ" dirty="0" smtClean="0"/>
              <a:t>První úspěchy střídají porážky</a:t>
            </a:r>
          </a:p>
          <a:p>
            <a:pPr marL="457200" lvl="1" indent="0">
              <a:buNone/>
            </a:pPr>
            <a:r>
              <a:rPr lang="cs-CZ" altLang="cs-CZ" dirty="0" smtClean="0"/>
              <a:t>(Bitva </a:t>
            </a:r>
            <a:r>
              <a:rPr lang="cs-CZ" altLang="cs-CZ" dirty="0" smtClean="0"/>
              <a:t>o Mazurská jezera, </a:t>
            </a:r>
            <a:r>
              <a:rPr lang="cs-CZ" dirty="0"/>
              <a:t>kde bylo zajato 150 000 ruských </a:t>
            </a:r>
            <a:r>
              <a:rPr lang="cs-CZ" dirty="0" smtClean="0"/>
              <a:t>vojáků);</a:t>
            </a:r>
            <a:endParaRPr lang="cs-CZ" altLang="cs-CZ" dirty="0" smtClean="0"/>
          </a:p>
          <a:p>
            <a:r>
              <a:rPr lang="cs-CZ" altLang="cs-CZ" b="1" dirty="0" err="1" smtClean="0"/>
              <a:t>Brusilovova</a:t>
            </a:r>
            <a:r>
              <a:rPr lang="cs-CZ" altLang="cs-CZ" b="1" dirty="0" smtClean="0"/>
              <a:t> ofenzíva </a:t>
            </a:r>
            <a:r>
              <a:rPr lang="cs-CZ" altLang="cs-CZ" dirty="0" smtClean="0"/>
              <a:t>– </a:t>
            </a:r>
            <a:r>
              <a:rPr lang="cs-CZ" dirty="0" smtClean="0"/>
              <a:t>léto </a:t>
            </a:r>
            <a:r>
              <a:rPr lang="cs-CZ" dirty="0"/>
              <a:t>roku 1916 - snaha o převrat v dění na ruské jihozápadní frontě - proti </a:t>
            </a:r>
            <a:r>
              <a:rPr lang="cs-CZ" dirty="0" smtClean="0"/>
              <a:t>Rakousku Uhersku: plán </a:t>
            </a:r>
            <a:r>
              <a:rPr lang="cs-CZ" dirty="0"/>
              <a:t>- zaútočit na </a:t>
            </a:r>
            <a:r>
              <a:rPr lang="cs-CZ" dirty="0" smtClean="0"/>
              <a:t>Rakousko -  Uhersko</a:t>
            </a:r>
            <a:r>
              <a:rPr lang="cs-CZ" dirty="0"/>
              <a:t>, dostat se až do českých zemí, využít českého rusofilství - ozbrojit </a:t>
            </a:r>
            <a:r>
              <a:rPr lang="cs-CZ" dirty="0" smtClean="0"/>
              <a:t>Čechy, oddělit </a:t>
            </a:r>
            <a:r>
              <a:rPr lang="cs-CZ" dirty="0" smtClean="0"/>
              <a:t>Rakousko </a:t>
            </a:r>
            <a:r>
              <a:rPr lang="cs-CZ" dirty="0"/>
              <a:t>od Německa a </a:t>
            </a:r>
            <a:r>
              <a:rPr lang="cs-CZ" dirty="0" smtClean="0"/>
              <a:t>rozbít jejich koalici </a:t>
            </a:r>
            <a:r>
              <a:rPr lang="cs-CZ" dirty="0" smtClean="0"/>
              <a:t>zevnitř;</a:t>
            </a:r>
            <a:endParaRPr lang="cs-CZ" dirty="0"/>
          </a:p>
          <a:p>
            <a:r>
              <a:rPr lang="cs-CZ" dirty="0"/>
              <a:t>útočné boje dostal na starost Alexej </a:t>
            </a:r>
            <a:r>
              <a:rPr lang="cs-CZ" dirty="0" err="1"/>
              <a:t>Brusilov</a:t>
            </a:r>
            <a:r>
              <a:rPr lang="cs-CZ" dirty="0"/>
              <a:t> </a:t>
            </a:r>
            <a:r>
              <a:rPr lang="cs-CZ" dirty="0" smtClean="0"/>
              <a:t>- bitva </a:t>
            </a:r>
            <a:r>
              <a:rPr lang="cs-CZ" dirty="0" smtClean="0"/>
              <a:t>byla </a:t>
            </a:r>
            <a:r>
              <a:rPr lang="cs-CZ" dirty="0" smtClean="0"/>
              <a:t>zahájena </a:t>
            </a:r>
            <a:r>
              <a:rPr lang="cs-CZ" dirty="0"/>
              <a:t>ofenzívou 4 ruských armád v Haliči a </a:t>
            </a:r>
            <a:r>
              <a:rPr lang="cs-CZ" dirty="0" smtClean="0"/>
              <a:t>Bukovině</a:t>
            </a:r>
            <a:r>
              <a:rPr lang="cs-CZ" dirty="0"/>
              <a:t>. </a:t>
            </a:r>
            <a:r>
              <a:rPr lang="cs-CZ" dirty="0" smtClean="0"/>
              <a:t>Německo, </a:t>
            </a:r>
            <a:r>
              <a:rPr lang="cs-CZ" dirty="0"/>
              <a:t>ze strachu z kolapsu rakouského </a:t>
            </a:r>
            <a:r>
              <a:rPr lang="cs-CZ" dirty="0" smtClean="0"/>
              <a:t>vojska, </a:t>
            </a:r>
            <a:r>
              <a:rPr lang="cs-CZ" dirty="0"/>
              <a:t>sem převelelo kvapně 18 </a:t>
            </a:r>
            <a:r>
              <a:rPr lang="cs-CZ" dirty="0" smtClean="0"/>
              <a:t>divizí; </a:t>
            </a:r>
            <a:endParaRPr lang="cs-CZ" dirty="0"/>
          </a:p>
          <a:p>
            <a:r>
              <a:rPr lang="cs-CZ" dirty="0" smtClean="0"/>
              <a:t>Problémy se zásobováním a špatnou výzbrojí na straně Ruska (</a:t>
            </a:r>
            <a:r>
              <a:rPr lang="cs-CZ" dirty="0"/>
              <a:t>3 ozbrojení : 1 neozbrojenému </a:t>
            </a:r>
            <a:r>
              <a:rPr lang="cs-CZ" dirty="0"/>
              <a:t>) -&gt; </a:t>
            </a:r>
            <a:r>
              <a:rPr lang="cs-CZ" dirty="0" smtClean="0"/>
              <a:t>ruská ofenzíva se </a:t>
            </a:r>
            <a:r>
              <a:rPr lang="cs-CZ" dirty="0"/>
              <a:t>rozpadá -&gt; </a:t>
            </a:r>
            <a:r>
              <a:rPr lang="cs-CZ" dirty="0" err="1"/>
              <a:t>Brusilov</a:t>
            </a:r>
            <a:r>
              <a:rPr lang="cs-CZ" dirty="0"/>
              <a:t> nařídil všeobecný ústup.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824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Objevují se nové zbraně – byly použity </a:t>
            </a:r>
            <a:br>
              <a:rPr lang="cs-CZ" dirty="0" smtClean="0"/>
            </a:br>
            <a:r>
              <a:rPr lang="cs-CZ" dirty="0" smtClean="0"/>
              <a:t>kulomety, letadla, ponorky, </a:t>
            </a:r>
            <a:br>
              <a:rPr lang="cs-CZ" dirty="0" smtClean="0"/>
            </a:br>
            <a:r>
              <a:rPr lang="cs-CZ" dirty="0" smtClean="0"/>
              <a:t>tanky, ale zejména jedovaté plyny.</a:t>
            </a:r>
            <a:endParaRPr lang="cs-CZ" dirty="0"/>
          </a:p>
        </p:txBody>
      </p:sp>
      <p:pic>
        <p:nvPicPr>
          <p:cNvPr id="9218" name="Picture 2" descr="https://upload.wikimedia.org/wikipedia/commons/thumb/3/34/Australian_infantry_small_box_respirators_Ypres_1917.jpg/220px-Australian_infantry_small_box_respirators_Ypres_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0401" y="2107507"/>
            <a:ext cx="3340100" cy="4351712"/>
          </a:xfrm>
        </p:spPr>
      </p:pic>
    </p:spTree>
    <p:extLst>
      <p:ext uri="{BB962C8B-B14F-4D97-AF65-F5344CB8AC3E}">
        <p14:creationId xmlns:p14="http://schemas.microsoft.com/office/powerpoint/2010/main" val="2781885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upload.wikimedia.org/wikipedia/ru/thumb/b/bf/KnockedoutMarkVtank.jpg/330px-KnockedoutMarkVta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8560" cy="37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14082007-Illya-Muromec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60" y="3312160"/>
            <a:ext cx="5933439" cy="35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11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/>
          <a:lstStyle/>
          <a:p>
            <a:r>
              <a:rPr lang="cs-CZ" dirty="0" smtClean="0"/>
              <a:t>1914 – </a:t>
            </a:r>
            <a:r>
              <a:rPr lang="cs-CZ" dirty="0" smtClean="0"/>
              <a:t>1915 – postup fronty</a:t>
            </a:r>
            <a:endParaRPr lang="cs-CZ" dirty="0"/>
          </a:p>
        </p:txBody>
      </p:sp>
      <p:pic>
        <p:nvPicPr>
          <p:cNvPr id="7170" name="Picture 2" descr="https://upload.wikimedia.org/wikipedia/commons/thumb/1/10/EasternFront1915b.jpg/1024px-EasternFront191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80" y="1653900"/>
            <a:ext cx="7437120" cy="503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84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1917</a:t>
            </a:r>
            <a:endParaRPr lang="cs-CZ" dirty="0"/>
          </a:p>
        </p:txBody>
      </p:sp>
      <p:pic>
        <p:nvPicPr>
          <p:cNvPr id="10242" name="Picture 2" descr="https://upload.wikimedia.org/wikipedia/commons/d/db/EasternFront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467360"/>
            <a:ext cx="6299200" cy="59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08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Vnitřní problémy Ruska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rotahováním </a:t>
            </a:r>
            <a:r>
              <a:rPr lang="cs-CZ" dirty="0" smtClean="0"/>
              <a:t>války vznikají Rusku velké problémy → nedostatek zbraní i potravin vede k hladu, vznikají  „hladové bouře“, nepokoje  a </a:t>
            </a:r>
            <a:r>
              <a:rPr lang="cs-CZ" dirty="0" smtClean="0"/>
              <a:t>stávky;</a:t>
            </a: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oste </a:t>
            </a:r>
            <a:r>
              <a:rPr lang="cs-CZ" dirty="0" smtClean="0"/>
              <a:t>nenávist k carské rodině, hlavně k carevně Alexis (je Němka a ještě se velmi sblížila s </a:t>
            </a:r>
            <a:r>
              <a:rPr lang="cs-CZ" dirty="0" err="1" smtClean="0"/>
              <a:t>Rasputinem</a:t>
            </a:r>
            <a:r>
              <a:rPr lang="cs-CZ" dirty="0" smtClean="0"/>
              <a:t>, kterého někteří pokládají za svatého muže a jiní za Antikrista</a:t>
            </a:r>
            <a:r>
              <a:rPr lang="cs-CZ" dirty="0" smtClean="0"/>
              <a:t>);</a:t>
            </a:r>
            <a:endParaRPr lang="cs-CZ" dirty="0" smtClean="0"/>
          </a:p>
          <a:p>
            <a:r>
              <a:rPr lang="cs-CZ" dirty="0" smtClean="0"/>
              <a:t>Stupňuje se </a:t>
            </a:r>
            <a:r>
              <a:rPr lang="cs-CZ" dirty="0" smtClean="0"/>
              <a:t>činnost politických stran, které jsou proti válce, nejaktivněji vystupují </a:t>
            </a:r>
            <a:r>
              <a:rPr lang="cs-CZ" dirty="0" smtClean="0"/>
              <a:t>bolševici.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003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V.I. (</a:t>
            </a:r>
            <a:r>
              <a:rPr lang="cs-CZ" b="1" dirty="0" err="1" smtClean="0"/>
              <a:t>Uljanov</a:t>
            </a:r>
            <a:r>
              <a:rPr lang="cs-CZ" b="1" dirty="0" smtClean="0"/>
              <a:t>) Lenin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(1870 – 1924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481" y="93186"/>
            <a:ext cx="5481319" cy="67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259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4/Czar_Nicholas_Alexandra_Olga.JPG/640px-Czar_Nicholas_Alexandra_Ol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0"/>
            <a:ext cx="5575300" cy="86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00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Narodil se ve středostavovské rodině, vystudoval práva, ale dal se na </a:t>
            </a:r>
            <a:r>
              <a:rPr lang="cs-CZ" dirty="0" smtClean="0"/>
              <a:t>dráhu profesionálního revolucionáře;</a:t>
            </a:r>
            <a:endParaRPr lang="cs-CZ" dirty="0" smtClean="0"/>
          </a:p>
          <a:p>
            <a:r>
              <a:rPr lang="cs-CZ" dirty="0" smtClean="0"/>
              <a:t>1893 – Lenin v St. </a:t>
            </a:r>
            <a:r>
              <a:rPr lang="cs-CZ" dirty="0" err="1" smtClean="0"/>
              <a:t>Petersburgu</a:t>
            </a:r>
            <a:r>
              <a:rPr lang="cs-CZ" dirty="0" smtClean="0"/>
              <a:t> aktivně rozvíjí marxistické </a:t>
            </a:r>
            <a:r>
              <a:rPr lang="cs-CZ" dirty="0" smtClean="0"/>
              <a:t>hnutí;  </a:t>
            </a:r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dcestoval </a:t>
            </a:r>
            <a:r>
              <a:rPr lang="cs-CZ" dirty="0" smtClean="0"/>
              <a:t>do Švýcarska, setkal se s významnými revolucionáři (např. </a:t>
            </a:r>
            <a:r>
              <a:rPr lang="cs-CZ" dirty="0" err="1" smtClean="0"/>
              <a:t>Plechanovem</a:t>
            </a:r>
            <a:r>
              <a:rPr lang="cs-CZ" dirty="0" smtClean="0"/>
              <a:t>);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 smtClean="0"/>
              <a:t>návratu do Ruska chtěl vydávat Revoluční noviny. V předvečer </a:t>
            </a:r>
            <a:r>
              <a:rPr lang="cs-CZ" dirty="0"/>
              <a:t>první publikace ((1897) </a:t>
            </a:r>
            <a:r>
              <a:rPr lang="cs-CZ" dirty="0" smtClean="0"/>
              <a:t>byl </a:t>
            </a:r>
            <a:r>
              <a:rPr lang="cs-CZ" dirty="0" smtClean="0"/>
              <a:t>zatčen. </a:t>
            </a:r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 smtClean="0"/>
              <a:t>vypršení </a:t>
            </a:r>
            <a:r>
              <a:rPr lang="cs-CZ" dirty="0" smtClean="0"/>
              <a:t>trestu byl </a:t>
            </a:r>
            <a:r>
              <a:rPr lang="cs-CZ" dirty="0" smtClean="0"/>
              <a:t>deportován na Sibiř;</a:t>
            </a:r>
          </a:p>
          <a:p>
            <a:r>
              <a:rPr lang="cs-CZ" dirty="0" smtClean="0"/>
              <a:t>1898 – </a:t>
            </a:r>
            <a:r>
              <a:rPr lang="cs-CZ" dirty="0" smtClean="0"/>
              <a:t>sňatek</a:t>
            </a:r>
            <a:r>
              <a:rPr lang="cs-CZ" dirty="0" smtClean="0"/>
              <a:t> </a:t>
            </a:r>
            <a:r>
              <a:rPr lang="cs-CZ" dirty="0" smtClean="0"/>
              <a:t>s Naděždou Krupskou;</a:t>
            </a:r>
          </a:p>
          <a:p>
            <a:r>
              <a:rPr lang="cs-CZ" dirty="0" smtClean="0"/>
              <a:t>1900 – konec exilu – emigrují do </a:t>
            </a:r>
            <a:r>
              <a:rPr lang="cs-CZ" dirty="0" smtClean="0"/>
              <a:t>Švýcarska.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030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Naděžda Krupská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880" y="0"/>
            <a:ext cx="5816119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335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 smtClean="0"/>
              <a:t>V emigraci Lenin </a:t>
            </a:r>
            <a:r>
              <a:rPr lang="cs-CZ" dirty="0" smtClean="0"/>
              <a:t>zosnoval </a:t>
            </a:r>
            <a:r>
              <a:rPr lang="cs-CZ" dirty="0" smtClean="0"/>
              <a:t>rozpad </a:t>
            </a:r>
            <a:r>
              <a:rPr lang="cs-CZ" b="1" dirty="0" smtClean="0"/>
              <a:t>ruské sociální strany</a:t>
            </a:r>
            <a:r>
              <a:rPr lang="cs-CZ" dirty="0" smtClean="0"/>
              <a:t>, která se </a:t>
            </a:r>
            <a:r>
              <a:rPr lang="cs-CZ" dirty="0" smtClean="0"/>
              <a:t>rozdělila </a:t>
            </a:r>
            <a:r>
              <a:rPr lang="cs-CZ" dirty="0" smtClean="0"/>
              <a:t>(</a:t>
            </a:r>
            <a:r>
              <a:rPr lang="cs-CZ" dirty="0" smtClean="0"/>
              <a:t>1903)</a:t>
            </a:r>
          </a:p>
          <a:p>
            <a:pPr algn="just">
              <a:lnSpc>
                <a:spcPct val="150000"/>
              </a:lnSpc>
            </a:pPr>
            <a:r>
              <a:rPr lang="cs-CZ" b="1" dirty="0" smtClean="0"/>
              <a:t>menševiky</a:t>
            </a:r>
            <a:r>
              <a:rPr lang="cs-CZ" dirty="0" smtClean="0"/>
              <a:t> </a:t>
            </a:r>
            <a:r>
              <a:rPr lang="cs-CZ" dirty="0" smtClean="0"/>
              <a:t>(umírnění, chtějí prosadit  reformy parlamentní </a:t>
            </a:r>
            <a:r>
              <a:rPr lang="cs-CZ" dirty="0" smtClean="0"/>
              <a:t>cestou)</a:t>
            </a:r>
          </a:p>
          <a:p>
            <a:pPr algn="just">
              <a:lnSpc>
                <a:spcPct val="150000"/>
              </a:lnSpc>
            </a:pPr>
            <a:r>
              <a:rPr lang="cs-CZ" b="1" dirty="0" smtClean="0"/>
              <a:t>bolševiky </a:t>
            </a:r>
            <a:r>
              <a:rPr lang="cs-CZ" dirty="0" smtClean="0"/>
              <a:t>v čele s Leninem – jsou radikální, chtějí prosadit změny násilím, připravují světovou revoluci a diktaturu proletariátu</a:t>
            </a:r>
          </a:p>
          <a:p>
            <a:pPr algn="just">
              <a:lnSpc>
                <a:spcPct val="150000"/>
              </a:lnSpc>
            </a:pPr>
            <a:r>
              <a:rPr lang="cs-CZ" dirty="0" smtClean="0"/>
              <a:t>Nejbližším spolustraníkem Lenina je Lev </a:t>
            </a:r>
            <a:r>
              <a:rPr lang="cs-CZ" dirty="0" err="1" smtClean="0"/>
              <a:t>Davidovič</a:t>
            </a:r>
            <a:r>
              <a:rPr lang="cs-CZ" dirty="0" smtClean="0"/>
              <a:t> </a:t>
            </a:r>
            <a:r>
              <a:rPr lang="cs-CZ" dirty="0" err="1" smtClean="0"/>
              <a:t>Trockij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757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L.D.Trockij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507" y="182880"/>
            <a:ext cx="5021492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766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ÚNOROVÁ REVOLUCE 1917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b="1" dirty="0" smtClean="0"/>
              <a:t>3. březen </a:t>
            </a:r>
            <a:r>
              <a:rPr lang="cs-CZ" altLang="cs-CZ" dirty="0" smtClean="0"/>
              <a:t>– uzavření </a:t>
            </a:r>
            <a:r>
              <a:rPr lang="cs-CZ" altLang="cs-CZ" dirty="0" err="1" smtClean="0"/>
              <a:t>Putilova</a:t>
            </a:r>
            <a:r>
              <a:rPr lang="cs-CZ" altLang="cs-CZ" dirty="0" smtClean="0"/>
              <a:t> zbrojního </a:t>
            </a:r>
            <a:r>
              <a:rPr lang="cs-CZ" altLang="cs-CZ" dirty="0" smtClean="0"/>
              <a:t>závodu;</a:t>
            </a:r>
            <a:endParaRPr lang="cs-CZ" altLang="cs-CZ" dirty="0" smtClean="0"/>
          </a:p>
          <a:p>
            <a:r>
              <a:rPr lang="cs-CZ" altLang="cs-CZ" dirty="0"/>
              <a:t>d</a:t>
            </a:r>
            <a:r>
              <a:rPr lang="cs-CZ" altLang="cs-CZ" dirty="0" smtClean="0"/>
              <a:t>ramaticky narůstají demonstrace </a:t>
            </a:r>
            <a:r>
              <a:rPr lang="cs-CZ" altLang="cs-CZ" dirty="0" smtClean="0"/>
              <a:t>a </a:t>
            </a:r>
            <a:r>
              <a:rPr lang="cs-CZ" altLang="cs-CZ" dirty="0" smtClean="0"/>
              <a:t>stávky, pořádají se tzv. hladové pochody;</a:t>
            </a:r>
            <a:endParaRPr lang="cs-CZ" altLang="cs-CZ" dirty="0" smtClean="0"/>
          </a:p>
          <a:p>
            <a:r>
              <a:rPr lang="cs-CZ" altLang="cs-CZ" dirty="0" smtClean="0"/>
              <a:t>Ze strany cara s</a:t>
            </a:r>
            <a:r>
              <a:rPr lang="cs-CZ" altLang="cs-CZ" dirty="0" smtClean="0"/>
              <a:t>naha </a:t>
            </a:r>
            <a:r>
              <a:rPr lang="cs-CZ" altLang="cs-CZ" dirty="0" smtClean="0"/>
              <a:t>potlačit </a:t>
            </a:r>
            <a:r>
              <a:rPr lang="cs-CZ" altLang="cs-CZ" dirty="0" smtClean="0"/>
              <a:t>vše </a:t>
            </a:r>
            <a:r>
              <a:rPr lang="cs-CZ" altLang="cs-CZ" dirty="0" smtClean="0"/>
              <a:t>silou. </a:t>
            </a:r>
            <a:r>
              <a:rPr lang="cs-CZ" altLang="cs-CZ" dirty="0" smtClean="0"/>
              <a:t>Vo</a:t>
            </a:r>
            <a:r>
              <a:rPr lang="cs-CZ" altLang="cs-CZ" dirty="0" smtClean="0"/>
              <a:t>jáci se vzbouří a </a:t>
            </a:r>
            <a:r>
              <a:rPr lang="cs-CZ" altLang="cs-CZ" dirty="0" smtClean="0"/>
              <a:t>přidávají se </a:t>
            </a:r>
            <a:r>
              <a:rPr lang="cs-CZ" altLang="cs-CZ" dirty="0" smtClean="0"/>
              <a:t>na stranu demonstrantů;</a:t>
            </a:r>
            <a:endParaRPr lang="cs-CZ" altLang="cs-CZ" dirty="0" smtClean="0"/>
          </a:p>
          <a:p>
            <a:r>
              <a:rPr lang="cs-CZ" altLang="cs-CZ" b="1" dirty="0" smtClean="0"/>
              <a:t>C</a:t>
            </a:r>
            <a:r>
              <a:rPr lang="cs-CZ" altLang="cs-CZ" b="1" dirty="0" smtClean="0"/>
              <a:t>ar abdikuje </a:t>
            </a:r>
            <a:r>
              <a:rPr lang="cs-CZ" altLang="cs-CZ" b="1" dirty="0" smtClean="0"/>
              <a:t>ve prospěch </a:t>
            </a:r>
            <a:r>
              <a:rPr lang="cs-CZ" altLang="cs-CZ" b="1" dirty="0" smtClean="0"/>
              <a:t>svého</a:t>
            </a:r>
            <a:r>
              <a:rPr lang="cs-CZ" altLang="cs-CZ" b="1" dirty="0" smtClean="0"/>
              <a:t> </a:t>
            </a:r>
            <a:r>
              <a:rPr lang="cs-CZ" altLang="cs-CZ" b="1" dirty="0" smtClean="0"/>
              <a:t>bratra Michaila, ten ale </a:t>
            </a:r>
            <a:r>
              <a:rPr lang="cs-CZ" altLang="cs-CZ" b="1" dirty="0" smtClean="0"/>
              <a:t>odmítá nástupnictví </a:t>
            </a:r>
            <a:r>
              <a:rPr lang="cs-CZ" altLang="cs-CZ" b="1" dirty="0" smtClean="0"/>
              <a:t>přijmout = konec vlády </a:t>
            </a:r>
            <a:r>
              <a:rPr lang="cs-CZ" altLang="cs-CZ" b="1" dirty="0" smtClean="0"/>
              <a:t>Romanovců</a:t>
            </a:r>
            <a:r>
              <a:rPr lang="cs-CZ" altLang="cs-CZ" dirty="0" smtClean="0"/>
              <a:t>;</a:t>
            </a:r>
            <a:endParaRPr lang="cs-CZ" altLang="cs-CZ" dirty="0" smtClean="0"/>
          </a:p>
          <a:p>
            <a:r>
              <a:rPr lang="cs-CZ" dirty="0"/>
              <a:t>v</a:t>
            </a:r>
            <a:r>
              <a:rPr lang="cs-CZ" dirty="0" smtClean="0"/>
              <a:t>ytvořena </a:t>
            </a:r>
            <a:r>
              <a:rPr lang="cs-CZ" dirty="0" err="1" smtClean="0"/>
              <a:t>Prozatimní</a:t>
            </a:r>
            <a:r>
              <a:rPr lang="cs-CZ" dirty="0" smtClean="0"/>
              <a:t> vláda, v</a:t>
            </a:r>
            <a:r>
              <a:rPr lang="cs-CZ" altLang="cs-CZ" dirty="0" smtClean="0"/>
              <a:t> </a:t>
            </a:r>
            <a:r>
              <a:rPr lang="cs-CZ" altLang="cs-CZ" dirty="0" smtClean="0"/>
              <a:t>čele které </a:t>
            </a:r>
            <a:r>
              <a:rPr lang="cs-CZ" altLang="cs-CZ" dirty="0" smtClean="0"/>
              <a:t>stojí umírněný kníže  Lvov, později radikálnější </a:t>
            </a:r>
            <a:r>
              <a:rPr lang="cs-CZ" altLang="cs-CZ" dirty="0" smtClean="0"/>
              <a:t>Kerenský;</a:t>
            </a:r>
            <a:endParaRPr lang="cs-CZ" altLang="cs-CZ" dirty="0" smtClean="0"/>
          </a:p>
          <a:p>
            <a:r>
              <a:rPr lang="cs-CZ" altLang="cs-CZ" dirty="0" smtClean="0"/>
              <a:t>Kerenský oznamuje</a:t>
            </a:r>
            <a:r>
              <a:rPr lang="cs-CZ" altLang="cs-CZ" dirty="0" smtClean="0"/>
              <a:t>, že Rusko bude  pokračovat </a:t>
            </a:r>
            <a:r>
              <a:rPr lang="cs-CZ" altLang="cs-CZ" dirty="0" smtClean="0"/>
              <a:t>v 1. sv. válce </a:t>
            </a:r>
            <a:r>
              <a:rPr lang="cs-CZ" altLang="cs-CZ" dirty="0" smtClean="0"/>
              <a:t>až do vítězného </a:t>
            </a:r>
            <a:r>
              <a:rPr lang="cs-CZ" altLang="cs-CZ" dirty="0" smtClean="0"/>
              <a:t>konce;</a:t>
            </a:r>
            <a:endParaRPr lang="cs-CZ" altLang="cs-CZ" dirty="0" smtClean="0"/>
          </a:p>
          <a:p>
            <a:r>
              <a:rPr lang="cs-CZ" altLang="cs-CZ" dirty="0" smtClean="0"/>
              <a:t>Němci však  </a:t>
            </a:r>
            <a:r>
              <a:rPr lang="cs-CZ" altLang="cs-CZ" dirty="0" smtClean="0"/>
              <a:t>potřebují zavřít východní frontu -&gt; dopravují Lenina do </a:t>
            </a:r>
            <a:r>
              <a:rPr lang="cs-CZ" altLang="cs-CZ" dirty="0" smtClean="0"/>
              <a:t>Ruska;</a:t>
            </a:r>
            <a:endParaRPr lang="cs-CZ" altLang="cs-CZ" dirty="0" smtClean="0"/>
          </a:p>
          <a:p>
            <a:r>
              <a:rPr lang="cs-CZ" altLang="cs-CZ" dirty="0" smtClean="0"/>
              <a:t>Lenin slibuje ukončit válku a připravuje převrat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334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4/46/Lenin_addresses_the_troops%2C_May_5%2C_1920_with_Trotsky_in_foreground..jpg/250px-Lenin_addresses_the_troops%2C_May_5%2C_1920_with_Trotsky_in_foreground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80" y="161925"/>
            <a:ext cx="93827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82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dubnu 1917 vstupují do války USA → převaha </a:t>
            </a:r>
            <a:r>
              <a:rPr lang="cs-CZ" dirty="0" smtClean="0"/>
              <a:t>Dohody;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Rusku vzniká </a:t>
            </a:r>
            <a:r>
              <a:rPr lang="cs-CZ" b="1" dirty="0" smtClean="0"/>
              <a:t>dvojvládí</a:t>
            </a:r>
            <a:r>
              <a:rPr lang="cs-CZ" dirty="0" smtClean="0"/>
              <a:t>: </a:t>
            </a:r>
            <a:r>
              <a:rPr lang="cs-CZ" b="1" dirty="0" smtClean="0"/>
              <a:t>kromě </a:t>
            </a:r>
            <a:r>
              <a:rPr lang="cs-CZ" b="1" dirty="0" err="1" smtClean="0"/>
              <a:t>Prozatimní</a:t>
            </a:r>
            <a:r>
              <a:rPr lang="cs-CZ" b="1" dirty="0" smtClean="0"/>
              <a:t> vlády řídí zemi Sověty </a:t>
            </a:r>
            <a:r>
              <a:rPr lang="cs-CZ" dirty="0" smtClean="0"/>
              <a:t>(rady dělníků, vojáků a rolníků), v nich mají zpočátku převahu sociální revolucionáři /</a:t>
            </a:r>
            <a:r>
              <a:rPr lang="cs-CZ" dirty="0" err="1" smtClean="0"/>
              <a:t>eseři</a:t>
            </a:r>
            <a:r>
              <a:rPr lang="cs-CZ" dirty="0"/>
              <a:t> </a:t>
            </a:r>
            <a:r>
              <a:rPr lang="cs-CZ" dirty="0" smtClean="0"/>
              <a:t>, konstituční monarchisté a sociální </a:t>
            </a:r>
            <a:r>
              <a:rPr lang="cs-CZ" dirty="0" smtClean="0"/>
              <a:t>demokraté;</a:t>
            </a:r>
            <a:endParaRPr lang="cs-CZ" dirty="0" smtClean="0"/>
          </a:p>
          <a:p>
            <a:r>
              <a:rPr lang="cs-CZ" dirty="0" smtClean="0"/>
              <a:t>Bolševici, </a:t>
            </a:r>
            <a:r>
              <a:rPr lang="cs-CZ" dirty="0" smtClean="0"/>
              <a:t>vedení </a:t>
            </a:r>
            <a:r>
              <a:rPr lang="cs-CZ" dirty="0" smtClean="0"/>
              <a:t>Leninem, </a:t>
            </a:r>
            <a:r>
              <a:rPr lang="cs-CZ" dirty="0" smtClean="0"/>
              <a:t>se pokouší získat většinu v Sovětech a poté razí heslo: „</a:t>
            </a:r>
            <a:r>
              <a:rPr lang="cs-CZ" i="1" dirty="0" smtClean="0"/>
              <a:t>Všechna moc sovětům</a:t>
            </a:r>
            <a:r>
              <a:rPr lang="cs-CZ" i="1" dirty="0" smtClean="0"/>
              <a:t>!“;</a:t>
            </a:r>
            <a:endParaRPr lang="cs-CZ" i="1" dirty="0" smtClean="0"/>
          </a:p>
          <a:p>
            <a:r>
              <a:rPr lang="cs-CZ" dirty="0" smtClean="0"/>
              <a:t>V </a:t>
            </a:r>
            <a:r>
              <a:rPr lang="cs-CZ" dirty="0" smtClean="0"/>
              <a:t>létě Bolševici </a:t>
            </a:r>
            <a:r>
              <a:rPr lang="cs-CZ" dirty="0" smtClean="0"/>
              <a:t>chystají ozbrojený puč, ale je prozrazen a bolševická strana zakázána, na Lenina je vydán zatykač (prchá do Finska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710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ŘÍJNOVÁ REVOLUCE 1917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dirty="0" smtClean="0"/>
              <a:t>na podzim se šíří zvěsti, že na frontách se nebojuje -&gt; další vzpoury </a:t>
            </a:r>
            <a:r>
              <a:rPr lang="cs-CZ" altLang="cs-CZ" dirty="0" smtClean="0"/>
              <a:t>vojáků;</a:t>
            </a:r>
            <a:endParaRPr lang="cs-CZ" altLang="cs-CZ" dirty="0" smtClean="0"/>
          </a:p>
          <a:p>
            <a:r>
              <a:rPr lang="cs-CZ" altLang="cs-CZ" dirty="0"/>
              <a:t>D</a:t>
            </a:r>
            <a:r>
              <a:rPr lang="cs-CZ" altLang="cs-CZ" dirty="0" smtClean="0"/>
              <a:t>o </a:t>
            </a:r>
            <a:r>
              <a:rPr lang="cs-CZ" altLang="cs-CZ" dirty="0" smtClean="0"/>
              <a:t>čela Petrohradského sovětu postaven </a:t>
            </a:r>
            <a:r>
              <a:rPr lang="cs-CZ" altLang="cs-CZ" dirty="0" err="1" smtClean="0"/>
              <a:t>Trockij</a:t>
            </a:r>
            <a:r>
              <a:rPr lang="cs-CZ" altLang="cs-CZ" dirty="0" smtClean="0"/>
              <a:t> → chystá ozbrojený </a:t>
            </a:r>
            <a:r>
              <a:rPr lang="cs-CZ" altLang="cs-CZ" dirty="0" smtClean="0"/>
              <a:t>puč;</a:t>
            </a:r>
            <a:endParaRPr lang="cs-CZ" altLang="cs-CZ" dirty="0" smtClean="0"/>
          </a:p>
          <a:p>
            <a:r>
              <a:rPr lang="cs-CZ" altLang="cs-CZ" dirty="0" smtClean="0"/>
              <a:t>o</a:t>
            </a:r>
            <a:r>
              <a:rPr lang="cs-CZ" altLang="cs-CZ" dirty="0" smtClean="0"/>
              <a:t>bsazení </a:t>
            </a:r>
            <a:r>
              <a:rPr lang="cs-CZ" altLang="cs-CZ" dirty="0" smtClean="0"/>
              <a:t>bolševiky hlavní pošty, tiskáren a jiných důležitých budov v </a:t>
            </a:r>
            <a:r>
              <a:rPr lang="cs-CZ" altLang="cs-CZ" dirty="0" err="1" smtClean="0"/>
              <a:t>Sankt-Peterburgu</a:t>
            </a:r>
            <a:r>
              <a:rPr lang="cs-CZ" altLang="cs-CZ" dirty="0" smtClean="0"/>
              <a:t>. Provolání </a:t>
            </a:r>
            <a:r>
              <a:rPr lang="cs-CZ" altLang="cs-CZ" i="1" dirty="0" smtClean="0"/>
              <a:t>„Občanům Ruska“ </a:t>
            </a:r>
            <a:r>
              <a:rPr lang="cs-CZ" altLang="cs-CZ" dirty="0" smtClean="0"/>
              <a:t>– vyzývají k povstání</a:t>
            </a:r>
          </a:p>
          <a:p>
            <a:r>
              <a:rPr lang="cs-CZ" altLang="cs-CZ" dirty="0"/>
              <a:t>d</a:t>
            </a:r>
            <a:r>
              <a:rPr lang="cs-CZ" altLang="cs-CZ" dirty="0" smtClean="0"/>
              <a:t>emonstrace </a:t>
            </a:r>
            <a:r>
              <a:rPr lang="cs-CZ" altLang="cs-CZ" dirty="0" smtClean="0"/>
              <a:t>před Zimním palácem, po výstřelu z Aurory následuje 7.11.  (25.10. podle ruského kalendáře) dobytí paláce a zatčení </a:t>
            </a:r>
            <a:r>
              <a:rPr lang="cs-CZ" altLang="cs-CZ" dirty="0" err="1" smtClean="0"/>
              <a:t>Prozatimní</a:t>
            </a:r>
            <a:r>
              <a:rPr lang="cs-CZ" altLang="cs-CZ" dirty="0" smtClean="0"/>
              <a:t> vlády→</a:t>
            </a:r>
            <a:r>
              <a:rPr lang="cs-CZ" altLang="cs-CZ" dirty="0"/>
              <a:t> </a:t>
            </a:r>
            <a:r>
              <a:rPr lang="cs-CZ" altLang="cs-CZ" dirty="0" smtClean="0"/>
              <a:t>Bolševici </a:t>
            </a:r>
            <a:r>
              <a:rPr lang="cs-CZ" altLang="cs-CZ" dirty="0" smtClean="0"/>
              <a:t>se dostávají k </a:t>
            </a:r>
            <a:r>
              <a:rPr lang="cs-CZ" altLang="cs-CZ" dirty="0" smtClean="0"/>
              <a:t>moci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916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0/06/Panzerkreuzer_Aurora_St_Petersburg_2002.jpg/1280px-Panzerkreuzer_Aurora_St_Petersburg_2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96" y="682466"/>
            <a:ext cx="8707704" cy="55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63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https://upload.wikimedia.org/wikipedia/commons/5/54/Stormningen_av_vinterpalats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68324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3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RUSKO-JAPONSKÁ VÁLKA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690688"/>
            <a:ext cx="7441265" cy="4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606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První opatření bolševiků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yla </a:t>
            </a:r>
            <a:r>
              <a:rPr lang="cs-CZ" dirty="0" smtClean="0"/>
              <a:t>ustanovena vláda Lidových komisařů v čele s </a:t>
            </a:r>
            <a:r>
              <a:rPr lang="cs-CZ" dirty="0" smtClean="0"/>
              <a:t>Leninem;</a:t>
            </a:r>
            <a:endParaRPr lang="cs-CZ" dirty="0" smtClean="0"/>
          </a:p>
          <a:p>
            <a:r>
              <a:rPr lang="cs-CZ" dirty="0" smtClean="0"/>
              <a:t>Vydány dekrety:</a:t>
            </a:r>
          </a:p>
          <a:p>
            <a:pPr>
              <a:buNone/>
            </a:pPr>
            <a:r>
              <a:rPr lang="cs-CZ" dirty="0" smtClean="0"/>
              <a:t>         </a:t>
            </a:r>
            <a:r>
              <a:rPr lang="cs-CZ" dirty="0" smtClean="0"/>
              <a:t>„</a:t>
            </a:r>
            <a:r>
              <a:rPr lang="cs-CZ" i="1" dirty="0" smtClean="0"/>
              <a:t>Dekret </a:t>
            </a:r>
            <a:r>
              <a:rPr lang="cs-CZ" i="1" dirty="0" smtClean="0"/>
              <a:t>o </a:t>
            </a:r>
            <a:r>
              <a:rPr lang="cs-CZ" i="1" dirty="0" smtClean="0"/>
              <a:t>půdě“ </a:t>
            </a:r>
            <a:r>
              <a:rPr lang="cs-CZ" dirty="0" smtClean="0"/>
              <a:t>(půda má patřit rolníkům)</a:t>
            </a:r>
          </a:p>
          <a:p>
            <a:pPr>
              <a:buNone/>
            </a:pPr>
            <a:r>
              <a:rPr lang="cs-CZ" dirty="0" smtClean="0"/>
              <a:t>         </a:t>
            </a:r>
            <a:r>
              <a:rPr lang="cs-CZ" dirty="0" smtClean="0"/>
              <a:t>„</a:t>
            </a:r>
            <a:r>
              <a:rPr lang="cs-CZ" i="1" dirty="0" smtClean="0"/>
              <a:t>Dekret </a:t>
            </a:r>
            <a:r>
              <a:rPr lang="cs-CZ" i="1" dirty="0" smtClean="0"/>
              <a:t>o </a:t>
            </a:r>
            <a:r>
              <a:rPr lang="cs-CZ" i="1" dirty="0" smtClean="0"/>
              <a:t>míru“ </a:t>
            </a:r>
            <a:r>
              <a:rPr lang="cs-CZ" dirty="0" smtClean="0"/>
              <a:t>(Rusko oznámilo, že vystupuje z války)</a:t>
            </a:r>
          </a:p>
          <a:p>
            <a:pPr>
              <a:buNone/>
            </a:pPr>
            <a:r>
              <a:rPr lang="cs-CZ" dirty="0" smtClean="0"/>
              <a:t>         </a:t>
            </a:r>
            <a:r>
              <a:rPr lang="cs-CZ" dirty="0" smtClean="0"/>
              <a:t>„</a:t>
            </a:r>
            <a:r>
              <a:rPr lang="cs-CZ" i="1" dirty="0" smtClean="0"/>
              <a:t>Deklarace </a:t>
            </a:r>
            <a:r>
              <a:rPr lang="cs-CZ" i="1" dirty="0" smtClean="0"/>
              <a:t>práv národů na </a:t>
            </a:r>
            <a:r>
              <a:rPr lang="cs-CZ" i="1" dirty="0" smtClean="0"/>
              <a:t>sebeurčení“ </a:t>
            </a:r>
            <a:r>
              <a:rPr lang="cs-CZ" dirty="0" smtClean="0"/>
              <a:t>(využilo </a:t>
            </a:r>
            <a:r>
              <a:rPr lang="cs-CZ" dirty="0" smtClean="0"/>
              <a:t>Finsko a pobaltské  </a:t>
            </a:r>
          </a:p>
          <a:p>
            <a:pPr>
              <a:buNone/>
            </a:pPr>
            <a:r>
              <a:rPr lang="cs-CZ" dirty="0" smtClean="0"/>
              <a:t>         státy a vyhlásily nezávislost</a:t>
            </a:r>
            <a:r>
              <a:rPr lang="cs-CZ" dirty="0" smtClean="0"/>
              <a:t>);</a:t>
            </a:r>
            <a:endParaRPr lang="cs-CZ" dirty="0" smtClean="0"/>
          </a:p>
          <a:p>
            <a:r>
              <a:rPr lang="cs-CZ" b="1" dirty="0" smtClean="0"/>
              <a:t>V březnu 1918 uzavřelo Rusko s Německem separátní </a:t>
            </a:r>
            <a:r>
              <a:rPr lang="cs-CZ" b="1" dirty="0" err="1" smtClean="0"/>
              <a:t>brest</a:t>
            </a:r>
            <a:r>
              <a:rPr lang="cs-CZ" b="1" dirty="0" smtClean="0"/>
              <a:t>-litevský mír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767375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OBČANSKÁ VÁLKA </a:t>
            </a:r>
            <a:r>
              <a:rPr lang="cs-CZ" b="1" dirty="0" smtClean="0"/>
              <a:t>(1917 – 1922)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roti </a:t>
            </a:r>
            <a:r>
              <a:rPr lang="cs-CZ" dirty="0" smtClean="0"/>
              <a:t>revoluci bojovali tzv. „</a:t>
            </a:r>
            <a:r>
              <a:rPr lang="cs-CZ" b="1" dirty="0" smtClean="0"/>
              <a:t>bílí“</a:t>
            </a:r>
            <a:r>
              <a:rPr lang="cs-CZ" dirty="0" smtClean="0"/>
              <a:t>, kteří chtěli obnovit carismus </a:t>
            </a:r>
            <a:r>
              <a:rPr lang="cs-CZ" dirty="0" smtClean="0"/>
              <a:t>a uspořádat nové </a:t>
            </a:r>
            <a:r>
              <a:rPr lang="cs-CZ" dirty="0" smtClean="0"/>
              <a:t>volby </a:t>
            </a:r>
            <a:r>
              <a:rPr lang="cs-CZ" dirty="0" smtClean="0"/>
              <a:t>do</a:t>
            </a:r>
            <a:r>
              <a:rPr lang="cs-CZ" dirty="0" smtClean="0"/>
              <a:t> Dumy (kterou chtěli obnovit). Duma měla </a:t>
            </a:r>
            <a:r>
              <a:rPr lang="cs-CZ" dirty="0" smtClean="0"/>
              <a:t>rozhodnout o dalším osudu </a:t>
            </a:r>
            <a:r>
              <a:rPr lang="cs-CZ" dirty="0" smtClean="0"/>
              <a:t>Ruska. </a:t>
            </a:r>
            <a:r>
              <a:rPr lang="cs-CZ" dirty="0"/>
              <a:t>V</a:t>
            </a:r>
            <a:r>
              <a:rPr lang="cs-CZ" dirty="0" smtClean="0"/>
              <a:t>rchními veliteli „bílých“ </a:t>
            </a:r>
            <a:r>
              <a:rPr lang="cs-CZ" dirty="0" smtClean="0"/>
              <a:t>byli admirál </a:t>
            </a:r>
            <a:r>
              <a:rPr lang="cs-CZ" dirty="0" err="1" smtClean="0"/>
              <a:t>Kornilov</a:t>
            </a:r>
            <a:r>
              <a:rPr lang="cs-CZ" dirty="0" smtClean="0"/>
              <a:t>, generál </a:t>
            </a:r>
            <a:r>
              <a:rPr lang="cs-CZ" dirty="0" err="1" smtClean="0"/>
              <a:t>Děnikin</a:t>
            </a:r>
            <a:r>
              <a:rPr lang="cs-CZ" dirty="0" smtClean="0"/>
              <a:t>, generál </a:t>
            </a:r>
            <a:r>
              <a:rPr lang="cs-CZ" dirty="0" err="1" smtClean="0"/>
              <a:t>Kolčak</a:t>
            </a:r>
            <a:r>
              <a:rPr lang="cs-CZ" dirty="0"/>
              <a:t>;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 smtClean="0"/>
              <a:t>straně revoluce a prosazení </a:t>
            </a:r>
            <a:r>
              <a:rPr lang="cs-CZ" b="1" dirty="0" smtClean="0"/>
              <a:t>sovětské vlády </a:t>
            </a:r>
            <a:r>
              <a:rPr lang="cs-CZ" dirty="0" smtClean="0"/>
              <a:t>bojovali tzv. „</a:t>
            </a:r>
            <a:r>
              <a:rPr lang="cs-CZ" b="1" dirty="0" smtClean="0"/>
              <a:t>rudí</a:t>
            </a:r>
            <a:r>
              <a:rPr lang="cs-CZ" dirty="0" smtClean="0"/>
              <a:t>“. Jejich hlavními </a:t>
            </a:r>
            <a:r>
              <a:rPr lang="cs-CZ" dirty="0" smtClean="0"/>
              <a:t>veliteli byl </a:t>
            </a:r>
            <a:r>
              <a:rPr lang="cs-CZ" dirty="0" err="1" smtClean="0"/>
              <a:t>Trockij</a:t>
            </a:r>
            <a:r>
              <a:rPr lang="cs-CZ" dirty="0" smtClean="0"/>
              <a:t> (vytvořil Rudou armádu), </a:t>
            </a:r>
            <a:r>
              <a:rPr lang="cs-CZ" dirty="0" err="1" smtClean="0"/>
              <a:t>Buděnnyj</a:t>
            </a:r>
            <a:r>
              <a:rPr lang="cs-CZ" dirty="0" smtClean="0"/>
              <a:t>, Vorošilov, </a:t>
            </a:r>
            <a:r>
              <a:rPr lang="cs-CZ" dirty="0" err="1" smtClean="0"/>
              <a:t>Tuchačevskij</a:t>
            </a:r>
            <a:r>
              <a:rPr lang="cs-CZ" dirty="0" smtClean="0"/>
              <a:t>;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Bílí“byli</a:t>
            </a:r>
            <a:r>
              <a:rPr lang="cs-CZ" dirty="0" smtClean="0"/>
              <a:t> podporováni anglickými, francouzskými, americkými </a:t>
            </a:r>
            <a:r>
              <a:rPr lang="cs-CZ" dirty="0" smtClean="0"/>
              <a:t>a </a:t>
            </a:r>
            <a:r>
              <a:rPr lang="cs-CZ" dirty="0" smtClean="0"/>
              <a:t>japonskými </a:t>
            </a:r>
            <a:r>
              <a:rPr lang="cs-CZ" dirty="0" smtClean="0"/>
              <a:t>oddíly, které zahájily vojenskou intervenci do </a:t>
            </a:r>
            <a:r>
              <a:rPr lang="cs-CZ" dirty="0" smtClean="0"/>
              <a:t>Ruska;</a:t>
            </a:r>
            <a:endParaRPr lang="cs-CZ" dirty="0" smtClean="0"/>
          </a:p>
          <a:p>
            <a:r>
              <a:rPr lang="cs-CZ" dirty="0" smtClean="0"/>
              <a:t>Na stranu bílých se přidali také českoslovenští legionáři, kteří obsadili a kontroloval Transsibiřskou magistrálu (velel jim generál Gajda), v roce 1920 se přes Vladivostok vrací </a:t>
            </a:r>
            <a:r>
              <a:rPr lang="cs-CZ" dirty="0" smtClean="0"/>
              <a:t>domů.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3072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Гражданская война</a:t>
            </a:r>
            <a:endParaRPr lang="cs-CZ" dirty="0"/>
          </a:p>
        </p:txBody>
      </p:sp>
      <p:pic>
        <p:nvPicPr>
          <p:cNvPr id="4" name="UJYBTMkWBM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57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Rudí</a:t>
            </a:r>
            <a:endParaRPr lang="cs-CZ" dirty="0"/>
          </a:p>
        </p:txBody>
      </p:sp>
      <p:pic>
        <p:nvPicPr>
          <p:cNvPr id="21506" name="Picture 2" descr="https://upload.wikimedia.org/wikipedia/ru/thumb/0/04/%D0%A7%D0%B5%D0%BB%D1%8F%D0%B1%D0%B8%D0%BD%D1%81%D0%BA._%D0%A3%D1%87%D0%B0%D1%81%D1%82%D0%BD%D0%B8%D0%BA%D0%B8_%D0%9A%D1%80%D0%B0%D1%81%D0%BD%D0%BE%D0%B9_%D0%B3%D0%B2%D0%B0%D1%80%D0%B4%D0%B8%D0%B8_%D0%B6%D0%B5%D0%BB%D0%B5%D0%B7%D0%BD%D0%BE%D0%B4%D0%BE%D1%80%D0%BE%D0%B6%D0%BD%D0%BE%D0%B3%D0%BE_%D1%80%D0%B0%D0%B9%D0%BE%D0%BD%D0%B0._1917-1918%D0%B3%D0%B3..jpg/220px-%D0%A7%D0%B5%D0%BB%D1%8F%D0%B1%D0%B8%D0%BD%D1%81%D0%BA._%D0%A3%D1%87%D0%B0%D1%81%D1%82%D0%BD%D0%B8%D0%BA%D0%B8_%D0%9A%D1%80%D0%B0%D1%81%D0%BD%D0%BE%D0%B9_%D0%B3%D0%B2%D0%B0%D1%80%D0%B4%D0%B8%D0%B8_%D0%B6%D0%B5%D0%BB%D0%B5%D0%B7%D0%BD%D0%BE%D0%B4%D0%BE%D1%80%D0%BE%D0%B6%D0%BD%D0%BE%D0%B3%D0%BE_%D1%80%D0%B0%D0%B9%D0%BE%D0%BD%D0%B0._1917-1918%D0%B3%D0%B3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20" y="365125"/>
            <a:ext cx="826516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35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Bílí</a:t>
            </a:r>
            <a:endParaRPr lang="cs-CZ" dirty="0"/>
          </a:p>
        </p:txBody>
      </p:sp>
      <p:pic>
        <p:nvPicPr>
          <p:cNvPr id="22530" name="Picture 2" descr="https://upload.wikimedia.org/wikipedia/ru/2/2e/%D0%91%D0%B5%D0%BB%D0%BE%D0%B3%D0%B2%D0%B0%D1%80%D0%B4%D0%B5%D0%B9%D1%86%D1%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80" y="365125"/>
            <a:ext cx="7716520" cy="60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484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Tačanka</a:t>
            </a:r>
            <a:endParaRPr lang="cs-CZ" dirty="0"/>
          </a:p>
        </p:txBody>
      </p:sp>
      <p:pic>
        <p:nvPicPr>
          <p:cNvPr id="18434" name="Picture 2" descr="https://upload.wikimedia.org/wikipedia/ru/thumb/e/e9/%D0%A2%D0%B0%D1%87%D0%B0%D0%BD%D0%BA%D0%B0_%D0%9F%D0%92%D0%9E.jpg/220px-%D0%A2%D0%B0%D1%87%D0%B0%D0%BD%D0%BA%D0%B0_%D0%9F%D0%92%D0%9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40" y="1279525"/>
            <a:ext cx="7553960" cy="54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12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Likvidace carské rodiny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červenci 1918 byla v </a:t>
            </a:r>
            <a:r>
              <a:rPr lang="cs-CZ" dirty="0" err="1" smtClean="0"/>
              <a:t>Jekatěrinburku</a:t>
            </a:r>
            <a:r>
              <a:rPr lang="cs-CZ" dirty="0" smtClean="0"/>
              <a:t>  zastřelena celá carská rodina i se </a:t>
            </a:r>
            <a:r>
              <a:rPr lang="cs-CZ" dirty="0" smtClean="0"/>
              <a:t>služebnictvem;</a:t>
            </a:r>
            <a:endParaRPr lang="cs-CZ" dirty="0" smtClean="0"/>
          </a:p>
          <a:p>
            <a:r>
              <a:rPr lang="cs-CZ" dirty="0" smtClean="0"/>
              <a:t>Bolševici se báli, že by mohl být car s rodinou osvobozen, proto je </a:t>
            </a:r>
            <a:r>
              <a:rPr lang="cs-CZ" dirty="0" smtClean="0"/>
              <a:t>zlikvidovali.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741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Carská rodina, jejich </a:t>
            </a:r>
            <a:br>
              <a:rPr lang="cs-CZ" dirty="0" smtClean="0"/>
            </a:br>
            <a:r>
              <a:rPr lang="cs-CZ" dirty="0" smtClean="0"/>
              <a:t>lékař </a:t>
            </a:r>
            <a:r>
              <a:rPr lang="cs-CZ" dirty="0" err="1" smtClean="0"/>
              <a:t>Botkin</a:t>
            </a:r>
            <a:r>
              <a:rPr lang="cs-CZ" dirty="0" smtClean="0"/>
              <a:t>, kuchař </a:t>
            </a:r>
            <a:br>
              <a:rPr lang="cs-CZ" dirty="0" smtClean="0"/>
            </a:br>
            <a:r>
              <a:rPr lang="cs-CZ" dirty="0" err="1" smtClean="0"/>
              <a:t>Charitonov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služebná </a:t>
            </a:r>
            <a:r>
              <a:rPr lang="cs-CZ" dirty="0" err="1" smtClean="0"/>
              <a:t>Děmidova</a:t>
            </a:r>
            <a:r>
              <a:rPr lang="cs-CZ" dirty="0" smtClean="0"/>
              <a:t> a </a:t>
            </a:r>
            <a:br>
              <a:rPr lang="cs-CZ" dirty="0" smtClean="0"/>
            </a:br>
            <a:r>
              <a:rPr lang="cs-CZ" dirty="0" smtClean="0"/>
              <a:t>komorník</a:t>
            </a:r>
            <a:br>
              <a:rPr lang="cs-CZ" dirty="0" smtClean="0"/>
            </a:br>
            <a:r>
              <a:rPr lang="cs-CZ" dirty="0" err="1" smtClean="0"/>
              <a:t>Trupp</a:t>
            </a:r>
            <a:endParaRPr lang="cs-CZ" dirty="0"/>
          </a:p>
        </p:txBody>
      </p:sp>
      <p:pic>
        <p:nvPicPr>
          <p:cNvPr id="20482" name="Picture 2" descr="https://upload.wikimedia.org/wikipedia/ru/thumb/f/fa/%D0%A0%D0%B0%D1%81%D1%81%D1%82%D1%80%D0%B5%D0%BB%D1%8F%D0%BD%D0%BD%D1%8B%D0%B5_%D0%B2_%D0%BF%D0%BE%D0%B4%D0%B2%D0%B0%D0%BB%D0%B5_%D0%B8%D0%BF%D0%B0%D1%82%D1%8C%D0%B5%D0%B2%D1%81%D0%BA%D0%BE%D0%B3%D0%BE_%D0%B4%D0%BE%D0%BC%D0%B0.jpg/640px-%D0%A0%D0%B0%D1%81%D1%81%D1%82%D1%80%D0%B5%D0%BB%D1%8F%D0%BD%D0%BD%D1%8B%D0%B5_%D0%B2_%D0%BF%D0%BE%D0%B4%D0%B2%D0%B0%D0%BB%D0%B5_%D0%B8%D0%BF%D0%B0%D1%82%D1%8C%D0%B5%D0%B2%D1%81%D0%BA%D0%BE%D0%B3%D0%BE_%D0%B4%D0%BE%D0%BC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82" y="469900"/>
            <a:ext cx="4658918" cy="60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624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Vítězství bolševiků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Velení bílých bylo roztříštěno a </a:t>
            </a:r>
            <a:r>
              <a:rPr lang="cs-CZ" dirty="0" smtClean="0"/>
              <a:t>nejednotné;</a:t>
            </a:r>
            <a:endParaRPr lang="cs-CZ" dirty="0" smtClean="0"/>
          </a:p>
          <a:p>
            <a:r>
              <a:rPr lang="cs-CZ" dirty="0" smtClean="0"/>
              <a:t>Bolševici obratnou propagandou a sliby získali na svou stranu většinu </a:t>
            </a:r>
            <a:r>
              <a:rPr lang="cs-CZ" dirty="0" smtClean="0"/>
              <a:t>rolníků;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ůvodní </a:t>
            </a:r>
            <a:r>
              <a:rPr lang="cs-CZ" b="1" i="1" dirty="0" smtClean="0"/>
              <a:t>„válečný kapitalizmus“ </a:t>
            </a:r>
            <a:r>
              <a:rPr lang="cs-CZ" dirty="0" smtClean="0"/>
              <a:t>a </a:t>
            </a:r>
            <a:r>
              <a:rPr lang="cs-CZ" dirty="0" smtClean="0"/>
              <a:t>úplné</a:t>
            </a:r>
            <a:r>
              <a:rPr lang="cs-CZ" dirty="0" smtClean="0"/>
              <a:t> </a:t>
            </a:r>
            <a:r>
              <a:rPr lang="cs-CZ" dirty="0" smtClean="0"/>
              <a:t>znárodnění průmyslu, které spolu s válečnými útrapami vedly k totálnímu hospodářskému krachu,  </a:t>
            </a:r>
            <a:r>
              <a:rPr lang="cs-CZ" dirty="0" smtClean="0"/>
              <a:t>byl </a:t>
            </a:r>
            <a:r>
              <a:rPr lang="cs-CZ" dirty="0" smtClean="0"/>
              <a:t>v roce 1921 </a:t>
            </a:r>
            <a:r>
              <a:rPr lang="cs-CZ" dirty="0" smtClean="0"/>
              <a:t>nahrazen </a:t>
            </a:r>
            <a:r>
              <a:rPr lang="cs-CZ" b="1" dirty="0" err="1" smtClean="0"/>
              <a:t>NEP</a:t>
            </a:r>
            <a:r>
              <a:rPr lang="cs-CZ" dirty="0" err="1" smtClean="0"/>
              <a:t>em</a:t>
            </a:r>
            <a:r>
              <a:rPr lang="cs-CZ" dirty="0" smtClean="0"/>
              <a:t> (novou ekonomickou politikou), která částečně povolila drobné soukromé podnikání → ekonomické </a:t>
            </a:r>
            <a:r>
              <a:rPr lang="cs-CZ" dirty="0" smtClean="0"/>
              <a:t>oživení;</a:t>
            </a:r>
            <a:endParaRPr lang="cs-CZ" dirty="0" smtClean="0"/>
          </a:p>
          <a:p>
            <a:r>
              <a:rPr lang="cs-CZ" dirty="0"/>
              <a:t>c</a:t>
            </a:r>
            <a:r>
              <a:rPr lang="cs-CZ" dirty="0" smtClean="0"/>
              <a:t>elkové </a:t>
            </a:r>
            <a:r>
              <a:rPr lang="cs-CZ" dirty="0" smtClean="0"/>
              <a:t>ztráty v občanské válce </a:t>
            </a:r>
            <a:r>
              <a:rPr lang="cs-CZ" dirty="0" smtClean="0"/>
              <a:t>činily</a:t>
            </a:r>
            <a:r>
              <a:rPr lang="cs-CZ" dirty="0" smtClean="0"/>
              <a:t> </a:t>
            </a:r>
            <a:r>
              <a:rPr lang="cs-CZ" dirty="0" smtClean="0"/>
              <a:t>10,5 milionu </a:t>
            </a:r>
            <a:r>
              <a:rPr lang="cs-CZ" dirty="0" smtClean="0"/>
              <a:t>lidí; </a:t>
            </a:r>
            <a:r>
              <a:rPr lang="cs-CZ" dirty="0" smtClean="0"/>
              <a:t>z toho asi 2,5 mil. rudých, 2 mil. </a:t>
            </a:r>
            <a:r>
              <a:rPr lang="cs-CZ" dirty="0" smtClean="0"/>
              <a:t>Bílých.  </a:t>
            </a:r>
            <a:r>
              <a:rPr lang="cs-CZ" dirty="0" smtClean="0"/>
              <a:t>6 mil. obyvatel zahynulo v důsledku teroru, hladu a </a:t>
            </a:r>
            <a:r>
              <a:rPr lang="cs-CZ" dirty="0" smtClean="0"/>
              <a:t>tyfu.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2593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/>
              <a:t>1919 až 1921 - Rusko téměř </a:t>
            </a:r>
            <a:r>
              <a:rPr lang="cs-CZ" sz="3200" dirty="0" smtClean="0"/>
              <a:t>zničil hladomor a tyfus; </a:t>
            </a:r>
            <a:endParaRPr lang="cs-CZ" sz="3200" dirty="0"/>
          </a:p>
          <a:p>
            <a:pPr>
              <a:buFont typeface="Wingdings" pitchFamily="2" charset="2"/>
              <a:buChar char="§"/>
            </a:pPr>
            <a:r>
              <a:rPr lang="cs-CZ" sz="3200" dirty="0" smtClean="0"/>
              <a:t>1921 </a:t>
            </a:r>
            <a:r>
              <a:rPr lang="cs-CZ" sz="3200" dirty="0"/>
              <a:t>- Lenin nechal brutálně potlačit vzpouru kronštadtských námořníků a několik rolnických povstání;</a:t>
            </a:r>
          </a:p>
          <a:p>
            <a:r>
              <a:rPr lang="cs-CZ" sz="3200" dirty="0" smtClean="0"/>
              <a:t>Bolševici na pokyn Lenina začali budovat </a:t>
            </a:r>
            <a:r>
              <a:rPr lang="cs-CZ" sz="3200" b="1" dirty="0" smtClean="0"/>
              <a:t>GULAG</a:t>
            </a:r>
            <a:r>
              <a:rPr lang="cs-CZ" sz="3200" dirty="0" smtClean="0"/>
              <a:t>, pracovní tábory, do kterých byly zpočátku posíláni odpůrci </a:t>
            </a:r>
            <a:r>
              <a:rPr lang="cs-CZ" sz="3200" dirty="0" smtClean="0"/>
              <a:t>revoluce;</a:t>
            </a:r>
            <a:endParaRPr lang="cs-CZ" sz="3200" dirty="0" smtClean="0"/>
          </a:p>
          <a:p>
            <a:r>
              <a:rPr lang="cs-CZ" sz="3200" dirty="0" smtClean="0"/>
              <a:t>Nastává vlna emigrace</a:t>
            </a:r>
            <a:r>
              <a:rPr lang="cs-CZ" sz="3200" dirty="0"/>
              <a:t> </a:t>
            </a:r>
            <a:r>
              <a:rPr lang="cs-CZ" sz="3200" dirty="0" smtClean="0"/>
              <a:t>- </a:t>
            </a:r>
            <a:r>
              <a:rPr lang="cs-CZ" sz="3200" dirty="0" smtClean="0"/>
              <a:t>tzv</a:t>
            </a:r>
            <a:r>
              <a:rPr lang="cs-CZ" sz="3200" dirty="0" smtClean="0"/>
              <a:t>. </a:t>
            </a:r>
            <a:r>
              <a:rPr lang="cs-CZ" sz="3200" i="1" dirty="0" smtClean="0"/>
              <a:t>„bílá </a:t>
            </a:r>
            <a:r>
              <a:rPr lang="cs-CZ" sz="3200" i="1" dirty="0" smtClean="0"/>
              <a:t>emigrace“, </a:t>
            </a:r>
            <a:r>
              <a:rPr lang="cs-CZ" sz="3200" dirty="0" smtClean="0"/>
              <a:t>(zejména umělci a spisovatelé).</a:t>
            </a:r>
            <a:r>
              <a:rPr lang="cs-CZ" sz="3200" i="1" dirty="0" smtClean="0"/>
              <a:t> </a:t>
            </a:r>
            <a:r>
              <a:rPr lang="cs-CZ" sz="3200" dirty="0" smtClean="0"/>
              <a:t>Někteří z nich </a:t>
            </a:r>
            <a:r>
              <a:rPr lang="cs-CZ" sz="3200" dirty="0" smtClean="0"/>
              <a:t>také do Československa.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6874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Příčiny válečného konfliktu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V 19. století bylo Rusko velmocí, mělo velký vliv na Dálném východě;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očátek 20. století – do popředí se dostává Japonsko – díky jeho rychlé modernizaci;</a:t>
            </a:r>
          </a:p>
          <a:p>
            <a:pPr algn="just"/>
            <a:r>
              <a:rPr lang="cs-CZ" dirty="0"/>
              <a:t>z</a:t>
            </a:r>
            <a:r>
              <a:rPr lang="cs-CZ" dirty="0" smtClean="0"/>
              <a:t>ačíná vznikat napětí mezi Japonskem a Ruskem kvůli mocenské pozici na Dálném východě;</a:t>
            </a:r>
          </a:p>
          <a:p>
            <a:pPr algn="just"/>
            <a:r>
              <a:rPr lang="cs-CZ" dirty="0"/>
              <a:t>r</a:t>
            </a:r>
            <a:r>
              <a:rPr lang="cs-CZ" dirty="0" smtClean="0"/>
              <a:t>uské přístavy zamrzají a tak si Rusové vybírají přístav Port Arthur v Mandžusku  jako opěrný bod pro své válečné loďstvo - spor </a:t>
            </a:r>
            <a:r>
              <a:rPr lang="cs-CZ" dirty="0"/>
              <a:t>o korejský poloostrov a </a:t>
            </a:r>
            <a:r>
              <a:rPr lang="cs-CZ" dirty="0" smtClean="0"/>
              <a:t>Mandžusko</a:t>
            </a:r>
          </a:p>
          <a:p>
            <a:pPr algn="just"/>
            <a:r>
              <a:rPr lang="cs-CZ" dirty="0" smtClean="0"/>
              <a:t>Japonsko se začíná obávat ruské expanze;</a:t>
            </a:r>
          </a:p>
          <a:p>
            <a:pPr algn="just"/>
            <a:r>
              <a:rPr lang="cs-CZ" dirty="0"/>
              <a:t>r</a:t>
            </a:r>
            <a:r>
              <a:rPr lang="cs-CZ" dirty="0" smtClean="0"/>
              <a:t>oku 1891 začalo budování Transsibiřské magistrály, která spojila Moskvu a Petrohrad s Vladivostokem (7000 km) – 1. krok k válce s Japonskem.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352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květen 1922 –  Lenin má velké zdravotní potíže, první série mrtvic – před smrtí usiloval aby jeho funkci převzal </a:t>
            </a:r>
            <a:r>
              <a:rPr lang="cs-CZ" dirty="0" err="1" smtClean="0"/>
              <a:t>Trockij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30. 12. </a:t>
            </a:r>
            <a:r>
              <a:rPr lang="cs-CZ" b="1" dirty="0" smtClean="0"/>
              <a:t>1923 </a:t>
            </a:r>
            <a:r>
              <a:rPr lang="cs-CZ" b="1" dirty="0" smtClean="0"/>
              <a:t>vyhlášen vznik SSSR (Svazu sovětských socialistických republik</a:t>
            </a:r>
            <a:r>
              <a:rPr lang="cs-CZ" b="1" dirty="0" smtClean="0"/>
              <a:t>)</a:t>
            </a:r>
            <a:r>
              <a:rPr lang="cs-CZ" dirty="0" smtClean="0"/>
              <a:t>.</a:t>
            </a:r>
            <a:r>
              <a:rPr lang="cs-CZ" b="1" dirty="0" smtClean="0"/>
              <a:t> </a:t>
            </a:r>
            <a:r>
              <a:rPr lang="cs-CZ" dirty="0" smtClean="0"/>
              <a:t>V </a:t>
            </a:r>
            <a:r>
              <a:rPr lang="cs-CZ" dirty="0" smtClean="0"/>
              <a:t>čele </a:t>
            </a:r>
            <a:r>
              <a:rPr lang="cs-CZ" dirty="0" smtClean="0"/>
              <a:t>stanul Lenin; </a:t>
            </a:r>
            <a:endParaRPr lang="cs-CZ" dirty="0" smtClean="0"/>
          </a:p>
          <a:p>
            <a:r>
              <a:rPr lang="cs-CZ" dirty="0" smtClean="0"/>
              <a:t> 1923 –  nová mozková příhoda –  Lenin zůstává paralyzovaný a němý;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leden 1924 – </a:t>
            </a:r>
            <a:r>
              <a:rPr lang="cs-CZ" b="1" dirty="0" smtClean="0"/>
              <a:t>Lenin umírá</a:t>
            </a:r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0429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    ŠVANKMAJER, Milan. </a:t>
            </a:r>
            <a:r>
              <a:rPr lang="cs-CZ" i="1" dirty="0" smtClean="0"/>
              <a:t>Dějiny Ruska</a:t>
            </a:r>
            <a:r>
              <a:rPr lang="cs-CZ" dirty="0" smtClean="0"/>
              <a:t>. 3. </a:t>
            </a:r>
            <a:r>
              <a:rPr lang="cs-CZ" dirty="0" err="1" smtClean="0"/>
              <a:t>rozšíř</a:t>
            </a:r>
            <a:r>
              <a:rPr lang="cs-CZ" dirty="0" smtClean="0"/>
              <a:t>. vyd. Praha: Lidové noviny, 1999. 886 s. ISBN 80-        7106-216-2;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PEČEŇKA, M. </a:t>
            </a:r>
            <a:r>
              <a:rPr lang="cs-CZ" i="1" dirty="0" smtClean="0"/>
              <a:t>Dějiny Ruska v datech.</a:t>
            </a:r>
            <a:r>
              <a:rPr lang="cs-CZ" dirty="0" smtClean="0"/>
              <a:t> Vydání 1. Dokořán: Praha, 2011. </a:t>
            </a:r>
            <a:r>
              <a:rPr lang="cs-CZ" dirty="0"/>
              <a:t>ISBN </a:t>
            </a:r>
            <a:r>
              <a:rPr lang="cs-CZ" dirty="0" smtClean="0"/>
              <a:t>978-80-86569-14-7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DORAZIL</a:t>
            </a:r>
            <a:r>
              <a:rPr lang="cs-CZ" dirty="0"/>
              <a:t>, Otakar, Josef HAUBELT, Dagmar KUTÍLKOVÁ a Jaroslav BUBENÍK. </a:t>
            </a:r>
            <a:r>
              <a:rPr lang="cs-CZ" i="1" dirty="0"/>
              <a:t>Světové dějiny v kostce</a:t>
            </a:r>
            <a:r>
              <a:rPr lang="cs-CZ" dirty="0"/>
              <a:t>. 3., </a:t>
            </a:r>
            <a:r>
              <a:rPr lang="cs-CZ" dirty="0" err="1"/>
              <a:t>přeprac</a:t>
            </a:r>
            <a:r>
              <a:rPr lang="cs-CZ" dirty="0"/>
              <a:t>. a dopl. vyd. Vimperk: Papyrus, 1995. ISBN 80-857-9726-7. 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GILBERT, Martin. </a:t>
            </a:r>
            <a:r>
              <a:rPr lang="cs-CZ" i="1" dirty="0"/>
              <a:t>Dějiny dvacátého století</a:t>
            </a:r>
            <a:r>
              <a:rPr lang="cs-CZ" dirty="0"/>
              <a:t>. Vyd. 1. Praha: Nakladatelství Lidové noviny, 2005, 639 s. ISBN 80-710-6401-7. 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VINEN</a:t>
            </a:r>
            <a:r>
              <a:rPr lang="cs-CZ" dirty="0"/>
              <a:t>, Richard. </a:t>
            </a:r>
            <a:r>
              <a:rPr lang="cs-CZ" i="1" dirty="0"/>
              <a:t>Evropa dvacátého století</a:t>
            </a:r>
            <a:r>
              <a:rPr lang="cs-CZ" dirty="0"/>
              <a:t>. Vyd. 1. Překlad Šimon </a:t>
            </a:r>
            <a:r>
              <a:rPr lang="cs-CZ" dirty="0" err="1"/>
              <a:t>Pellar</a:t>
            </a:r>
            <a:r>
              <a:rPr lang="cs-CZ" dirty="0"/>
              <a:t>, Milena </a:t>
            </a:r>
            <a:r>
              <a:rPr lang="cs-CZ" dirty="0" err="1"/>
              <a:t>Pellarová</a:t>
            </a:r>
            <a:r>
              <a:rPr lang="cs-CZ" dirty="0"/>
              <a:t>. Praha: Vyšehrad, 2007, 556 s. Dějiny Evropy (Vyšehrad). ISBN 978-807-0217-351. </a:t>
            </a:r>
            <a:endParaRPr lang="cs-CZ" dirty="0" smtClean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>
                <a:hlinkClick r:id="rId2"/>
              </a:rPr>
              <a:t>http://www.financnici.cz/</a:t>
            </a:r>
            <a:r>
              <a:rPr lang="cs-CZ" dirty="0" err="1">
                <a:hlinkClick r:id="rId2"/>
              </a:rPr>
              <a:t>vladimir-iljic-lenin</a:t>
            </a:r>
            <a:r>
              <a:rPr lang="cs-CZ" dirty="0" smtClean="0"/>
              <a:t>;</a:t>
            </a: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i="1" dirty="0"/>
              <a:t>Rusko- japonská válka 1904-1905 </a:t>
            </a:r>
            <a:r>
              <a:rPr lang="cs-CZ" dirty="0"/>
              <a:t>[online].[2014-10-4]. Dostupné z WWW: </a:t>
            </a:r>
            <a:r>
              <a:rPr lang="cs-CZ" dirty="0">
                <a:hlinkClick r:id="rId3"/>
              </a:rPr>
              <a:t>http://r-j-valka.webnode.cz/products/rusko-japonska-valka-1904-1905/</a:t>
            </a:r>
            <a:endParaRPr lang="cs-CZ" dirty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i="1" dirty="0"/>
              <a:t>Rusko v letech 1905- 1922 </a:t>
            </a:r>
            <a:r>
              <a:rPr lang="cs-CZ" dirty="0"/>
              <a:t>[online].[2014-11-4].Dostupné z WWW: </a:t>
            </a:r>
            <a:r>
              <a:rPr lang="cs-CZ" dirty="0">
                <a:hlinkClick r:id="rId4"/>
              </a:rPr>
              <a:t>http://www.kompas.estranky.cz/clanky/ucebnice-dejepisu/rusko-v-letech-1905-1922-petr-daubner.html</a:t>
            </a:r>
            <a:endParaRPr lang="cs-CZ" dirty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cs-CZ" dirty="0"/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57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Počátek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8. 2. 1904 – překvapivým útokem japonského loďstva pod vedením admirála Tóga na ruskou základnu Port Arthur a </a:t>
            </a:r>
            <a:r>
              <a:rPr lang="cs-CZ" dirty="0" err="1" smtClean="0"/>
              <a:t>Cemulpcho</a:t>
            </a:r>
            <a:r>
              <a:rPr lang="cs-CZ" dirty="0" smtClean="0"/>
              <a:t> (bez vyhlášení války);</a:t>
            </a:r>
          </a:p>
          <a:p>
            <a:r>
              <a:rPr lang="cs-CZ" dirty="0"/>
              <a:t>p</a:t>
            </a:r>
            <a:r>
              <a:rPr lang="cs-CZ" dirty="0" smtClean="0"/>
              <a:t>oškozeny ruské bitevní lodě – Carevič, </a:t>
            </a:r>
            <a:r>
              <a:rPr lang="cs-CZ" dirty="0" err="1" smtClean="0"/>
              <a:t>Revitzan</a:t>
            </a:r>
            <a:r>
              <a:rPr lang="cs-CZ" dirty="0" smtClean="0"/>
              <a:t> a křižníky </a:t>
            </a:r>
            <a:r>
              <a:rPr lang="cs-CZ" dirty="0" err="1" smtClean="0"/>
              <a:t>Palada</a:t>
            </a:r>
            <a:r>
              <a:rPr lang="cs-CZ" dirty="0" smtClean="0"/>
              <a:t> a </a:t>
            </a:r>
            <a:r>
              <a:rPr lang="cs-CZ" dirty="0" err="1" smtClean="0"/>
              <a:t>Varjag</a:t>
            </a:r>
            <a:r>
              <a:rPr lang="cs-CZ" dirty="0" smtClean="0"/>
              <a:t> a dělový člun Korejec – 9. 2. 1904 – uvolnění cesty pro vylodění Japonské armády;</a:t>
            </a:r>
          </a:p>
          <a:p>
            <a:r>
              <a:rPr lang="cs-CZ" dirty="0" smtClean="0"/>
              <a:t>17.2. 1904 – vylodění  a japonské tažení na sever Koreou; </a:t>
            </a:r>
          </a:p>
          <a:p>
            <a:r>
              <a:rPr lang="cs-CZ" dirty="0" smtClean="0"/>
              <a:t>přelomu března/dubna – vstup na území Mandžuska.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Admirál Tóga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55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cs-CZ" sz="3200" dirty="0" err="1"/>
              <a:t>S</a:t>
            </a:r>
            <a:r>
              <a:rPr lang="cs-CZ" sz="3200" dirty="0" err="1" smtClean="0"/>
              <a:t>těpan</a:t>
            </a:r>
            <a:r>
              <a:rPr lang="cs-CZ" sz="3200" dirty="0" smtClean="0"/>
              <a:t> </a:t>
            </a:r>
            <a:r>
              <a:rPr lang="cs-CZ" sz="3200" dirty="0" err="1" smtClean="0"/>
              <a:t>Osipovič</a:t>
            </a:r>
            <a:r>
              <a:rPr lang="cs-CZ" sz="3200" dirty="0" smtClean="0"/>
              <a:t> </a:t>
            </a:r>
            <a:r>
              <a:rPr lang="cs-CZ" sz="3200" dirty="0" err="1" smtClean="0"/>
              <a:t>Makarov</a:t>
            </a:r>
            <a:r>
              <a:rPr lang="cs-CZ" sz="3200" dirty="0" smtClean="0"/>
              <a:t> – velitel ruské flotily – výcvik, morálka;</a:t>
            </a:r>
          </a:p>
          <a:p>
            <a:r>
              <a:rPr lang="cs-CZ" sz="3200" dirty="0" smtClean="0"/>
              <a:t>13.4. 1904 zahynul na palubě bitevní lodi Petropavlovsk</a:t>
            </a:r>
          </a:p>
          <a:p>
            <a:r>
              <a:rPr lang="cs-CZ" sz="3200" dirty="0" smtClean="0"/>
              <a:t>27.4.-1.5. 1904 první velké střetnutí Rusů a Japonců na pevnině u řeky </a:t>
            </a:r>
            <a:r>
              <a:rPr lang="cs-CZ" sz="3200" dirty="0" err="1" smtClean="0"/>
              <a:t>Yal</a:t>
            </a:r>
            <a:r>
              <a:rPr lang="cs-CZ" sz="3200" dirty="0"/>
              <a:t>;</a:t>
            </a:r>
            <a:r>
              <a:rPr lang="cs-CZ" sz="3200" dirty="0" smtClean="0"/>
              <a:t> </a:t>
            </a:r>
          </a:p>
          <a:p>
            <a:r>
              <a:rPr lang="cs-CZ" sz="3200" dirty="0"/>
              <a:t>n</a:t>
            </a:r>
            <a:r>
              <a:rPr lang="cs-CZ" sz="3200" dirty="0" smtClean="0"/>
              <a:t>áročný přesun ruských vojsk přes transsibiřskou magistrálu;</a:t>
            </a:r>
          </a:p>
          <a:p>
            <a:r>
              <a:rPr lang="cs-CZ" sz="3200" dirty="0"/>
              <a:t>r</a:t>
            </a:r>
            <a:r>
              <a:rPr lang="cs-CZ" sz="3200" dirty="0" smtClean="0"/>
              <a:t>uský pokus o vyproštění Port Arthuru z blokády v červenci skončil neúspěchem ;</a:t>
            </a:r>
          </a:p>
          <a:p>
            <a:r>
              <a:rPr lang="cs-CZ" sz="3200" dirty="0" smtClean="0"/>
              <a:t> kapitulace carského </a:t>
            </a:r>
            <a:r>
              <a:rPr lang="cs-CZ" sz="3200" dirty="0" err="1" smtClean="0"/>
              <a:t>Ruskav</a:t>
            </a:r>
            <a:r>
              <a:rPr lang="cs-CZ" sz="3200" dirty="0" smtClean="0"/>
              <a:t>  Port Arthuru 2.1. 1905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7136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2239</Words>
  <Application>Microsoft Office PowerPoint</Application>
  <PresentationFormat>Širokoúhlá obrazovka</PresentationFormat>
  <Paragraphs>205</Paragraphs>
  <Slides>61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Wingdings</vt:lpstr>
      <vt:lpstr>Wingdings 2</vt:lpstr>
      <vt:lpstr>Motiv Office</vt:lpstr>
      <vt:lpstr>Rusko v první polovině 20. století</vt:lpstr>
      <vt:lpstr>MIKULÁŠ II. (1894 – 1917)</vt:lpstr>
      <vt:lpstr>Prezentace aplikace PowerPoint</vt:lpstr>
      <vt:lpstr>Prezentace aplikace PowerPoint</vt:lpstr>
      <vt:lpstr>RUSKO-JAPONSKÁ VÁLKA</vt:lpstr>
      <vt:lpstr>Příčiny válečného konfliktu</vt:lpstr>
      <vt:lpstr>Počátek války</vt:lpstr>
      <vt:lpstr>Admirál Tóga</vt:lpstr>
      <vt:lpstr>Prezentace aplikace PowerPoint</vt:lpstr>
      <vt:lpstr>Stěpan Osipovič Makarov</vt:lpstr>
      <vt:lpstr>Výsledky války</vt:lpstr>
      <vt:lpstr>Výsledky války </vt:lpstr>
      <vt:lpstr>Prezentace aplikace PowerPoint</vt:lpstr>
      <vt:lpstr>RUSKÁ REVOLUCE 1905</vt:lpstr>
      <vt:lpstr>Příčina revoluce</vt:lpstr>
      <vt:lpstr>Krvavá neděle</vt:lpstr>
      <vt:lpstr>Gapon</vt:lpstr>
      <vt:lpstr>Počátek revoluce</vt:lpstr>
      <vt:lpstr>Křižník Potěmkin</vt:lpstr>
      <vt:lpstr>Prezentace aplikace PowerPoint</vt:lpstr>
      <vt:lpstr>Prezentace aplikace PowerPoint</vt:lpstr>
      <vt:lpstr>Výsledky revoluce</vt:lpstr>
      <vt:lpstr>Stolypinovy reformy</vt:lpstr>
      <vt:lpstr>PJOTR ARKADJEVIČ STOLYPIN</vt:lpstr>
      <vt:lpstr>Prezentace aplikace PowerPoint</vt:lpstr>
      <vt:lpstr>Prezentace aplikace PowerPoint</vt:lpstr>
      <vt:lpstr>Smrt Stolypina</vt:lpstr>
      <vt:lpstr>RUSKO A 1. SVĚTOVÁ VÁLKA</vt:lpstr>
      <vt:lpstr>Záminka válečného konfliktu</vt:lpstr>
      <vt:lpstr>Prezentace aplikace PowerPoint</vt:lpstr>
      <vt:lpstr>Válčící strany</vt:lpstr>
      <vt:lpstr>Prezentace aplikace PowerPoint</vt:lpstr>
      <vt:lpstr>Účast Ruska ve válce</vt:lpstr>
      <vt:lpstr>Objevují se nové zbraně – byly použity  kulomety, letadla, ponorky,  tanky, ale zejména jedovaté plyny.</vt:lpstr>
      <vt:lpstr>Prezentace aplikace PowerPoint</vt:lpstr>
      <vt:lpstr>1914 – 1915 – postup fronty</vt:lpstr>
      <vt:lpstr>1917</vt:lpstr>
      <vt:lpstr>Vnitřní problémy Ruska</vt:lpstr>
      <vt:lpstr>V.I. (Uljanov) Lenin (1870 – 1924)</vt:lpstr>
      <vt:lpstr>Prezentace aplikace PowerPoint</vt:lpstr>
      <vt:lpstr>Naděžda Krupská</vt:lpstr>
      <vt:lpstr>Prezentace aplikace PowerPoint</vt:lpstr>
      <vt:lpstr>L.D.Trockij</vt:lpstr>
      <vt:lpstr>ÚNOROVÁ REVOLUCE 1917</vt:lpstr>
      <vt:lpstr>Prezentace aplikace PowerPoint</vt:lpstr>
      <vt:lpstr>Prezentace aplikace PowerPoint</vt:lpstr>
      <vt:lpstr>ŘÍJNOVÁ REVOLUCE 1917</vt:lpstr>
      <vt:lpstr>Prezentace aplikace PowerPoint</vt:lpstr>
      <vt:lpstr>Prezentace aplikace PowerPoint</vt:lpstr>
      <vt:lpstr>První opatření bolševiků</vt:lpstr>
      <vt:lpstr>OBČANSKÁ VÁLKA (1917 – 1922)</vt:lpstr>
      <vt:lpstr>Гражданская война</vt:lpstr>
      <vt:lpstr>Rudí</vt:lpstr>
      <vt:lpstr>Bílí</vt:lpstr>
      <vt:lpstr>Tačanka</vt:lpstr>
      <vt:lpstr>Likvidace carské rodiny</vt:lpstr>
      <vt:lpstr>    Carská rodina, jejich  lékař Botkin, kuchař  Charitonov,  služebná Děmidova a  komorník Trupp</vt:lpstr>
      <vt:lpstr>Vítězství bolševiků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 v první polovině 20. století</dc:title>
  <dc:creator>Hobzova</dc:creator>
  <cp:lastModifiedBy>Bobrzykova</cp:lastModifiedBy>
  <cp:revision>57</cp:revision>
  <dcterms:created xsi:type="dcterms:W3CDTF">2015-04-19T12:39:39Z</dcterms:created>
  <dcterms:modified xsi:type="dcterms:W3CDTF">2020-03-06T13:21:17Z</dcterms:modified>
</cp:coreProperties>
</file>