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68" r:id="rId2"/>
  </p:sldMasterIdLst>
  <p:sldIdLst>
    <p:sldId id="315" r:id="rId3"/>
    <p:sldId id="291" r:id="rId4"/>
    <p:sldId id="292" r:id="rId5"/>
    <p:sldId id="293" r:id="rId6"/>
    <p:sldId id="295" r:id="rId7"/>
    <p:sldId id="296" r:id="rId8"/>
    <p:sldId id="297" r:id="rId9"/>
    <p:sldId id="298" r:id="rId10"/>
    <p:sldId id="299" r:id="rId11"/>
    <p:sldId id="301" r:id="rId12"/>
    <p:sldId id="302" r:id="rId13"/>
    <p:sldId id="304" r:id="rId14"/>
    <p:sldId id="305" r:id="rId15"/>
    <p:sldId id="306" r:id="rId16"/>
    <p:sldId id="307" r:id="rId17"/>
    <p:sldId id="316" r:id="rId18"/>
    <p:sldId id="309" r:id="rId19"/>
    <p:sldId id="310" r:id="rId20"/>
    <p:sldId id="311" r:id="rId21"/>
    <p:sldId id="312" r:id="rId22"/>
    <p:sldId id="313" r:id="rId23"/>
    <p:sldId id="314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41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43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20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85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9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231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153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31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0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954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51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276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97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126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33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23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62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3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3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59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19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31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40000"/>
            <a:lumOff val="6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47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40000"/>
            <a:lumOff val="6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210B55-CCCB-42DD-8B7C-1D71E5765C76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B197-756E-49C1-A4B8-844EBEBC3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18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748145" y="980901"/>
            <a:ext cx="11443855" cy="4680065"/>
          </a:xfrm>
        </p:spPr>
        <p:txBody>
          <a:bodyPr/>
          <a:lstStyle/>
          <a:p>
            <a:pPr algn="ctr"/>
            <a:r>
              <a:rPr lang="cs-CZ" b="1" dirty="0" smtClean="0"/>
              <a:t>ROZPAD SSSR A RUSKO NA PŘELOMU STOLETÍ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682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3578" y="814647"/>
            <a:ext cx="11618422" cy="536549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045200" y="1828800"/>
            <a:ext cx="58420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92" y="1562041"/>
            <a:ext cx="2409825" cy="35125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399" y="1828799"/>
            <a:ext cx="3120967" cy="407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Ekonomická reforma </a:t>
            </a:r>
            <a:br>
              <a:rPr lang="cs-CZ" b="1" dirty="0" smtClean="0"/>
            </a:br>
            <a:r>
              <a:rPr lang="ru-RU" b="1" dirty="0" smtClean="0"/>
              <a:t>1987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984" y="1828800"/>
            <a:ext cx="10911839" cy="4351337"/>
          </a:xfrm>
        </p:spPr>
        <p:txBody>
          <a:bodyPr/>
          <a:lstStyle/>
          <a:p>
            <a:r>
              <a:rPr lang="cs-CZ" dirty="0" smtClean="0"/>
              <a:t>Rozšíření pravomocí firem;</a:t>
            </a:r>
            <a:endParaRPr lang="cs-CZ" dirty="0"/>
          </a:p>
          <a:p>
            <a:r>
              <a:rPr lang="cs-CZ" dirty="0" smtClean="0"/>
              <a:t>státní plánování bylo nahrazeno</a:t>
            </a:r>
            <a:r>
              <a:rPr lang="ru-RU" dirty="0" smtClean="0"/>
              <a:t> </a:t>
            </a:r>
            <a:r>
              <a:rPr lang="cs-CZ" dirty="0" smtClean="0"/>
              <a:t>státními zakázkami;</a:t>
            </a:r>
            <a:endParaRPr lang="cs-CZ" dirty="0"/>
          </a:p>
          <a:p>
            <a:r>
              <a:rPr lang="cs-CZ" dirty="0" smtClean="0"/>
              <a:t>v zemědělství kromě kolchozů a sovchozů dochází ke vzniku nových forem hospodaření – vznikají agrární kooperace</a:t>
            </a:r>
            <a:r>
              <a:rPr lang="ru-RU" dirty="0" smtClean="0"/>
              <a:t>, </a:t>
            </a:r>
            <a:r>
              <a:rPr lang="cs-CZ" dirty="0" smtClean="0"/>
              <a:t>pronajímají se stávající podniky,</a:t>
            </a:r>
            <a:r>
              <a:rPr lang="ru-RU" dirty="0" smtClean="0"/>
              <a:t> </a:t>
            </a:r>
            <a:r>
              <a:rPr lang="cs-CZ" dirty="0" smtClean="0"/>
              <a:t>začíná se objevovat farmářské zemědělství.</a:t>
            </a:r>
          </a:p>
          <a:p>
            <a:r>
              <a:rPr lang="cs-CZ" dirty="0"/>
              <a:t>h</a:t>
            </a:r>
            <a:r>
              <a:rPr lang="cs-CZ" dirty="0" smtClean="0"/>
              <a:t>lavním cílem ekonomických reforem byl přechod k tržnímu hospodářství;</a:t>
            </a:r>
          </a:p>
          <a:p>
            <a:r>
              <a:rPr lang="cs-CZ" dirty="0"/>
              <a:t>p</a:t>
            </a:r>
            <a:r>
              <a:rPr lang="cs-CZ" dirty="0" smtClean="0"/>
              <a:t>ostupně dochází k privatizaci státních podniků, bank, firem.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2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Dopady ekonomických reforem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Pokles produkce v průmyslu i zemědělství;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cs-CZ" dirty="0"/>
              <a:t>r</a:t>
            </a:r>
            <a:r>
              <a:rPr lang="cs-CZ" dirty="0" smtClean="0"/>
              <a:t>ůst inflace;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cs-CZ" dirty="0"/>
              <a:t>r</a:t>
            </a:r>
            <a:r>
              <a:rPr lang="cs-CZ" dirty="0" smtClean="0"/>
              <a:t>ychlý pokles životní úrovně obyvatel;</a:t>
            </a:r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e finále se ukázalo, že reformy Gorbačova nebyly zcela promyšleny,  prováděly se polovičatě a to vše vedlo ke krizi národního hospodářství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1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Zahraniční politika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Přechod na novou koncepci myšlení – snaha opustit myšlenku rozdělení světa na kapitalistický a socialistický;</a:t>
            </a:r>
            <a:r>
              <a:rPr lang="ru-RU" dirty="0" smtClean="0"/>
              <a:t>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h</a:t>
            </a:r>
            <a:r>
              <a:rPr lang="cs-CZ" dirty="0" smtClean="0"/>
              <a:t>lavní priorita zahraniční politiky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cs-CZ" dirty="0" smtClean="0"/>
              <a:t>společné řešení globálních problémů</a:t>
            </a:r>
            <a:r>
              <a:rPr lang="ru-RU" dirty="0" smtClean="0"/>
              <a:t>, </a:t>
            </a:r>
            <a:r>
              <a:rPr lang="cs-CZ" dirty="0" smtClean="0"/>
              <a:t>společné budování jednotného evropského hospodářského trhu.</a:t>
            </a:r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9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Vztahy SSSR - USA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Začínají pravidelná každoroční setkávání a jednání mezi nejvyššími představiteli obou zemí.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 prvnímu „</a:t>
            </a:r>
            <a:r>
              <a:rPr lang="cs-CZ" dirty="0" err="1"/>
              <a:t>oťukávacímu</a:t>
            </a:r>
            <a:r>
              <a:rPr lang="cs-CZ" dirty="0"/>
              <a:t>“ setkání </a:t>
            </a:r>
            <a:r>
              <a:rPr lang="cs-CZ" dirty="0" smtClean="0"/>
              <a:t>došlo 19. 11. 1985 </a:t>
            </a:r>
            <a:r>
              <a:rPr lang="cs-CZ" dirty="0"/>
              <a:t>v neutrálním Švýcarsku poblíž Ženevského </a:t>
            </a:r>
            <a:r>
              <a:rPr lang="cs-CZ" dirty="0" smtClean="0"/>
              <a:t>jezera. Prezident Reagana </a:t>
            </a:r>
            <a:r>
              <a:rPr lang="cs-CZ" dirty="0"/>
              <a:t>osobně </a:t>
            </a:r>
            <a:r>
              <a:rPr lang="cs-CZ" dirty="0" smtClean="0"/>
              <a:t>přivítal Gorbačova</a:t>
            </a:r>
            <a:r>
              <a:rPr lang="cs-CZ" dirty="0"/>
              <a:t>. Došlo na </a:t>
            </a:r>
            <a:r>
              <a:rPr lang="cs-CZ" dirty="0" smtClean="0"/>
              <a:t>procházku </a:t>
            </a:r>
            <a:r>
              <a:rPr lang="cs-CZ" dirty="0"/>
              <a:t>na břehu </a:t>
            </a:r>
            <a:r>
              <a:rPr lang="cs-CZ" dirty="0" smtClean="0"/>
              <a:t>jezera a slavné </a:t>
            </a:r>
            <a:r>
              <a:rPr lang="cs-CZ" dirty="0"/>
              <a:t>posezení u krbu. Další den se jednalo </a:t>
            </a:r>
            <a:r>
              <a:rPr lang="cs-CZ" dirty="0" smtClean="0"/>
              <a:t>na </a:t>
            </a:r>
            <a:r>
              <a:rPr lang="cs-CZ" dirty="0"/>
              <a:t>ambasádě </a:t>
            </a:r>
            <a:r>
              <a:rPr lang="cs-CZ" dirty="0" smtClean="0"/>
              <a:t>SSSR;</a:t>
            </a:r>
            <a:r>
              <a:rPr lang="cs-CZ" dirty="0"/>
              <a:t> 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 r. 1986 se </a:t>
            </a:r>
            <a:r>
              <a:rPr lang="cs-CZ" dirty="0"/>
              <a:t>nejvyšší představitelé USA a SSSR sešli v Reykjavíku. Místu setkání odpovídala i atmosféra. V okamžiku, kdy Gorbačov učinil pokus spojit počty jaderných hlavic s koncem programu tzv. hvězdných válek (SDI), tvrdě narazil. Právě tento program, který USA chránil před balistickými raketami, byl totiž Reaganovým trumfovým esem ve snaze „uzbrojit“ tehdejší sovětský </a:t>
            </a:r>
            <a:r>
              <a:rPr lang="cs-CZ" dirty="0" smtClean="0"/>
              <a:t>kolos. Jednání byla neúspěšná.</a:t>
            </a:r>
          </a:p>
        </p:txBody>
      </p:sp>
    </p:spTree>
    <p:extLst>
      <p:ext uri="{BB962C8B-B14F-4D97-AF65-F5344CB8AC3E}">
        <p14:creationId xmlns:p14="http://schemas.microsoft.com/office/powerpoint/2010/main" val="28856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Vztahy SSSR - USA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Ke třetímu setkání se sešla dvojice Bush–Gorbačov na </a:t>
            </a:r>
            <a:r>
              <a:rPr lang="cs-CZ" dirty="0"/>
              <a:t>Maltě 2. prosince </a:t>
            </a:r>
            <a:r>
              <a:rPr lang="cs-CZ" dirty="0" smtClean="0"/>
              <a:t>1989. Americký </a:t>
            </a:r>
            <a:r>
              <a:rPr lang="cs-CZ" dirty="0"/>
              <a:t>prezident se nacházel v mnohem výhodnější vyjednávací pozici. Komunismus ve východní Evropě </a:t>
            </a:r>
            <a:r>
              <a:rPr lang="cs-CZ" dirty="0" smtClean="0"/>
              <a:t>byl </a:t>
            </a:r>
            <a:r>
              <a:rPr lang="cs-CZ" dirty="0"/>
              <a:t>jen několik </a:t>
            </a:r>
            <a:r>
              <a:rPr lang="cs-CZ" dirty="0" smtClean="0"/>
              <a:t>týdnů nenávratně minulostí</a:t>
            </a:r>
            <a:r>
              <a:rPr lang="cs-CZ" dirty="0"/>
              <a:t>. Na palubě lodi Maxim Gorkij sovětský vůdce potvrdil, že USA nebudou zasahovat do probíhajících změn ve státech bývalých sovětských satelitů, podle Bushe obě země vstoupily do éry nových vzájemných vztahů</a:t>
            </a:r>
            <a:r>
              <a:rPr lang="cs-CZ" dirty="0" smtClean="0"/>
              <a:t>. Tato schůzka je považována za ukončení období tzv. „studené války“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7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Cíle zahraniční politiky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Zrušení raket a střel středního a krátkého doletu;</a:t>
            </a:r>
          </a:p>
          <a:p>
            <a:r>
              <a:rPr lang="cs-CZ" dirty="0"/>
              <a:t>o</a:t>
            </a:r>
            <a:r>
              <a:rPr lang="cs-CZ" dirty="0" smtClean="0"/>
              <a:t>dchod sovětských vojsk z Afganistánu;</a:t>
            </a:r>
          </a:p>
          <a:p>
            <a:r>
              <a:rPr lang="cs-CZ" dirty="0"/>
              <a:t>o</a:t>
            </a:r>
            <a:r>
              <a:rPr lang="cs-CZ" dirty="0" smtClean="0"/>
              <a:t>bnova vztahů s Čínou;</a:t>
            </a:r>
          </a:p>
          <a:p>
            <a:r>
              <a:rPr lang="cs-CZ" dirty="0"/>
              <a:t>o</a:t>
            </a:r>
            <a:r>
              <a:rPr lang="cs-CZ" dirty="0" smtClean="0"/>
              <a:t>dchod sovětských vojsk a zrušení jejich základen ze zemí „Východního bloku“;</a:t>
            </a:r>
          </a:p>
          <a:p>
            <a:r>
              <a:rPr lang="cs-CZ" dirty="0"/>
              <a:t>d</a:t>
            </a:r>
            <a:r>
              <a:rPr lang="cs-CZ" dirty="0" smtClean="0"/>
              <a:t>ění a situace v SSSR přispělo a vedlo k pádu komunismu v zemích „Východního bloku“</a:t>
            </a:r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3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Suverenita některých svazových zemí SSSR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1886990"/>
            <a:ext cx="6866313" cy="4280956"/>
          </a:xfrm>
        </p:spPr>
        <p:txBody>
          <a:bodyPr/>
          <a:lstStyle/>
          <a:p>
            <a:r>
              <a:rPr lang="ru-RU" dirty="0" smtClean="0"/>
              <a:t>199</a:t>
            </a:r>
            <a:r>
              <a:rPr lang="cs-CZ" dirty="0" smtClean="0"/>
              <a:t>0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cs-CZ" dirty="0" smtClean="0"/>
              <a:t>Lotyšsko</a:t>
            </a:r>
            <a:r>
              <a:rPr lang="ru-RU" dirty="0" smtClean="0"/>
              <a:t>,</a:t>
            </a:r>
            <a:r>
              <a:rPr lang="cs-CZ" dirty="0" smtClean="0"/>
              <a:t> Litva</a:t>
            </a:r>
            <a:r>
              <a:rPr lang="ru-RU" dirty="0" smtClean="0"/>
              <a:t>, </a:t>
            </a:r>
            <a:r>
              <a:rPr lang="cs-CZ" dirty="0" smtClean="0"/>
              <a:t>Estonsko</a:t>
            </a:r>
            <a:r>
              <a:rPr lang="ru-RU" dirty="0" smtClean="0"/>
              <a:t> (</a:t>
            </a:r>
            <a:r>
              <a:rPr lang="cs-CZ" dirty="0" smtClean="0"/>
              <a:t>později se přidaly další svazové republiky</a:t>
            </a:r>
            <a:r>
              <a:rPr lang="ru-RU" dirty="0" smtClean="0"/>
              <a:t>)  </a:t>
            </a:r>
            <a:r>
              <a:rPr lang="cs-CZ" dirty="0" smtClean="0"/>
              <a:t>přijaly </a:t>
            </a:r>
            <a:r>
              <a:rPr lang="cs-CZ" dirty="0" smtClean="0"/>
              <a:t>Deklaraci o státní suverenitě, která dávala moc a právo svazovým zákonům stát nad zákony SSSR;</a:t>
            </a:r>
            <a:endParaRPr lang="ru-RU" dirty="0" smtClean="0"/>
          </a:p>
          <a:p>
            <a:r>
              <a:rPr lang="ru-RU" dirty="0" smtClean="0"/>
              <a:t>1991</a:t>
            </a:r>
            <a:r>
              <a:rPr lang="cs-CZ" dirty="0" smtClean="0"/>
              <a:t> – referendum o odtržení těchto zemí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982" y="2468880"/>
            <a:ext cx="3954468" cy="38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127" y="417894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Pokus o státní převrat v srpnu 1991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1828800"/>
            <a:ext cx="5945817" cy="4351337"/>
          </a:xfrm>
        </p:spPr>
        <p:txBody>
          <a:bodyPr/>
          <a:lstStyle/>
          <a:p>
            <a:r>
              <a:rPr lang="cs-CZ" dirty="0" smtClean="0"/>
              <a:t>Gorbačov trávil dovolenou se svojí rodinou na Krymu;</a:t>
            </a:r>
            <a:endParaRPr lang="ru-RU" dirty="0" smtClean="0"/>
          </a:p>
          <a:p>
            <a:r>
              <a:rPr lang="cs-CZ" dirty="0" smtClean="0"/>
              <a:t>V Moskvě byl zřízen Státní výbor pro výjimečný stav SSSR (</a:t>
            </a:r>
            <a:r>
              <a:rPr lang="ru-RU" dirty="0" smtClean="0"/>
              <a:t>Государственный </a:t>
            </a:r>
            <a:r>
              <a:rPr lang="ru-RU" dirty="0" smtClean="0"/>
              <a:t>комитет по чрезвычайному положению – </a:t>
            </a:r>
            <a:r>
              <a:rPr lang="ru-RU" dirty="0" smtClean="0"/>
              <a:t>ГКЧП</a:t>
            </a:r>
            <a:r>
              <a:rPr lang="cs-CZ" dirty="0" smtClean="0"/>
              <a:t>). V čele stál vedoucí tajné služby KGB </a:t>
            </a:r>
            <a:r>
              <a:rPr lang="cs-CZ" dirty="0" err="1" smtClean="0"/>
              <a:t>Janájev</a:t>
            </a:r>
            <a:r>
              <a:rPr lang="cs-CZ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723" y="2679013"/>
            <a:ext cx="4023914" cy="37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Opatření Státního výboru pro výjimečný stav v SSSR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Zavedení výjimečného stavu v jednotlivých regionech SSSR;</a:t>
            </a:r>
          </a:p>
          <a:p>
            <a:endParaRPr lang="ru-RU" dirty="0" smtClean="0"/>
          </a:p>
          <a:p>
            <a:r>
              <a:rPr lang="cs-CZ" dirty="0"/>
              <a:t>z</a:t>
            </a:r>
            <a:r>
              <a:rPr lang="cs-CZ" dirty="0" smtClean="0"/>
              <a:t>ákaz činnosti opozičních stran;</a:t>
            </a:r>
          </a:p>
          <a:p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ákaz shromažďování a demonstrací;</a:t>
            </a:r>
          </a:p>
          <a:p>
            <a:endParaRPr lang="cs-CZ" dirty="0" smtClean="0"/>
          </a:p>
          <a:p>
            <a:r>
              <a:rPr lang="cs-CZ" dirty="0" smtClean="0"/>
              <a:t>Kontrola nad činností medií.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142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9995" y="809784"/>
            <a:ext cx="5473515" cy="1325562"/>
          </a:xfrm>
        </p:spPr>
        <p:txBody>
          <a:bodyPr/>
          <a:lstStyle/>
          <a:p>
            <a:pPr algn="ctr"/>
            <a:r>
              <a:rPr lang="cs-CZ" dirty="0" smtClean="0"/>
              <a:t>M. S. GORBAČOV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40" y="831612"/>
            <a:ext cx="4332732" cy="529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Odpor vůči </a:t>
            </a:r>
            <a:r>
              <a:rPr lang="cs-CZ" b="1" dirty="0"/>
              <a:t>S</a:t>
            </a:r>
            <a:r>
              <a:rPr lang="cs-CZ" b="1" dirty="0" smtClean="0"/>
              <a:t>tátnímu </a:t>
            </a:r>
            <a:r>
              <a:rPr lang="cs-CZ" b="1" dirty="0"/>
              <a:t>výboru pro výjimečný stav v SSSR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943" y="1604356"/>
            <a:ext cx="4816394" cy="4575781"/>
          </a:xfrm>
        </p:spPr>
        <p:txBody>
          <a:bodyPr>
            <a:normAutofit/>
          </a:bodyPr>
          <a:lstStyle/>
          <a:p>
            <a:r>
              <a:rPr lang="cs-CZ" dirty="0" smtClean="0"/>
              <a:t>Do čela se postavil B. Jelcin, prezident RSFSR;</a:t>
            </a:r>
          </a:p>
          <a:p>
            <a:r>
              <a:rPr lang="cs-CZ" dirty="0"/>
              <a:t>č</a:t>
            </a:r>
            <a:r>
              <a:rPr lang="cs-CZ" dirty="0" smtClean="0"/>
              <a:t>lenové státního výboru byli uvězněni;</a:t>
            </a:r>
          </a:p>
          <a:p>
            <a:r>
              <a:rPr lang="cs-CZ" dirty="0" smtClean="0"/>
              <a:t>Jelcin vydal nařízení o zákazu činnosti Komunistické strany na území Ruska</a:t>
            </a:r>
            <a:endParaRPr lang="ru-RU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936" y="1828800"/>
            <a:ext cx="7191064" cy="44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Počátek rozpadu SSSR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Litva</a:t>
            </a:r>
            <a:r>
              <a:rPr lang="ru-RU" dirty="0" smtClean="0"/>
              <a:t>, </a:t>
            </a:r>
            <a:r>
              <a:rPr lang="cs-CZ" dirty="0" smtClean="0"/>
              <a:t>Lotyšsko</a:t>
            </a:r>
            <a:r>
              <a:rPr lang="ru-RU" dirty="0" smtClean="0"/>
              <a:t>, </a:t>
            </a:r>
            <a:r>
              <a:rPr lang="cs-CZ" dirty="0" smtClean="0"/>
              <a:t>Estonsko oznámili odchod ze SSSR</a:t>
            </a:r>
            <a:r>
              <a:rPr lang="cs-CZ" dirty="0" smtClean="0"/>
              <a:t>;</a:t>
            </a:r>
            <a:endParaRPr lang="cs-CZ" dirty="0"/>
          </a:p>
          <a:p>
            <a:r>
              <a:rPr lang="cs-CZ" dirty="0" smtClean="0"/>
              <a:t>Sjezd </a:t>
            </a:r>
            <a:r>
              <a:rPr lang="cs-CZ" dirty="0"/>
              <a:t>Kongresu lidových zástupců </a:t>
            </a:r>
            <a:r>
              <a:rPr lang="cs-CZ" dirty="0" smtClean="0"/>
              <a:t>SSSR oznámil rozpuštění;</a:t>
            </a:r>
            <a:endParaRPr lang="cs-CZ" dirty="0"/>
          </a:p>
          <a:p>
            <a:r>
              <a:rPr lang="cs-CZ" dirty="0" smtClean="0"/>
              <a:t>v prosinci 1991 čelní představitelé Ukrajiny, RF a Běloruska</a:t>
            </a:r>
            <a:r>
              <a:rPr lang="ru-RU" dirty="0" smtClean="0"/>
              <a:t> (</a:t>
            </a:r>
            <a:r>
              <a:rPr lang="cs-CZ" dirty="0" smtClean="0"/>
              <a:t>L. </a:t>
            </a:r>
            <a:r>
              <a:rPr lang="cs-CZ" dirty="0" err="1" smtClean="0"/>
              <a:t>Kravčuk</a:t>
            </a:r>
            <a:r>
              <a:rPr lang="cs-CZ" dirty="0" smtClean="0"/>
              <a:t>, B. Jelcin, S. </a:t>
            </a:r>
            <a:r>
              <a:rPr lang="cs-CZ" dirty="0" err="1" smtClean="0"/>
              <a:t>Šuškevič</a:t>
            </a:r>
            <a:r>
              <a:rPr lang="cs-CZ" dirty="0" smtClean="0"/>
              <a:t>) oznámili rozpad SSSR. Současně s tím byl oznámen vznik nové organizace </a:t>
            </a:r>
            <a:r>
              <a:rPr lang="cs-CZ" b="1" dirty="0" smtClean="0"/>
              <a:t>Společenství nezávislých státu (SNS). </a:t>
            </a:r>
            <a:r>
              <a:rPr lang="cs-CZ" dirty="0" smtClean="0"/>
              <a:t>Tato</a:t>
            </a:r>
            <a:r>
              <a:rPr lang="cs-CZ" b="1" dirty="0" smtClean="0"/>
              <a:t> </a:t>
            </a:r>
            <a:r>
              <a:rPr lang="cs-CZ" dirty="0" smtClean="0"/>
              <a:t>organizace zahrnovala </a:t>
            </a:r>
            <a:r>
              <a:rPr lang="cs-CZ" dirty="0"/>
              <a:t>9 z 15 bývalých svazových republik Sovětského </a:t>
            </a:r>
            <a:r>
              <a:rPr lang="cs-CZ" dirty="0" smtClean="0"/>
              <a:t>svazu, jednalo se o volný </a:t>
            </a:r>
            <a:r>
              <a:rPr lang="cs-CZ" dirty="0"/>
              <a:t>svazek postsovětských států s nově získanou </a:t>
            </a:r>
            <a:r>
              <a:rPr lang="cs-CZ" dirty="0" smtClean="0"/>
              <a:t>samostatností</a:t>
            </a:r>
            <a:r>
              <a:rPr lang="cs-CZ" dirty="0"/>
              <a:t>;</a:t>
            </a:r>
            <a:endParaRPr lang="cs-CZ" dirty="0" smtClean="0"/>
          </a:p>
          <a:p>
            <a:r>
              <a:rPr lang="cs-CZ" dirty="0"/>
              <a:t>Organizace nemá příliš nadstátních pravomocí, její význam je tak spíše symbolický ve smyslu návaznosti na SSSR. Působnost SNS se omezuje víceméně na koordinaci společných obchodních, finančních, legislativních a bezpečnostních otázek. Nejvýznamnější dohodou uskutečněnou v rámci SNS bylo vytvoření společné zóny volného obchodu členských zemí.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2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Rozpad SSSR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25</a:t>
            </a:r>
            <a:r>
              <a:rPr lang="cs-CZ" dirty="0" smtClean="0"/>
              <a:t>. 12. </a:t>
            </a:r>
            <a:r>
              <a:rPr lang="ru-RU" dirty="0" smtClean="0"/>
              <a:t> </a:t>
            </a:r>
            <a:r>
              <a:rPr lang="ru-RU" dirty="0" smtClean="0"/>
              <a:t>1991 </a:t>
            </a:r>
            <a:r>
              <a:rPr lang="cs-CZ" dirty="0" smtClean="0"/>
              <a:t>rezignoval M. Gorbačov na post prezidenta SSSR;</a:t>
            </a:r>
          </a:p>
          <a:p>
            <a:r>
              <a:rPr lang="ru-RU" b="1" dirty="0" smtClean="0"/>
              <a:t>26</a:t>
            </a:r>
            <a:r>
              <a:rPr lang="cs-CZ" b="1" dirty="0" smtClean="0"/>
              <a:t>. 12. 1991 se definitivně rozpadl SSSR </a:t>
            </a:r>
            <a:r>
              <a:rPr lang="cs-CZ" dirty="0" smtClean="0"/>
              <a:t>na</a:t>
            </a:r>
            <a:r>
              <a:rPr lang="cs-CZ" dirty="0" smtClean="0"/>
              <a:t> </a:t>
            </a:r>
            <a:r>
              <a:rPr lang="cs-CZ" dirty="0"/>
              <a:t>Ruskou federaci a dalších 14 postsovětských republik.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452" y="2950389"/>
            <a:ext cx="4067148" cy="30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SPOLEČENSKÉ REFORMY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2506663"/>
            <a:ext cx="10515600" cy="43513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 smtClean="0"/>
              <a:t>Glasnost</a:t>
            </a:r>
            <a:r>
              <a:rPr lang="en-GB" b="1" dirty="0" smtClean="0"/>
              <a:t>’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cs-CZ" dirty="0"/>
              <a:t>znamená „otevřenost“ v politickém </a:t>
            </a:r>
            <a:r>
              <a:rPr lang="cs-CZ" dirty="0" smtClean="0"/>
              <a:t>smyslu. </a:t>
            </a:r>
            <a:r>
              <a:rPr lang="cs-CZ" dirty="0"/>
              <a:t>Termín označuje politiku maximální otevřenosti o činnosti státních orgánů a minimálního potlačování svobod slova a </a:t>
            </a:r>
            <a:r>
              <a:rPr lang="cs-CZ" dirty="0" smtClean="0"/>
              <a:t>informací;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dirty="0" smtClean="0"/>
          </a:p>
          <a:p>
            <a:pPr algn="just">
              <a:lnSpc>
                <a:spcPct val="100000"/>
              </a:lnSpc>
            </a:pPr>
            <a:r>
              <a:rPr lang="cs-CZ" b="1" dirty="0" smtClean="0"/>
              <a:t>Přestavba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pl-PL" dirty="0"/>
              <a:t>byla skupina ekonomických reformních </a:t>
            </a:r>
            <a:r>
              <a:rPr lang="pl-PL" dirty="0" smtClean="0"/>
              <a:t>kroků; </a:t>
            </a:r>
            <a:r>
              <a:rPr lang="cs-CZ" dirty="0"/>
              <a:t>úkolem perestrojky byla především restrukturalizace sovětské ekonomiky. Na ekonomické reformy perestrojky navazovaly také širší </a:t>
            </a:r>
            <a:r>
              <a:rPr lang="cs-CZ" dirty="0" smtClean="0"/>
              <a:t>změny, vedoucí </a:t>
            </a:r>
            <a:r>
              <a:rPr lang="cs-CZ" dirty="0"/>
              <a:t>k demokratizaci společnosti</a:t>
            </a:r>
            <a:endParaRPr lang="ru-RU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662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Vnitropolitické reformy: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Obnova místní samosprávy;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cs-CZ" dirty="0"/>
              <a:t>p</a:t>
            </a:r>
            <a:r>
              <a:rPr lang="cs-CZ" dirty="0" smtClean="0"/>
              <a:t>olitický pluralizmus;</a:t>
            </a:r>
          </a:p>
          <a:p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formování právního státu, ve kterém bude dodržován princip oddělení výkonné, zákonodárné a soudní moci. Budou respektována občanská a politická práva obyvatel;</a:t>
            </a:r>
          </a:p>
          <a:p>
            <a:r>
              <a:rPr lang="cs-CZ" dirty="0" smtClean="0"/>
              <a:t>r. 1988 – vznik nového, nejvyššího státního orgánu „</a:t>
            </a:r>
            <a:r>
              <a:rPr lang="ru-RU" b="1" dirty="0" smtClean="0"/>
              <a:t>Съезд народных </a:t>
            </a:r>
            <a:r>
              <a:rPr lang="ru-RU" b="1" dirty="0" err="1" smtClean="0"/>
              <a:t>депутантов</a:t>
            </a:r>
            <a:r>
              <a:rPr lang="cs-CZ" dirty="0" smtClean="0"/>
              <a:t>“ – </a:t>
            </a:r>
            <a:r>
              <a:rPr lang="cs-CZ" b="1" dirty="0" smtClean="0"/>
              <a:t>Kongres lidových zástupců SSSR.</a:t>
            </a:r>
            <a:r>
              <a:rPr lang="cs-CZ" dirty="0" smtClean="0"/>
              <a:t> Do ústavy byl včleněn v r. 1989 a jeho činnost skončila v r. 1991.</a:t>
            </a:r>
          </a:p>
        </p:txBody>
      </p:sp>
    </p:spTree>
    <p:extLst>
      <p:ext uri="{BB962C8B-B14F-4D97-AF65-F5344CB8AC3E}">
        <p14:creationId xmlns:p14="http://schemas.microsoft.com/office/powerpoint/2010/main" val="21521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Nové politické zákony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Postupně vzniklo několik nových zákonů, které se týkaly:</a:t>
            </a:r>
          </a:p>
          <a:p>
            <a:r>
              <a:rPr lang="cs-CZ" dirty="0" smtClean="0"/>
              <a:t>Práv </a:t>
            </a:r>
            <a:r>
              <a:rPr lang="cs-CZ" dirty="0"/>
              <a:t>občanů na soudní odvolání proti </a:t>
            </a:r>
            <a:r>
              <a:rPr lang="cs-CZ" dirty="0" smtClean="0"/>
              <a:t>správě;</a:t>
            </a:r>
          </a:p>
          <a:p>
            <a:r>
              <a:rPr lang="cs-CZ" dirty="0"/>
              <a:t>s</a:t>
            </a:r>
            <a:r>
              <a:rPr lang="cs-CZ" dirty="0" smtClean="0"/>
              <a:t>vobody tisku a médií;</a:t>
            </a:r>
          </a:p>
          <a:p>
            <a:r>
              <a:rPr lang="cs-CZ" dirty="0" smtClean="0"/>
              <a:t>veřejných organizací;</a:t>
            </a:r>
          </a:p>
          <a:p>
            <a:r>
              <a:rPr lang="cs-CZ" dirty="0"/>
              <a:t>v</a:t>
            </a:r>
            <a:r>
              <a:rPr lang="cs-CZ" dirty="0" smtClean="0"/>
              <a:t>olného pohybu a cestování do zahraničí;</a:t>
            </a:r>
            <a:endParaRPr lang="cs-CZ" dirty="0"/>
          </a:p>
          <a:p>
            <a:r>
              <a:rPr lang="cs-CZ" dirty="0" smtClean="0"/>
              <a:t>z ústavy byly vyjmuty pasáže o protisovětské propagandě a sankcích v otázkách náboženských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1. sjezd </a:t>
            </a:r>
            <a:r>
              <a:rPr lang="cs-CZ" b="1" dirty="0"/>
              <a:t>Kongresu</a:t>
            </a:r>
            <a:r>
              <a:rPr lang="cs-CZ" dirty="0"/>
              <a:t> </a:t>
            </a:r>
            <a:r>
              <a:rPr lang="cs-CZ" b="1" dirty="0"/>
              <a:t>lidových</a:t>
            </a:r>
            <a:r>
              <a:rPr lang="cs-CZ" dirty="0"/>
              <a:t> </a:t>
            </a:r>
            <a:r>
              <a:rPr lang="cs-CZ" b="1" dirty="0"/>
              <a:t>zástupců </a:t>
            </a:r>
            <a:r>
              <a:rPr lang="cs-CZ" b="1" dirty="0" smtClean="0"/>
              <a:t>SSSR</a:t>
            </a:r>
            <a:br>
              <a:rPr lang="cs-CZ" b="1" dirty="0" smtClean="0"/>
            </a:br>
            <a:r>
              <a:rPr lang="ru-RU" b="1" dirty="0" smtClean="0"/>
              <a:t> </a:t>
            </a:r>
            <a:r>
              <a:rPr lang="ru-RU" sz="3200" b="1" dirty="0" smtClean="0"/>
              <a:t>(</a:t>
            </a:r>
            <a:r>
              <a:rPr lang="cs-CZ" sz="3200" b="1" dirty="0" smtClean="0"/>
              <a:t>květen</a:t>
            </a:r>
            <a:r>
              <a:rPr lang="ru-RU" sz="3200" b="1" dirty="0" smtClean="0"/>
              <a:t>-</a:t>
            </a:r>
            <a:r>
              <a:rPr lang="cs-CZ" sz="3200" b="1" dirty="0" smtClean="0"/>
              <a:t>červen</a:t>
            </a:r>
            <a:r>
              <a:rPr lang="ru-RU" sz="3200" b="1" dirty="0" smtClean="0"/>
              <a:t> 1989)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sjezdu se začala formovat opozice proti M. Gorbačovovi a jeho reformám. V čele této opozice stáli A. </a:t>
            </a:r>
            <a:r>
              <a:rPr lang="cs-CZ" dirty="0" err="1" smtClean="0"/>
              <a:t>Sacharov</a:t>
            </a:r>
            <a:r>
              <a:rPr lang="cs-CZ" dirty="0" smtClean="0"/>
              <a:t> a B. Jelcin.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81" y="3035808"/>
            <a:ext cx="2642004" cy="31746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384" y="3118934"/>
            <a:ext cx="2237908" cy="28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2. Sjezd </a:t>
            </a:r>
            <a:r>
              <a:rPr lang="cs-CZ" b="1" dirty="0"/>
              <a:t>Kongresu</a:t>
            </a:r>
            <a:r>
              <a:rPr lang="cs-CZ" dirty="0"/>
              <a:t> </a:t>
            </a:r>
            <a:r>
              <a:rPr lang="cs-CZ" b="1" dirty="0"/>
              <a:t>lidových</a:t>
            </a:r>
            <a:r>
              <a:rPr lang="cs-CZ" dirty="0"/>
              <a:t> </a:t>
            </a:r>
            <a:r>
              <a:rPr lang="cs-CZ" b="1" dirty="0"/>
              <a:t>zástupců </a:t>
            </a:r>
            <a:r>
              <a:rPr lang="cs-CZ" b="1" dirty="0" smtClean="0"/>
              <a:t>SSSR</a:t>
            </a:r>
            <a:r>
              <a:rPr lang="ru-RU" b="1" dirty="0" smtClean="0"/>
              <a:t> </a:t>
            </a:r>
            <a:r>
              <a:rPr lang="ru-RU" sz="3200" b="1" dirty="0" smtClean="0"/>
              <a:t>(</a:t>
            </a:r>
            <a:r>
              <a:rPr lang="cs-CZ" sz="3200" b="1" dirty="0" smtClean="0"/>
              <a:t>prosinec 1989</a:t>
            </a:r>
            <a:r>
              <a:rPr lang="ru-RU" sz="3200" b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1430" y="1853738"/>
            <a:ext cx="10546635" cy="4771506"/>
          </a:xfrm>
        </p:spPr>
        <p:txBody>
          <a:bodyPr/>
          <a:lstStyle/>
          <a:p>
            <a:r>
              <a:rPr lang="cs-CZ" dirty="0" smtClean="0"/>
              <a:t>Uznání nové demokratické platformy;</a:t>
            </a:r>
          </a:p>
          <a:p>
            <a:r>
              <a:rPr lang="cs-CZ" dirty="0"/>
              <a:t>u</a:t>
            </a:r>
            <a:r>
              <a:rPr lang="cs-CZ" dirty="0" smtClean="0"/>
              <a:t>znání pluralitního politického systému (soutěž politických stran);</a:t>
            </a:r>
            <a:endParaRPr lang="ru-RU" dirty="0" smtClean="0"/>
          </a:p>
          <a:p>
            <a:r>
              <a:rPr lang="cs-CZ" dirty="0"/>
              <a:t>z</a:t>
            </a:r>
            <a:r>
              <a:rPr lang="cs-CZ" dirty="0" smtClean="0"/>
              <a:t>avedení nové politické funkce – prezident SSSR.</a:t>
            </a:r>
            <a:endParaRPr lang="ru-RU" dirty="0" smtClean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26" y="3973484"/>
            <a:ext cx="3673752" cy="20664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84" y="4178052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3. </a:t>
            </a:r>
            <a:r>
              <a:rPr lang="cs-CZ" b="1" dirty="0" smtClean="0"/>
              <a:t>Sjezd </a:t>
            </a:r>
            <a:r>
              <a:rPr lang="cs-CZ" b="1" dirty="0"/>
              <a:t>Kongresu</a:t>
            </a:r>
            <a:r>
              <a:rPr lang="cs-CZ" dirty="0"/>
              <a:t> </a:t>
            </a:r>
            <a:r>
              <a:rPr lang="cs-CZ" b="1" dirty="0"/>
              <a:t>lidových</a:t>
            </a:r>
            <a:r>
              <a:rPr lang="cs-CZ" dirty="0"/>
              <a:t> </a:t>
            </a:r>
            <a:r>
              <a:rPr lang="cs-CZ" b="1" dirty="0"/>
              <a:t>zástupců </a:t>
            </a:r>
            <a:r>
              <a:rPr lang="cs-CZ" b="1" dirty="0" smtClean="0"/>
              <a:t>SSSR</a:t>
            </a:r>
            <a:r>
              <a:rPr lang="ru-RU" b="1" dirty="0" smtClean="0"/>
              <a:t> </a:t>
            </a:r>
            <a:r>
              <a:rPr lang="ru-RU" sz="3200" b="1" dirty="0" smtClean="0"/>
              <a:t>(</a:t>
            </a:r>
            <a:r>
              <a:rPr lang="cs-CZ" sz="3200" b="1" dirty="0" smtClean="0"/>
              <a:t>březen</a:t>
            </a:r>
            <a:r>
              <a:rPr lang="ru-RU" sz="3200" b="1" dirty="0" smtClean="0"/>
              <a:t> </a:t>
            </a:r>
            <a:r>
              <a:rPr lang="ru-RU" sz="3200" b="1" dirty="0" smtClean="0"/>
              <a:t>199</a:t>
            </a:r>
            <a:r>
              <a:rPr lang="en-US" sz="3200" b="1" dirty="0" smtClean="0"/>
              <a:t>0</a:t>
            </a:r>
            <a:r>
              <a:rPr lang="ru-RU" sz="3200" b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8130" y="2169622"/>
            <a:ext cx="10515600" cy="4351337"/>
          </a:xfrm>
        </p:spPr>
        <p:txBody>
          <a:bodyPr/>
          <a:lstStyle/>
          <a:p>
            <a:r>
              <a:rPr lang="cs-CZ" dirty="0" smtClean="0"/>
              <a:t>Vypuštění 6. hlavy ústavy o vedoucí roli Komunistické strany;</a:t>
            </a:r>
          </a:p>
          <a:p>
            <a:r>
              <a:rPr lang="cs-CZ" dirty="0"/>
              <a:t>p</a:t>
            </a:r>
            <a:r>
              <a:rPr lang="cs-CZ" dirty="0" smtClean="0"/>
              <a:t>rezidentské volby – M. Gorbačov získal 60%.</a:t>
            </a:r>
            <a:endParaRPr lang="ru-RU" dirty="0" smtClean="0"/>
          </a:p>
          <a:p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493" y="3420371"/>
            <a:ext cx="3721678" cy="239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Krize společenských reforem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2316480"/>
            <a:ext cx="10515600" cy="4351337"/>
          </a:xfrm>
        </p:spPr>
        <p:txBody>
          <a:bodyPr/>
          <a:lstStyle/>
          <a:p>
            <a:r>
              <a:rPr lang="cs-CZ" dirty="0" smtClean="0"/>
              <a:t>Přední představitelé Komunistické strany začali napadat reformátorské hnutí M. Gorbačova;</a:t>
            </a:r>
          </a:p>
          <a:p>
            <a:endParaRPr lang="ru-RU" dirty="0" smtClean="0"/>
          </a:p>
          <a:p>
            <a:r>
              <a:rPr lang="cs-CZ" dirty="0" smtClean="0"/>
              <a:t>Kvůli nepopulárním opatřením a reformám postupně M. Gorbačov ztrácí popularitu jak mezi politiky, tak v celé společnosti;</a:t>
            </a:r>
          </a:p>
          <a:p>
            <a:endParaRPr lang="ru-RU" dirty="0" smtClean="0"/>
          </a:p>
          <a:p>
            <a:r>
              <a:rPr lang="cs-CZ" dirty="0"/>
              <a:t>p</a:t>
            </a:r>
            <a:r>
              <a:rPr lang="cs-CZ" dirty="0" smtClean="0"/>
              <a:t>ostupně vzniká myšlenka na odstavení M. Gorbačova z funkce prezidenta.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9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4057</TotalTime>
  <Words>708</Words>
  <Application>Microsoft Office PowerPoint</Application>
  <PresentationFormat>Širokoúhlá obrazovka</PresentationFormat>
  <Paragraphs>95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Wingdings 2</vt:lpstr>
      <vt:lpstr>HDOfficeLightV0</vt:lpstr>
      <vt:lpstr>1_HDOfficeLightV0</vt:lpstr>
      <vt:lpstr>ROZPAD SSSR A RUSKO NA PŘELOMU STOLETÍ</vt:lpstr>
      <vt:lpstr>M. S. GORBAČOV</vt:lpstr>
      <vt:lpstr>SPOLEČENSKÉ REFORMY</vt:lpstr>
      <vt:lpstr>Vnitropolitické reformy:</vt:lpstr>
      <vt:lpstr>Nové politické zákony</vt:lpstr>
      <vt:lpstr>1. sjezd Kongresu lidových zástupců SSSR  (květen-červen 1989)</vt:lpstr>
      <vt:lpstr>2. Sjezd Kongresu lidových zástupců SSSR (prosinec 1989)</vt:lpstr>
      <vt:lpstr>3. Sjezd Kongresu lidových zástupců SSSR (březen 1990)</vt:lpstr>
      <vt:lpstr>Krize společenských reforem</vt:lpstr>
      <vt:lpstr>Prezentace aplikace PowerPoint</vt:lpstr>
      <vt:lpstr>Ekonomická reforma  1987</vt:lpstr>
      <vt:lpstr>Dopady ekonomických reforem</vt:lpstr>
      <vt:lpstr>Zahraniční politika</vt:lpstr>
      <vt:lpstr>Vztahy SSSR - USA</vt:lpstr>
      <vt:lpstr>Vztahy SSSR - USA</vt:lpstr>
      <vt:lpstr>Cíle zahraniční politiky</vt:lpstr>
      <vt:lpstr>Suverenita některých svazových zemí SSSR</vt:lpstr>
      <vt:lpstr>Pokus o státní převrat v srpnu 1991 </vt:lpstr>
      <vt:lpstr>Opatření Státního výboru pro výjimečný stav v SSSR</vt:lpstr>
      <vt:lpstr>Odpor vůči Státnímu výboru pro výjimečný stav v SSSR </vt:lpstr>
      <vt:lpstr>Počátek rozpadu SSSR</vt:lpstr>
      <vt:lpstr>Rozpad SSSR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СССР во второй половине ХХ века</dc:title>
  <dc:creator>JANA</dc:creator>
  <cp:lastModifiedBy>Uživatel systému Windows</cp:lastModifiedBy>
  <cp:revision>74</cp:revision>
  <dcterms:created xsi:type="dcterms:W3CDTF">2016-05-14T07:21:26Z</dcterms:created>
  <dcterms:modified xsi:type="dcterms:W3CDTF">2020-04-24T11:39:29Z</dcterms:modified>
</cp:coreProperties>
</file>