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71" r:id="rId4"/>
    <p:sldId id="272" r:id="rId5"/>
    <p:sldId id="259" r:id="rId6"/>
    <p:sldId id="303" r:id="rId7"/>
    <p:sldId id="274" r:id="rId8"/>
    <p:sldId id="275" r:id="rId9"/>
    <p:sldId id="276" r:id="rId10"/>
    <p:sldId id="264" r:id="rId11"/>
    <p:sldId id="301" r:id="rId12"/>
    <p:sldId id="277" r:id="rId13"/>
    <p:sldId id="265" r:id="rId14"/>
    <p:sldId id="279" r:id="rId15"/>
    <p:sldId id="280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83" r:id="rId26"/>
    <p:sldId id="302" r:id="rId27"/>
    <p:sldId id="28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108" d="100"/>
          <a:sy n="108" d="100"/>
        </p:scale>
        <p:origin x="60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09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87B419-BC17-4928-8827-4AF9528DB7CF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266998-3A37-4379-88DF-D935FD1389F2}" type="datetime1">
              <a:rPr lang="cs-CZ" noProof="0" smtClean="0"/>
              <a:t>14.03.2020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7196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KR20 – </a:t>
            </a:r>
            <a:r>
              <a:rPr lang="cs-CZ" dirty="0" err="1"/>
              <a:t>Raschovy</a:t>
            </a:r>
            <a:r>
              <a:rPr lang="cs-CZ" dirty="0"/>
              <a:t> modely</a:t>
            </a:r>
          </a:p>
          <a:p>
            <a:r>
              <a:rPr lang="cs-CZ" dirty="0" err="1"/>
              <a:t>Hoyt</a:t>
            </a:r>
            <a:r>
              <a:rPr lang="cs-CZ" dirty="0"/>
              <a:t> – hodnocení krasobruslařů – měřený atribut skutečně kolísá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D70E3-0B76-4AAF-BF06-24B2D12908B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256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F0240E-2644-4602-90C1-03B5061596FD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6001D-7536-4198-838E-ABB3C60AF5ED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6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773BE-CA51-4BB6-964D-92D03065D833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255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561105-6129-42FD-B386-AB079E1BEFDA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8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27397-1DBD-40F5-9779-6C6BE7D95E7E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60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0D15D-A40A-486B-B999-68FF027EEBB3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5" name="Zástupný symbol pro obsah 3"/>
          <p:cNvSpPr>
            <a:spLocks noGrp="1"/>
          </p:cNvSpPr>
          <p:nvPr>
            <p:ph sz="half" idx="13"/>
          </p:nvPr>
        </p:nvSpPr>
        <p:spPr>
          <a:xfrm>
            <a:off x="6246812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6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C0E00-93B8-4BAD-99FC-1F0F2D7BB6A7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CF98A-888F-403E-91DB-97E25F400C56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615" name="rámeček" descr="Rámečková grafik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68B31-1230-40C0-A68A-8A6DDD00B165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614" name="rámeček" descr="Rámečková grafik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952F6-E026-4517-8859-A1976214B263}" type="datetime1">
              <a:rPr lang="cs-CZ" smtClean="0"/>
              <a:t>14.03.2020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11ABFED-2CD6-47D3-BE33-C98A9E4583A4}" type="datetime1">
              <a:rPr lang="cs-CZ" noProof="0" smtClean="0"/>
              <a:t>14.03.2020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uros.org/mental-measurements-yearbook" TargetMode="External"/><Relationship Id="rId2" Type="http://schemas.openxmlformats.org/officeDocument/2006/relationships/hyperlink" Target="https://testforu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stcom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Rychlokurz psychometriky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sz="3200" dirty="0"/>
              <a:t>Mgr. Lukáš Čunek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6E46F-FD74-466C-A294-3653BAC4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Měření v psychologii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5E0F25-BED1-48BF-B0AE-118AEC2B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>
            <a:normAutofit/>
          </a:bodyPr>
          <a:lstStyle/>
          <a:p>
            <a:r>
              <a:rPr lang="cs-CZ" sz="2600" dirty="0"/>
              <a:t>Měření psychických rysů je výrazně náročnější než v přírodních vědách</a:t>
            </a:r>
          </a:p>
          <a:p>
            <a:pPr lvl="1"/>
            <a:r>
              <a:rPr lang="cs-CZ" sz="2200" dirty="0"/>
              <a:t>Psychické jevy nelze přímo pozorovat. Měření musí být nepřímé, odvozené</a:t>
            </a:r>
          </a:p>
          <a:p>
            <a:pPr lvl="1"/>
            <a:r>
              <a:rPr lang="cs-CZ" sz="2200" dirty="0"/>
              <a:t>Veškeré informace o podstatě měřených jevech máme pouze                        z tohoto měření Příslušná teorie měření </a:t>
            </a:r>
            <a:r>
              <a:rPr lang="cs-CZ" sz="2200" i="1" dirty="0" err="1"/>
              <a:t>reifikuje</a:t>
            </a:r>
            <a:r>
              <a:rPr lang="cs-CZ" sz="2200" i="1" dirty="0"/>
              <a:t> </a:t>
            </a:r>
            <a:r>
              <a:rPr lang="cs-CZ" sz="2200" dirty="0"/>
              <a:t>naše představy                  o měřeném atributu</a:t>
            </a:r>
          </a:p>
        </p:txBody>
      </p:sp>
    </p:spTree>
    <p:extLst>
      <p:ext uri="{BB962C8B-B14F-4D97-AF65-F5344CB8AC3E}">
        <p14:creationId xmlns:p14="http://schemas.microsoft.com/office/powerpoint/2010/main" val="37217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F6422-50B5-4DD9-AC04-C779A392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Měření v psychologii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3D9C5-D32E-4F1C-8E5C-18DEEFDF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/>
              <a:t>V psychologii proto zcela oddělujeme </a:t>
            </a:r>
            <a:r>
              <a:rPr lang="pl-PL" sz="2600" b="1" u="sng" dirty="0"/>
              <a:t>latentní proměnné...</a:t>
            </a:r>
            <a:endParaRPr lang="pl-PL" sz="2600" u="sng" dirty="0"/>
          </a:p>
          <a:p>
            <a:pPr lvl="1"/>
            <a:r>
              <a:rPr lang="cs-CZ" sz="2200" dirty="0"/>
              <a:t>Nepozorované, myšlené teoretické konstrukty, které mohou, ale nemusí mít reálnou existenci</a:t>
            </a:r>
          </a:p>
          <a:p>
            <a:r>
              <a:rPr lang="cs-CZ" sz="2600" dirty="0"/>
              <a:t>... a </a:t>
            </a:r>
            <a:r>
              <a:rPr lang="cs-CZ" sz="2600" b="1" u="sng" dirty="0"/>
              <a:t>manifestní proměnné</a:t>
            </a:r>
            <a:r>
              <a:rPr lang="cs-CZ" sz="2600" b="1" dirty="0"/>
              <a:t>:</a:t>
            </a:r>
            <a:endParaRPr lang="cs-CZ" sz="2600" dirty="0"/>
          </a:p>
          <a:p>
            <a:pPr lvl="1"/>
            <a:r>
              <a:rPr lang="cs-CZ" sz="2200" dirty="0"/>
              <a:t>Pozorované chování, které je chápáno jako projev těchto proměnných latentních</a:t>
            </a:r>
          </a:p>
          <a:p>
            <a:r>
              <a:rPr lang="cs-CZ" sz="2600" b="1" u="sng" dirty="0"/>
              <a:t>Teorie měření</a:t>
            </a:r>
            <a:r>
              <a:rPr lang="cs-CZ" sz="2600" dirty="0"/>
              <a:t>: definice vztahu</a:t>
            </a:r>
            <a:r>
              <a:rPr lang="cs-CZ" sz="2600" b="1" dirty="0"/>
              <a:t> </a:t>
            </a:r>
            <a:r>
              <a:rPr lang="cs-CZ" sz="2600" dirty="0"/>
              <a:t>latentní proměnné s proměnnou manifestní a způsobu (a </a:t>
            </a:r>
            <a:r>
              <a:rPr lang="cs-CZ" sz="2600" b="1" dirty="0"/>
              <a:t>přesnosti</a:t>
            </a:r>
            <a:r>
              <a:rPr lang="cs-CZ" sz="2600" dirty="0"/>
              <a:t>) odhadu úrovně latentní proměnné z proměnné manifestní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4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550FA-7775-46E9-A001-D9E6371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Měření v psychologii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7A189-DAAF-4C47-B8E7-BFE0384DE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Stanley Smith Stevens (1906-1973)</a:t>
            </a:r>
          </a:p>
          <a:p>
            <a:pPr lvl="1"/>
            <a:r>
              <a:rPr lang="cs-CZ" sz="2400" dirty="0"/>
              <a:t>Typy škál</a:t>
            </a:r>
          </a:p>
          <a:p>
            <a:pPr lvl="2"/>
            <a:r>
              <a:rPr lang="cs-CZ" sz="2400" dirty="0"/>
              <a:t>Nominální</a:t>
            </a:r>
          </a:p>
          <a:p>
            <a:pPr lvl="2"/>
            <a:r>
              <a:rPr lang="cs-CZ" sz="2400" dirty="0"/>
              <a:t>Ordinální </a:t>
            </a:r>
          </a:p>
          <a:p>
            <a:pPr lvl="2"/>
            <a:r>
              <a:rPr lang="cs-CZ" sz="2400" dirty="0"/>
              <a:t>Kardinální (intervalové a poměrové)</a:t>
            </a:r>
          </a:p>
          <a:p>
            <a:r>
              <a:rPr lang="cs-CZ" sz="2800" dirty="0"/>
              <a:t>Absence všeobecných definic =&gt; absence způsobu měření</a:t>
            </a:r>
          </a:p>
          <a:p>
            <a:r>
              <a:rPr lang="cs-CZ" dirty="0"/>
              <a:t>Shrnuto: v psychologii se nějak přeskočila fáze obecných všeobecně                             uznaných definic jevů a skočilo se přímo na jejich měření</a:t>
            </a:r>
          </a:p>
          <a:p>
            <a:r>
              <a:rPr lang="cs-CZ" dirty="0"/>
              <a:t>Z těchto důvodů, závažnosti a počtu problémů, které doprovázejí diagnostiku v psychologii je potřeba k jakýmkoliv závěrům přistupovat velice obezřetně neboť zjišťování psychických vlastností  je velmi obtížné     a metody nedokonalé.</a:t>
            </a:r>
          </a:p>
        </p:txBody>
      </p:sp>
      <p:pic>
        <p:nvPicPr>
          <p:cNvPr id="5" name="Obrázek 4" descr="Obsah obrázku muž, osoba, oblek, oblečení&#10;&#10;Popis byl vytvořen automaticky">
            <a:extLst>
              <a:ext uri="{FF2B5EF4-FFF2-40B4-BE49-F238E27FC236}">
                <a16:creationId xmlns:a16="http://schemas.microsoft.com/office/drawing/2014/main" id="{60B154A6-73E7-4D79-AED0-7F542EB5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09" y="1028531"/>
            <a:ext cx="1790234" cy="25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19686-2021-49D9-920C-8673FAC1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Měření výšky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0AAD4-031F-426C-8EFD-EE5C4E7C5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2"/>
            <a:ext cx="10512862" cy="4666035"/>
          </a:xfrm>
        </p:spPr>
        <p:txBody>
          <a:bodyPr>
            <a:normAutofit fontScale="47500" lnSpcReduction="20000"/>
          </a:bodyPr>
          <a:lstStyle/>
          <a:p>
            <a:pPr marL="514196" indent="-514196">
              <a:buAutoNum type="arabicPeriod"/>
            </a:pPr>
            <a:r>
              <a:rPr lang="cs-CZ" sz="4000" dirty="0"/>
              <a:t>Mám vhodnou výšku na hraní basketbalu nebo volejbalu.</a:t>
            </a:r>
          </a:p>
          <a:p>
            <a:pPr marL="514196" indent="-514196">
              <a:buAutoNum type="arabicPeriod"/>
            </a:pPr>
            <a:r>
              <a:rPr lang="cs-CZ" sz="4000" dirty="0"/>
              <a:t>Když mluvím s jinými dospělými a chci se jim dívat do očí, častěji na ně spíš vzhlížím nahoru.</a:t>
            </a:r>
          </a:p>
          <a:p>
            <a:pPr marL="514196" indent="-514196">
              <a:buAutoNum type="arabicPeriod"/>
            </a:pPr>
            <a:r>
              <a:rPr lang="cs-CZ" sz="4000" dirty="0"/>
              <a:t>Lidem, kteří na koncertě stojí za mnou, většinou má postava dost brání ve výhledu.</a:t>
            </a:r>
          </a:p>
          <a:p>
            <a:pPr marL="514196" indent="-514196">
              <a:buAutoNum type="arabicPeriod"/>
            </a:pPr>
            <a:r>
              <a:rPr lang="cs-CZ" sz="4000" dirty="0"/>
              <a:t>Často musím stát na špičkách, abych lépe viděl/a</a:t>
            </a:r>
          </a:p>
          <a:p>
            <a:pPr marL="514196" indent="-514196">
              <a:buAutoNum type="arabicPeriod"/>
            </a:pPr>
            <a:r>
              <a:rPr lang="cs-CZ" sz="4000" dirty="0"/>
              <a:t>Když chci někoho obejmout, většinou se musím sklonit.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cs-CZ" sz="4000" dirty="0"/>
              <a:t>Často potřebuji stoličku, abych dosáhl/a na něco, na co jiní lidé dosáhnou normálně.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cs-CZ" sz="4000" dirty="0"/>
              <a:t>Jednou z prvních věcí, které si na mně lidé všimnou, je to, jak moc jsem malý/á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cs-CZ" sz="4000" dirty="0"/>
              <a:t>Často si musím dávat pozor, abych se neuhodil/a hlavou např. o nízký strop nebo o rám dveří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cs-CZ" sz="4000" dirty="0"/>
              <a:t>V autobuse mívám dostatek prostoru pro nohy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cs-CZ" sz="4000" dirty="0"/>
              <a:t>Slýchám narážky na to, že jsem vysoký/á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cs-CZ" sz="4000" dirty="0"/>
              <a:t>Kvůli mé menší výšce lidé hádají, že jsem mladší, než ve skutečnosti jsem.</a:t>
            </a:r>
          </a:p>
          <a:p>
            <a:pPr marL="514196" indent="-514196">
              <a:buAutoNum type="arabicPeriod"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E5B4E96-0E75-4F99-ACDF-9F83122D9915}"/>
              </a:ext>
            </a:extLst>
          </p:cNvPr>
          <p:cNvSpPr/>
          <p:nvPr/>
        </p:nvSpPr>
        <p:spPr>
          <a:xfrm rot="20117364">
            <a:off x="1041980" y="478077"/>
            <a:ext cx="2901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Dotazník</a:t>
            </a:r>
          </a:p>
        </p:txBody>
      </p:sp>
    </p:spTree>
    <p:extLst>
      <p:ext uri="{BB962C8B-B14F-4D97-AF65-F5344CB8AC3E}">
        <p14:creationId xmlns:p14="http://schemas.microsoft.com/office/powerpoint/2010/main" val="19251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381DD-9743-42A8-80EC-223D082D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 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91FF7-C0A2-48F4-9403-DB3053C27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628800"/>
            <a:ext cx="10512862" cy="5112568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u="sng" dirty="0"/>
              <a:t>4 typy chyb</a:t>
            </a:r>
          </a:p>
          <a:p>
            <a:r>
              <a:rPr lang="cs-CZ" sz="2800" dirty="0"/>
              <a:t>Náhodné chyby</a:t>
            </a:r>
          </a:p>
          <a:p>
            <a:pPr lvl="1"/>
            <a:r>
              <a:rPr lang="cs-CZ" sz="2400" dirty="0"/>
              <a:t>Při opakovaném měření nějaké vlastnosti, pokaždé </a:t>
            </a:r>
          </a:p>
          <a:p>
            <a:pPr marL="274320" lvl="1" indent="0">
              <a:buNone/>
            </a:pPr>
            <a:r>
              <a:rPr lang="cs-CZ" sz="2400" dirty="0"/>
              <a:t>       dospějeme k jinému závěru. </a:t>
            </a:r>
          </a:p>
          <a:p>
            <a:pPr lvl="1"/>
            <a:r>
              <a:rPr lang="cs-CZ" sz="2400" dirty="0"/>
              <a:t>Vyjadřuje míru nepřesnosti měřícího nástroje</a:t>
            </a:r>
            <a:endParaRPr lang="cs-CZ" sz="2400" b="1" dirty="0"/>
          </a:p>
          <a:p>
            <a:r>
              <a:rPr lang="cs-CZ" sz="2800" dirty="0"/>
              <a:t>Osobní chyby</a:t>
            </a:r>
          </a:p>
          <a:p>
            <a:pPr lvl="1"/>
            <a:r>
              <a:rPr lang="cs-CZ" sz="2400" dirty="0"/>
              <a:t>Vyplývají z osobních konstruktů, které mají vliv na vlastní pochopení zadávaného úkolu</a:t>
            </a:r>
            <a:endParaRPr lang="cs-CZ" dirty="0"/>
          </a:p>
          <a:p>
            <a:r>
              <a:rPr lang="cs-CZ" sz="2800" dirty="0"/>
              <a:t>Konstantní chyby</a:t>
            </a:r>
          </a:p>
          <a:p>
            <a:pPr lvl="1"/>
            <a:r>
              <a:rPr lang="cs-CZ" sz="2400" dirty="0"/>
              <a:t>Dají se popsat jako chyby vyplývající s kontextu</a:t>
            </a:r>
          </a:p>
          <a:p>
            <a:r>
              <a:rPr lang="cs-CZ" sz="2800" dirty="0"/>
              <a:t>Chyby interpretace</a:t>
            </a:r>
          </a:p>
          <a:p>
            <a:pPr lvl="1"/>
            <a:r>
              <a:rPr lang="cs-CZ" sz="2400" dirty="0"/>
              <a:t>Spočívají v nedodržení požadavku, aby výsledek nějaké metody (hrubý skór) byl interpretován vždy ve vhodném kontextu.</a:t>
            </a:r>
            <a:endParaRPr lang="cs-CZ" sz="2400" b="1" dirty="0"/>
          </a:p>
          <a:p>
            <a:pPr lvl="1"/>
            <a:r>
              <a:rPr lang="cs-CZ" sz="2400" dirty="0"/>
              <a:t>Tato chyba pramení ze srovnávání fyzikálního a psychologického měření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7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BBF05-8661-4CC7-B46D-F10158A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6" y="404664"/>
            <a:ext cx="9143998" cy="1020762"/>
          </a:xfrm>
        </p:spPr>
        <p:txBody>
          <a:bodyPr>
            <a:noAutofit/>
          </a:bodyPr>
          <a:lstStyle/>
          <a:p>
            <a:r>
              <a:rPr lang="cs-CZ" sz="4400" dirty="0"/>
              <a:t>Standardizace psychodiagnostických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7EC5F-128A-4124-A106-9B569C2E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u="sng" dirty="0"/>
              <a:t>5 standardů diagnostických metod</a:t>
            </a:r>
          </a:p>
          <a:p>
            <a:endParaRPr lang="cs-CZ" sz="2600" dirty="0"/>
          </a:p>
          <a:p>
            <a:r>
              <a:rPr lang="cs-CZ" sz="2600" dirty="0"/>
              <a:t>Validita</a:t>
            </a:r>
          </a:p>
          <a:p>
            <a:r>
              <a:rPr lang="cs-CZ" sz="2600" dirty="0"/>
              <a:t>Reliabilita</a:t>
            </a:r>
          </a:p>
          <a:p>
            <a:r>
              <a:rPr lang="cs-CZ" sz="2600" dirty="0"/>
              <a:t>Normy</a:t>
            </a:r>
          </a:p>
          <a:p>
            <a:r>
              <a:rPr lang="cs-CZ" sz="2600" dirty="0"/>
              <a:t>Standardizace</a:t>
            </a:r>
          </a:p>
          <a:p>
            <a:r>
              <a:rPr lang="cs-CZ" sz="2600" dirty="0"/>
              <a:t>Objektivita</a:t>
            </a:r>
          </a:p>
        </p:txBody>
      </p:sp>
    </p:spTree>
    <p:extLst>
      <p:ext uri="{BB962C8B-B14F-4D97-AF65-F5344CB8AC3E}">
        <p14:creationId xmlns:p14="http://schemas.microsoft.com/office/powerpoint/2010/main" val="1651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3DB5E-393F-4F0D-88C4-D6831212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Reliabilita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61D52-FF84-4183-BD33-7A0F9342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Přesnost měření daného nástroje</a:t>
            </a:r>
          </a:p>
          <a:p>
            <a:endParaRPr lang="cs-CZ" sz="2600" dirty="0"/>
          </a:p>
          <a:p>
            <a:r>
              <a:rPr lang="cs-CZ" sz="2600" dirty="0"/>
              <a:t>Spolehlivost, s jakou daná metoda něco zjišťuje</a:t>
            </a:r>
          </a:p>
          <a:p>
            <a:endParaRPr lang="cs-CZ" sz="2600" dirty="0"/>
          </a:p>
          <a:p>
            <a:r>
              <a:rPr lang="cs-CZ" sz="2600" dirty="0"/>
              <a:t>Rozmezí 0 - 1</a:t>
            </a:r>
          </a:p>
        </p:txBody>
      </p:sp>
    </p:spTree>
    <p:extLst>
      <p:ext uri="{BB962C8B-B14F-4D97-AF65-F5344CB8AC3E}">
        <p14:creationId xmlns:p14="http://schemas.microsoft.com/office/powerpoint/2010/main" val="8481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40C2C-A98B-4A7D-8BFC-E2530EAC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103" y="476672"/>
            <a:ext cx="9143998" cy="1020762"/>
          </a:xfrm>
        </p:spPr>
        <p:txBody>
          <a:bodyPr>
            <a:noAutofit/>
          </a:bodyPr>
          <a:lstStyle/>
          <a:p>
            <a:r>
              <a:rPr lang="cs-CZ" sz="4400" dirty="0"/>
              <a:t>Způsoby zjišťování reliability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27155-8A09-44BA-AB27-EEA32AF6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Test-</a:t>
            </a:r>
            <a:r>
              <a:rPr lang="cs-CZ" dirty="0" err="1"/>
              <a:t>retest</a:t>
            </a:r>
            <a:endParaRPr lang="cs-CZ" dirty="0"/>
          </a:p>
          <a:p>
            <a:r>
              <a:rPr lang="cs-CZ" dirty="0"/>
              <a:t>Paralelní formy</a:t>
            </a:r>
          </a:p>
          <a:p>
            <a:r>
              <a:rPr lang="cs-CZ" dirty="0"/>
              <a:t>Split-</a:t>
            </a:r>
            <a:r>
              <a:rPr lang="cs-CZ" dirty="0" err="1"/>
              <a:t>half</a:t>
            </a:r>
            <a:endParaRPr lang="cs-CZ" dirty="0"/>
          </a:p>
          <a:p>
            <a:r>
              <a:rPr lang="cs-CZ" dirty="0"/>
              <a:t>Vnitřní konzistence</a:t>
            </a:r>
          </a:p>
          <a:p>
            <a:r>
              <a:rPr lang="cs-CZ" dirty="0" err="1"/>
              <a:t>Kuder-Richardsonova</a:t>
            </a:r>
            <a:r>
              <a:rPr lang="cs-CZ" dirty="0"/>
              <a:t> reliabilita (KR20)</a:t>
            </a:r>
          </a:p>
          <a:p>
            <a:r>
              <a:rPr lang="cs-CZ" dirty="0"/>
              <a:t>Shoda mezi posuzovateli</a:t>
            </a:r>
          </a:p>
          <a:p>
            <a:r>
              <a:rPr lang="cs-CZ" dirty="0"/>
              <a:t>Reliabilita podle </a:t>
            </a:r>
            <a:r>
              <a:rPr lang="cs-CZ" dirty="0" err="1"/>
              <a:t>Hoyta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7BE80-4D49-4A99-BBB3-EC129FE4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BBD072-3ACB-415A-A1AB-EA9BFA2E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Skórovací normy</a:t>
            </a:r>
          </a:p>
          <a:p>
            <a:endParaRPr lang="cs-CZ" sz="2600" dirty="0"/>
          </a:p>
          <a:p>
            <a:r>
              <a:rPr lang="cs-CZ" sz="2600" dirty="0"/>
              <a:t>Porovnání jednotlivce se skupinou</a:t>
            </a:r>
          </a:p>
          <a:p>
            <a:endParaRPr lang="cs-CZ" sz="2600" dirty="0"/>
          </a:p>
          <a:p>
            <a:r>
              <a:rPr lang="cs-CZ" sz="2600" dirty="0"/>
              <a:t>Bez stanovení norem výsledek testu nelze interpretovat</a:t>
            </a:r>
          </a:p>
        </p:txBody>
      </p:sp>
    </p:spTree>
    <p:extLst>
      <p:ext uri="{BB962C8B-B14F-4D97-AF65-F5344CB8AC3E}">
        <p14:creationId xmlns:p14="http://schemas.microsoft.com/office/powerpoint/2010/main" val="21290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8ACAD-9B29-411D-B0D2-F1043BD3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Standardizace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BF1EDC-00CD-4EC2-BC6C-22E10B60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678362"/>
          </a:xfrm>
        </p:spPr>
        <p:txBody>
          <a:bodyPr>
            <a:normAutofit/>
          </a:bodyPr>
          <a:lstStyle/>
          <a:p>
            <a:r>
              <a:rPr lang="cs-CZ" sz="2600" dirty="0"/>
              <a:t>Vztahuje se k nutnosti, aby každé testování probíhalo naprosto stejně</a:t>
            </a:r>
          </a:p>
          <a:p>
            <a:r>
              <a:rPr lang="cs-CZ" sz="2600" dirty="0"/>
              <a:t>Standardizovaná podoba metody</a:t>
            </a:r>
          </a:p>
          <a:p>
            <a:pPr lvl="1"/>
            <a:r>
              <a:rPr lang="cs-CZ" sz="2200" dirty="0"/>
              <a:t>Velikosti</a:t>
            </a:r>
          </a:p>
          <a:p>
            <a:pPr lvl="1"/>
            <a:r>
              <a:rPr lang="cs-CZ" sz="2200" dirty="0"/>
              <a:t>Barvy</a:t>
            </a:r>
          </a:p>
          <a:p>
            <a:pPr lvl="1"/>
            <a:r>
              <a:rPr lang="cs-CZ" sz="2200" dirty="0"/>
              <a:t>Atp.</a:t>
            </a:r>
          </a:p>
          <a:p>
            <a:r>
              <a:rPr lang="cs-CZ" sz="2600" dirty="0"/>
              <a:t>Standardizovaný postup administrace</a:t>
            </a:r>
          </a:p>
          <a:p>
            <a:pPr lvl="1"/>
            <a:r>
              <a:rPr lang="cs-CZ" sz="2200" dirty="0"/>
              <a:t>Pořadí úkolů</a:t>
            </a:r>
          </a:p>
          <a:p>
            <a:pPr lvl="1"/>
            <a:r>
              <a:rPr lang="cs-CZ" sz="2200" dirty="0"/>
              <a:t>Znění instrukce</a:t>
            </a:r>
          </a:p>
          <a:p>
            <a:pPr lvl="1"/>
            <a:r>
              <a:rPr lang="cs-CZ" sz="2200" dirty="0"/>
              <a:t>Atp.</a:t>
            </a:r>
          </a:p>
        </p:txBody>
      </p:sp>
    </p:spTree>
    <p:extLst>
      <p:ext uri="{BB962C8B-B14F-4D97-AF65-F5344CB8AC3E}">
        <p14:creationId xmlns:p14="http://schemas.microsoft.com/office/powerpoint/2010/main" val="22097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místnost&#10;&#10;Popis byl vytvořen automaticky">
            <a:extLst>
              <a:ext uri="{FF2B5EF4-FFF2-40B4-BE49-F238E27FC236}">
                <a16:creationId xmlns:a16="http://schemas.microsoft.com/office/drawing/2014/main" id="{36DC240B-C4AD-4ED6-AC67-0960EA99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92" y="701175"/>
            <a:ext cx="5208440" cy="5455649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3081EC8-47D6-49CD-80A6-1DAAE9743D13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8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2C789-A5BC-43EF-BAB4-3F100807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Objektivita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CFBCB-43D6-4979-8E62-C2DCF71A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Je výsledkem vytvoření norem a standardní podoby testu</a:t>
            </a:r>
          </a:p>
          <a:p>
            <a:endParaRPr lang="cs-CZ" sz="2600" dirty="0"/>
          </a:p>
          <a:p>
            <a:r>
              <a:rPr lang="cs-CZ" sz="2600" dirty="0"/>
              <a:t> Výsledky testu jsou nezávislé na osobě, která jej zadává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0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EF1A3-4D16-41D0-B288-40D22782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Validita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52BD5-24EE-4DD8-9F71-9FC143BE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Zjišťuje daná metoda skutečně to, co zjišťovat má? Zjišťuje daná metoda skutečně to, co její autoři tvrdí že zjišťuje?</a:t>
            </a:r>
          </a:p>
          <a:p>
            <a:endParaRPr lang="cs-CZ" sz="2600" dirty="0"/>
          </a:p>
          <a:p>
            <a:r>
              <a:rPr lang="cs-CZ" sz="2600" dirty="0"/>
              <a:t>Teoreticky nejdůležitější standard</a:t>
            </a:r>
          </a:p>
          <a:p>
            <a:endParaRPr lang="cs-CZ" sz="2600" dirty="0"/>
          </a:p>
          <a:p>
            <a:r>
              <a:rPr lang="cs-CZ" sz="2600" dirty="0" err="1"/>
              <a:t>Nereliabilita</a:t>
            </a:r>
            <a:r>
              <a:rPr lang="cs-CZ" sz="2600" dirty="0"/>
              <a:t> </a:t>
            </a:r>
            <a:r>
              <a:rPr lang="cs-CZ" sz="2600" dirty="0" err="1"/>
              <a:t>znemoňuje</a:t>
            </a:r>
            <a:r>
              <a:rPr lang="cs-CZ" sz="2600" dirty="0"/>
              <a:t> posouzení validity</a:t>
            </a:r>
          </a:p>
        </p:txBody>
      </p:sp>
    </p:spTree>
    <p:extLst>
      <p:ext uri="{BB962C8B-B14F-4D97-AF65-F5344CB8AC3E}">
        <p14:creationId xmlns:p14="http://schemas.microsoft.com/office/powerpoint/2010/main" val="5388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96780-94F1-49B4-88E4-52F94601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Typy validity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F5C83-4AD9-46F7-AAD5-58112594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28800"/>
            <a:ext cx="9144000" cy="522920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Obsahová validita</a:t>
            </a:r>
          </a:p>
          <a:p>
            <a:pPr lvl="1"/>
            <a:r>
              <a:rPr lang="cs-CZ" sz="2400" dirty="0"/>
              <a:t>Zjevná validita (face validity)</a:t>
            </a:r>
          </a:p>
          <a:p>
            <a:pPr lvl="1"/>
            <a:r>
              <a:rPr lang="cs-CZ" sz="2400" dirty="0"/>
              <a:t>Výběrová validita</a:t>
            </a:r>
          </a:p>
          <a:p>
            <a:pPr lvl="1"/>
            <a:r>
              <a:rPr lang="cs-CZ" sz="2400" dirty="0"/>
              <a:t>Faktorová validita</a:t>
            </a:r>
          </a:p>
          <a:p>
            <a:r>
              <a:rPr lang="cs-CZ" sz="2800" dirty="0"/>
              <a:t>Empirická validita</a:t>
            </a:r>
          </a:p>
          <a:p>
            <a:pPr lvl="1"/>
            <a:r>
              <a:rPr lang="cs-CZ" sz="2400" dirty="0"/>
              <a:t>Prediktivní validita</a:t>
            </a:r>
          </a:p>
          <a:p>
            <a:pPr lvl="1"/>
            <a:r>
              <a:rPr lang="cs-CZ" sz="2400" dirty="0"/>
              <a:t>Souběžná validita</a:t>
            </a:r>
          </a:p>
          <a:p>
            <a:pPr lvl="1"/>
            <a:r>
              <a:rPr lang="cs-CZ" sz="2400" dirty="0"/>
              <a:t>Inkrementální validita (přírůstková validita)</a:t>
            </a:r>
          </a:p>
          <a:p>
            <a:pPr lvl="1"/>
            <a:r>
              <a:rPr lang="cs-CZ" sz="2400" dirty="0"/>
              <a:t>Diferenciální validita (diskriminační validita)</a:t>
            </a:r>
          </a:p>
          <a:p>
            <a:r>
              <a:rPr lang="cs-CZ" sz="2800" dirty="0" err="1"/>
              <a:t>Konstruktová</a:t>
            </a:r>
            <a:r>
              <a:rPr lang="cs-CZ" sz="2800" dirty="0"/>
              <a:t> validita</a:t>
            </a:r>
          </a:p>
          <a:p>
            <a:endParaRPr lang="cs-CZ" dirty="0"/>
          </a:p>
          <a:p>
            <a:pPr lvl="1"/>
            <a:r>
              <a:rPr lang="cs-CZ" sz="2400" dirty="0"/>
              <a:t>Pojetí Lee </a:t>
            </a:r>
            <a:r>
              <a:rPr lang="cs-CZ" sz="2400" dirty="0" err="1"/>
              <a:t>Crombacha</a:t>
            </a:r>
            <a:r>
              <a:rPr lang="cs-CZ" sz="2400" dirty="0"/>
              <a:t> a Paula </a:t>
            </a:r>
            <a:r>
              <a:rPr lang="cs-CZ" sz="2400" dirty="0" err="1"/>
              <a:t>Meala</a:t>
            </a:r>
            <a:endParaRPr lang="cs-CZ" sz="2400" dirty="0"/>
          </a:p>
          <a:p>
            <a:pPr lvl="1"/>
            <a:r>
              <a:rPr lang="cs-CZ" sz="2400" dirty="0" err="1"/>
              <a:t>Multitrait-Multimethod</a:t>
            </a:r>
            <a:endParaRPr lang="cs-CZ" sz="2400" dirty="0"/>
          </a:p>
          <a:p>
            <a:pPr lvl="1"/>
            <a:r>
              <a:rPr lang="cs-CZ" sz="2400" dirty="0"/>
              <a:t>Pojetí Samuela </a:t>
            </a:r>
            <a:r>
              <a:rPr lang="cs-CZ" sz="2400" dirty="0" err="1"/>
              <a:t>Mesica</a:t>
            </a:r>
            <a:endParaRPr lang="cs-CZ" sz="24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8" name="Obrázek 7" descr="Obsah obrázku místnost&#10;&#10;Popis byl vytvořen automaticky">
            <a:extLst>
              <a:ext uri="{FF2B5EF4-FFF2-40B4-BE49-F238E27FC236}">
                <a16:creationId xmlns:a16="http://schemas.microsoft.com/office/drawing/2014/main" id="{53EE2BFF-6DF3-4F0B-BD60-FB63F3420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3508200"/>
            <a:ext cx="2905933" cy="3043858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2D1A993-AEAC-493C-B983-1944DC1E3E59}"/>
              </a:ext>
            </a:extLst>
          </p:cNvPr>
          <p:cNvSpPr/>
          <p:nvPr/>
        </p:nvSpPr>
        <p:spPr>
          <a:xfrm>
            <a:off x="1522411" y="5514980"/>
            <a:ext cx="5076057" cy="1226388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8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E4E5D-A7BD-4079-947A-BB5D07D0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Typy psychometrických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57C37-DFAF-4546-8750-F47F46E2CF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Míry typického chování</a:t>
            </a:r>
          </a:p>
          <a:p>
            <a:r>
              <a:rPr lang="cs-CZ" dirty="0"/>
              <a:t>Míry maximálního výkonu</a:t>
            </a:r>
          </a:p>
          <a:p>
            <a:endParaRPr lang="cs-CZ" dirty="0"/>
          </a:p>
          <a:p>
            <a:r>
              <a:rPr lang="cs-CZ" dirty="0"/>
              <a:t>Objektivní metody</a:t>
            </a:r>
          </a:p>
          <a:p>
            <a:r>
              <a:rPr lang="cs-CZ" dirty="0"/>
              <a:t>Subjektivní metody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9D3AEF-CDBD-45FE-B807-DBE7DC99CC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Skupinové metody</a:t>
            </a:r>
          </a:p>
          <a:p>
            <a:r>
              <a:rPr lang="cs-CZ" dirty="0"/>
              <a:t>Individuální metody</a:t>
            </a:r>
          </a:p>
          <a:p>
            <a:endParaRPr lang="cs-CZ" dirty="0"/>
          </a:p>
          <a:p>
            <a:r>
              <a:rPr lang="cs-CZ" dirty="0"/>
              <a:t>Verbální metody</a:t>
            </a:r>
          </a:p>
          <a:p>
            <a:r>
              <a:rPr lang="cs-CZ" dirty="0"/>
              <a:t>Neverbální metody</a:t>
            </a:r>
          </a:p>
          <a:p>
            <a:endParaRPr lang="cs-CZ" dirty="0"/>
          </a:p>
          <a:p>
            <a:r>
              <a:rPr lang="cs-CZ" dirty="0"/>
              <a:t>Silové metody</a:t>
            </a:r>
          </a:p>
          <a:p>
            <a:r>
              <a:rPr lang="cs-CZ" dirty="0"/>
              <a:t>Rychlostní metody</a:t>
            </a:r>
          </a:p>
          <a:p>
            <a:endParaRPr lang="cs-CZ" dirty="0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B952BFCA-6DBC-4924-9CBE-B0704B0D2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92" y="3431926"/>
            <a:ext cx="2905933" cy="3043858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D8AE4FA-9273-4907-9618-FD4B5062661D}"/>
              </a:ext>
            </a:extLst>
          </p:cNvPr>
          <p:cNvSpPr/>
          <p:nvPr/>
        </p:nvSpPr>
        <p:spPr>
          <a:xfrm>
            <a:off x="5974835" y="1601416"/>
            <a:ext cx="3563890" cy="5256584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9C89B-F116-4CDC-99F4-8511439A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93" y="536439"/>
            <a:ext cx="9143998" cy="1020762"/>
          </a:xfrm>
        </p:spPr>
        <p:txBody>
          <a:bodyPr>
            <a:noAutofit/>
          </a:bodyPr>
          <a:lstStyle/>
          <a:p>
            <a:r>
              <a:rPr lang="cs-CZ" sz="4400" dirty="0"/>
              <a:t>Dva přístupy                 k psychodiagnostice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2B33A-F882-4C49-BD11-C1854B5C2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Klinický přístup</a:t>
            </a:r>
          </a:p>
          <a:p>
            <a:pPr lvl="1"/>
            <a:r>
              <a:rPr lang="cs-CZ" sz="2200" dirty="0"/>
              <a:t>Sbírá extenzivní informace o jediné osobě </a:t>
            </a:r>
          </a:p>
          <a:p>
            <a:pPr lvl="1"/>
            <a:r>
              <a:rPr lang="cs-CZ" sz="2200" dirty="0"/>
              <a:t>Lze použít jakékoliv informace</a:t>
            </a:r>
          </a:p>
          <a:p>
            <a:r>
              <a:rPr lang="cs-CZ" sz="2600" dirty="0"/>
              <a:t>Psychometrický přístup</a:t>
            </a:r>
          </a:p>
          <a:p>
            <a:pPr lvl="1"/>
            <a:r>
              <a:rPr lang="cs-CZ" sz="2200" dirty="0"/>
              <a:t>Intenzivně zkoumá jen několik vlastností </a:t>
            </a:r>
          </a:p>
          <a:p>
            <a:pPr lvl="1"/>
            <a:r>
              <a:rPr lang="cs-CZ" sz="2200" dirty="0"/>
              <a:t>Všechny informace jsou zde v podobě členství ve skupinách</a:t>
            </a:r>
          </a:p>
          <a:p>
            <a:r>
              <a:rPr lang="cs-CZ" sz="2600" dirty="0"/>
              <a:t>Paul </a:t>
            </a:r>
            <a:r>
              <a:rPr lang="cs-CZ" sz="2600" dirty="0" err="1"/>
              <a:t>Meal</a:t>
            </a:r>
            <a:endParaRPr lang="cs-CZ" sz="2600" dirty="0"/>
          </a:p>
          <a:p>
            <a:pPr lvl="1"/>
            <a:r>
              <a:rPr lang="cs-CZ" sz="2200" dirty="0"/>
              <a:t>Metaanalýza 19 studií </a:t>
            </a:r>
          </a:p>
          <a:p>
            <a:pPr lvl="1"/>
            <a:r>
              <a:rPr lang="cs-CZ" sz="2200" dirty="0"/>
              <a:t>9p/0k/10n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2A4F2FD-CFF0-45BE-9111-62E3647E4734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15D13EC2-3947-4C4E-AAE5-CBA863C46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EF1A3-4D16-41D0-B288-40D22782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Tvorba diagnostických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52BD5-24EE-4DD8-9F71-9FC143BE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Přístup založený na kritériu</a:t>
            </a:r>
          </a:p>
          <a:p>
            <a:endParaRPr lang="cs-CZ" sz="2600" dirty="0"/>
          </a:p>
          <a:p>
            <a:r>
              <a:rPr lang="cs-CZ" sz="2600" dirty="0"/>
              <a:t>Klasická analýza položek</a:t>
            </a:r>
          </a:p>
          <a:p>
            <a:endParaRPr lang="cs-CZ" sz="2600" dirty="0"/>
          </a:p>
          <a:p>
            <a:r>
              <a:rPr lang="cs-CZ" sz="2600" dirty="0"/>
              <a:t>Přístup založený na faktorové analýze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923C73A-0A58-437A-ABF1-58D02255E4AC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C7C39B0C-9B3D-478D-A36B-10700CAB1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BBA71-74FE-4F01-8A00-6C3DD92D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Metody výběru souboru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72BB0-4863-41E5-A0A6-2A9D84CEA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3" y="1905000"/>
            <a:ext cx="5248200" cy="4953000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Náhodný výběr</a:t>
            </a:r>
          </a:p>
          <a:p>
            <a:pPr lvl="1"/>
            <a:r>
              <a:rPr lang="cs-CZ" sz="2200" dirty="0"/>
              <a:t>Všichni lidé mají stejnou šanci být vybráni</a:t>
            </a:r>
          </a:p>
          <a:p>
            <a:r>
              <a:rPr lang="cs-CZ" sz="2600" dirty="0"/>
              <a:t>Stratifikovaný náhodný výběr</a:t>
            </a:r>
          </a:p>
          <a:p>
            <a:pPr lvl="1"/>
            <a:r>
              <a:rPr lang="cs-CZ" sz="2200" dirty="0"/>
              <a:t>Populace je rozdělena na skupiny (např. podle věku)</a:t>
            </a:r>
          </a:p>
          <a:p>
            <a:pPr lvl="1"/>
            <a:r>
              <a:rPr lang="cs-CZ" sz="2200" dirty="0"/>
              <a:t>Z těchto skupin je náhodně vybrán určitý počet lidí</a:t>
            </a:r>
          </a:p>
          <a:p>
            <a:r>
              <a:rPr lang="cs-CZ" sz="2600" dirty="0"/>
              <a:t>Kvótní výběr</a:t>
            </a:r>
          </a:p>
          <a:p>
            <a:pPr lvl="1"/>
            <a:r>
              <a:rPr lang="cs-CZ" sz="2200" dirty="0"/>
              <a:t>Stanoví se kvóty, kolik lidí z jaké skupiny je potřeba do výzkumu sehnat</a:t>
            </a:r>
          </a:p>
          <a:p>
            <a:pPr lvl="1"/>
            <a:r>
              <a:rPr lang="cs-CZ" sz="2200" dirty="0"/>
              <a:t>Následně se hledají nejdříve lidi z jedné skupiny, pak z další atp.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BEFB33-B177-45F0-AD04-D5571EB5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5464221" cy="4267200"/>
          </a:xfrm>
        </p:spPr>
        <p:txBody>
          <a:bodyPr>
            <a:normAutofit lnSpcReduction="10000"/>
          </a:bodyPr>
          <a:lstStyle/>
          <a:p>
            <a:r>
              <a:rPr lang="cs-CZ" sz="2600" dirty="0" err="1"/>
              <a:t>Snow</a:t>
            </a:r>
            <a:r>
              <a:rPr lang="cs-CZ" sz="2600" dirty="0"/>
              <a:t> </a:t>
            </a:r>
            <a:r>
              <a:rPr lang="cs-CZ" sz="2600" dirty="0" err="1"/>
              <a:t>ball</a:t>
            </a:r>
            <a:r>
              <a:rPr lang="cs-CZ" sz="2600" dirty="0"/>
              <a:t> výběr</a:t>
            </a:r>
          </a:p>
          <a:p>
            <a:pPr lvl="1"/>
            <a:r>
              <a:rPr lang="cs-CZ" sz="2200" dirty="0"/>
              <a:t>Najdu jednoho člověka z dané populace a ten mě odkáže na další </a:t>
            </a:r>
          </a:p>
          <a:p>
            <a:pPr lvl="1"/>
            <a:r>
              <a:rPr lang="cs-CZ" sz="2200" dirty="0"/>
              <a:t>Velmi vhodné pro populace, které nejsou snadno identifikovatelné (tzv. skryté populace) </a:t>
            </a:r>
          </a:p>
          <a:p>
            <a:r>
              <a:rPr lang="cs-CZ" sz="2600" dirty="0"/>
              <a:t>Záměrný výběr</a:t>
            </a:r>
          </a:p>
          <a:p>
            <a:pPr lvl="1"/>
            <a:r>
              <a:rPr lang="cs-CZ" sz="2200" dirty="0"/>
              <a:t>Vybrán je ten, kdo se mi zrovna líbí bez ohledu na cokoliv dalšího</a:t>
            </a:r>
          </a:p>
          <a:p>
            <a:pPr lvl="1"/>
            <a:endParaRPr lang="cs-CZ" sz="2200" dirty="0"/>
          </a:p>
          <a:p>
            <a:pPr lvl="1"/>
            <a:r>
              <a:rPr lang="cs-CZ" b="1" dirty="0"/>
              <a:t>„</a:t>
            </a:r>
            <a:r>
              <a:rPr lang="cs-CZ" sz="2600" b="1" dirty="0"/>
              <a:t>Psychologie je věda o krysách a studentech.“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0F6DE45-EB21-46A3-996B-47028EEC47D5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2D9E6828-8A51-4D77-9003-3644F85B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48" y="222063"/>
            <a:ext cx="1905837" cy="1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CE2B9-84DB-4B95-A6B9-7F35F161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Typy skórů v metodách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027E37-1A79-4855-ACFC-9AEA4545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Věkové a ročníkové skóry</a:t>
            </a:r>
          </a:p>
          <a:p>
            <a:pPr lvl="1"/>
            <a:r>
              <a:rPr lang="cs-CZ" sz="2200" dirty="0"/>
              <a:t>Mentální věk podle </a:t>
            </a:r>
            <a:r>
              <a:rPr lang="cs-CZ" sz="2200" dirty="0" err="1"/>
              <a:t>Bineta</a:t>
            </a:r>
            <a:endParaRPr lang="cs-CZ" sz="2200" dirty="0"/>
          </a:p>
          <a:p>
            <a:r>
              <a:rPr lang="cs-CZ" sz="2600" dirty="0"/>
              <a:t>Percentily</a:t>
            </a:r>
          </a:p>
          <a:p>
            <a:pPr lvl="1"/>
            <a:r>
              <a:rPr lang="cs-CZ" sz="2200" dirty="0"/>
              <a:t>TSP</a:t>
            </a:r>
          </a:p>
          <a:p>
            <a:r>
              <a:rPr lang="cs-CZ" sz="2600" dirty="0"/>
              <a:t>Standardní skóry</a:t>
            </a:r>
          </a:p>
          <a:p>
            <a:pPr lvl="1"/>
            <a:r>
              <a:rPr lang="cs-CZ" sz="2200" dirty="0"/>
              <a:t>Vždy průměr 0 a směrodatná odchylka 1</a:t>
            </a:r>
          </a:p>
          <a:p>
            <a:pPr lvl="1"/>
            <a:r>
              <a:rPr lang="cs-CZ" sz="2200" dirty="0"/>
              <a:t>Z-skór</a:t>
            </a:r>
          </a:p>
          <a:p>
            <a:endParaRPr lang="cs-CZ" dirty="0"/>
          </a:p>
          <a:p>
            <a:pPr marL="457063" lvl="1" indent="0">
              <a:buNone/>
            </a:pPr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9403B69-DB51-4C65-913F-BBA20E921AC3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místnost&#10;&#10;Popis byl vytvořen automaticky">
            <a:extLst>
              <a:ext uri="{FF2B5EF4-FFF2-40B4-BE49-F238E27FC236}">
                <a16:creationId xmlns:a16="http://schemas.microsoft.com/office/drawing/2014/main" id="{78F9394B-E779-46F4-A297-BDE436BF0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CE2B9-84DB-4B95-A6B9-7F35F161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Typy skórů v metodách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027E37-1A79-4855-ACFC-9AEA4545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457063" lvl="1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EEB8F2-390D-4102-844C-AA438D43D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193" y="1826043"/>
            <a:ext cx="7932011" cy="4226068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5EB0224-1660-4235-9755-9CB5F5517C8F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místnost&#10;&#10;Popis byl vytvořen automaticky">
            <a:extLst>
              <a:ext uri="{FF2B5EF4-FFF2-40B4-BE49-F238E27FC236}">
                <a16:creationId xmlns:a16="http://schemas.microsoft.com/office/drawing/2014/main" id="{784A3E97-B3AE-41DA-9234-049C66134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71013-9A5A-4177-B358-08EE63E8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605" y="437220"/>
            <a:ext cx="9143998" cy="1020762"/>
          </a:xfrm>
        </p:spPr>
        <p:txBody>
          <a:bodyPr>
            <a:noAutofit/>
          </a:bodyPr>
          <a:lstStyle/>
          <a:p>
            <a:r>
              <a:rPr lang="cs-CZ" sz="4400" dirty="0"/>
              <a:t>Dva přístupy k vývoji diagnostických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4F126-0163-452C-BDB1-72D04C5C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CTT  (</a:t>
            </a:r>
            <a:r>
              <a:rPr lang="cs-CZ" sz="2600" dirty="0" err="1"/>
              <a:t>Clasiccal</a:t>
            </a:r>
            <a:r>
              <a:rPr lang="cs-CZ" sz="2600" dirty="0"/>
              <a:t> Test </a:t>
            </a:r>
            <a:r>
              <a:rPr lang="cs-CZ" sz="2600" dirty="0" err="1"/>
              <a:t>Theory</a:t>
            </a:r>
            <a:r>
              <a:rPr lang="cs-CZ" sz="2600" dirty="0"/>
              <a:t>/Klasická teorie testů) </a:t>
            </a:r>
          </a:p>
          <a:p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 IRT (</a:t>
            </a:r>
            <a:r>
              <a:rPr lang="cs-CZ" sz="2600" dirty="0" err="1"/>
              <a:t>Item</a:t>
            </a:r>
            <a:r>
              <a:rPr lang="cs-CZ" sz="2600" dirty="0"/>
              <a:t>-Response </a:t>
            </a:r>
            <a:r>
              <a:rPr lang="cs-CZ" sz="2600" dirty="0" err="1"/>
              <a:t>Theory</a:t>
            </a:r>
            <a:r>
              <a:rPr lang="cs-CZ" sz="2600" dirty="0"/>
              <a:t>/Teorie odpovědi na položku)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B2AF102-4971-4C08-BC55-27D3C5E12663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místnost&#10;&#10;Popis byl vytvořen automaticky">
            <a:extLst>
              <a:ext uri="{FF2B5EF4-FFF2-40B4-BE49-F238E27FC236}">
                <a16:creationId xmlns:a16="http://schemas.microsoft.com/office/drawing/2014/main" id="{E5658E82-76CE-4F5C-B13B-F62EB8FE2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CE80F-923C-49A9-9184-E0FE488C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Co je „Psychometrika“?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B2DD2-7884-452A-B3CA-B6E95D78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„Psychometrika je vědecká disciplína zabývající se </a:t>
            </a:r>
            <a:r>
              <a:rPr lang="cs-CZ" b="1" u="sng" dirty="0"/>
              <a:t>konstrukcí nástrojů</a:t>
            </a:r>
            <a:r>
              <a:rPr lang="cs-CZ" u="sng" dirty="0"/>
              <a:t> </a:t>
            </a:r>
            <a:r>
              <a:rPr lang="cs-CZ" b="1" u="sng" dirty="0"/>
              <a:t>pro posuzování, měřicích přístrojů </a:t>
            </a:r>
            <a:r>
              <a:rPr lang="cs-CZ" dirty="0"/>
              <a:t>a </a:t>
            </a:r>
            <a:r>
              <a:rPr lang="cs-CZ" b="1" u="sng" dirty="0"/>
              <a:t>formalizovaných</a:t>
            </a:r>
            <a:r>
              <a:rPr lang="cs-CZ" dirty="0"/>
              <a:t> </a:t>
            </a:r>
            <a:r>
              <a:rPr lang="cs-CZ" b="1" u="sng" dirty="0"/>
              <a:t>modelů</a:t>
            </a:r>
            <a:r>
              <a:rPr lang="cs-CZ" dirty="0"/>
              <a:t>, které mohou sloužit k </a:t>
            </a:r>
            <a:r>
              <a:rPr lang="cs-CZ" b="1" u="sng" dirty="0"/>
              <a:t>propojení pozorovatelných jevů </a:t>
            </a:r>
            <a:r>
              <a:rPr lang="cs-CZ" dirty="0"/>
              <a:t>(např. odezvy na položky v testu IQ) </a:t>
            </a:r>
            <a:r>
              <a:rPr lang="cs-CZ" b="1" u="sng" dirty="0"/>
              <a:t>s teoretickými atributy </a:t>
            </a:r>
            <a:r>
              <a:rPr lang="cs-CZ" dirty="0"/>
              <a:t>(např. inteligence). [...] Takové modely představují </a:t>
            </a:r>
            <a:r>
              <a:rPr lang="cs-CZ" b="1" u="sng" dirty="0"/>
              <a:t>koncepční, hmotné a statistické problémy,</a:t>
            </a:r>
            <a:r>
              <a:rPr lang="cs-CZ" dirty="0"/>
              <a:t> které </a:t>
            </a:r>
            <a:r>
              <a:rPr lang="cs-CZ" dirty="0" err="1"/>
              <a:t>psychometrici</a:t>
            </a:r>
            <a:r>
              <a:rPr lang="cs-CZ" dirty="0"/>
              <a:t> usilují o analýzu a řešení. Protože mnoho otázek, které </a:t>
            </a:r>
            <a:r>
              <a:rPr lang="cs-CZ" dirty="0" err="1"/>
              <a:t>psychometrici</a:t>
            </a:r>
            <a:r>
              <a:rPr lang="cs-CZ" dirty="0"/>
              <a:t> studují, překračují hranice disciplíny [...], </a:t>
            </a:r>
            <a:r>
              <a:rPr lang="cs-CZ" b="1" u="sng" dirty="0"/>
              <a:t>hranice disciplíny jsou nejasné</a:t>
            </a:r>
            <a:r>
              <a:rPr lang="cs-CZ" dirty="0"/>
              <a:t>; psychometrika je zvláště úzce propojena s metodologií a statistikami. </a:t>
            </a:r>
            <a:r>
              <a:rPr lang="cs-CZ" b="1" u="sng" dirty="0"/>
              <a:t>Psychometrické techniky jsou široce používány napříč vědami</a:t>
            </a:r>
            <a:r>
              <a:rPr lang="cs-CZ" dirty="0"/>
              <a:t> a nacházejí uplatnění ve </a:t>
            </a:r>
            <a:r>
              <a:rPr lang="cs-CZ" b="1" u="sng" dirty="0"/>
              <a:t>vzdělávacím testování</a:t>
            </a:r>
            <a:r>
              <a:rPr lang="cs-CZ" dirty="0"/>
              <a:t>, genetice chování, sociologii, politologii a neurovědě.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68A33F-11BF-43AF-B95F-C7FFBC0112B9}"/>
              </a:ext>
            </a:extLst>
          </p:cNvPr>
          <p:cNvSpPr txBox="1"/>
          <p:nvPr/>
        </p:nvSpPr>
        <p:spPr>
          <a:xfrm>
            <a:off x="5355102" y="5988734"/>
            <a:ext cx="683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Denny </a:t>
            </a:r>
            <a:r>
              <a:rPr lang="en-US" b="1" dirty="0" err="1"/>
              <a:t>Borsboom</a:t>
            </a:r>
            <a:r>
              <a:rPr lang="cs-CZ" b="1" dirty="0"/>
              <a:t> </a:t>
            </a:r>
            <a:r>
              <a:rPr lang="en-US" b="1" dirty="0"/>
              <a:t>(University of Amsterdam)</a:t>
            </a:r>
            <a:r>
              <a:rPr lang="cs-CZ" dirty="0"/>
              <a:t> </a:t>
            </a:r>
            <a:r>
              <a:rPr lang="en-US" dirty="0"/>
              <a:t>https://www.psychometricsociety.org/content/what-psychometrics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3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CE2B9-84DB-4B95-A6B9-7F35F161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Klasická teorie testů (CTT)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17C6546-76C0-442E-A63F-E651963D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chyba měření se týká všech skórů určité populace, protože máme pouze jeden index reliability, který platí pro celý test.</a:t>
            </a:r>
          </a:p>
          <a:p>
            <a:r>
              <a:rPr lang="cs-CZ" dirty="0"/>
              <a:t>Platí zde, že čím více je položek, tím je metoda zpravidla </a:t>
            </a:r>
            <a:r>
              <a:rPr lang="cs-CZ" dirty="0" err="1"/>
              <a:t>reliabilnější</a:t>
            </a:r>
            <a:r>
              <a:rPr lang="cs-CZ" dirty="0"/>
              <a:t>.</a:t>
            </a:r>
          </a:p>
          <a:p>
            <a:r>
              <a:rPr lang="cs-CZ" dirty="0"/>
              <a:t>Porovnání skórů u různých testů závisí na tom, zda jsou testy paralelní.</a:t>
            </a:r>
          </a:p>
          <a:p>
            <a:r>
              <a:rPr lang="cs-CZ" dirty="0"/>
              <a:t>Vlastnosti testu závisí na tom, jak dobře je proveden                     výzkum, který daný test podkládá.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8463B29-977F-43D2-B0A9-0C1F69640ACD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DE4A2170-9A9B-4A3B-8F9B-3E357C5E5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6C9C1-7E2D-426C-AEDC-863DBCE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22089"/>
            <a:ext cx="9143998" cy="1020762"/>
          </a:xfrm>
        </p:spPr>
        <p:txBody>
          <a:bodyPr>
            <a:noAutofit/>
          </a:bodyPr>
          <a:lstStyle/>
          <a:p>
            <a:r>
              <a:rPr lang="cs-CZ" sz="4400" dirty="0"/>
              <a:t>Teorie odpovědi na položku (IRT)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2E15B-BE9B-4DC4-8A56-1EDC693E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764360"/>
          </a:xfrm>
        </p:spPr>
        <p:txBody>
          <a:bodyPr>
            <a:normAutofit/>
          </a:bodyPr>
          <a:lstStyle/>
          <a:p>
            <a:r>
              <a:rPr lang="cs-CZ" sz="2600" dirty="0"/>
              <a:t>Chyba měření se liší pro jednotlivé hodnoty naměřené vlastnosti</a:t>
            </a:r>
            <a:r>
              <a:rPr lang="cs-CZ" dirty="0"/>
              <a:t>.</a:t>
            </a:r>
          </a:p>
          <a:p>
            <a:pPr lvl="1"/>
            <a:r>
              <a:rPr lang="cs-CZ" sz="2200" i="1" dirty="0"/>
              <a:t>Pokud si to představíme na normálním rozdělení, tak nejpřesnější mření je kolem průměru, a směrem do obou extrému ubývá lidí, kteří tam spadají, tím pádem klesá množství informací a tím pádem roste chyba měření</a:t>
            </a:r>
            <a:endParaRPr lang="cs-CZ" sz="2200" dirty="0"/>
          </a:p>
          <a:p>
            <a:r>
              <a:rPr lang="cs-CZ" sz="2600" b="1" u="sng" dirty="0"/>
              <a:t>Obtížnost položky</a:t>
            </a:r>
          </a:p>
          <a:p>
            <a:r>
              <a:rPr lang="cs-CZ" sz="2600" b="1" u="sng" dirty="0"/>
              <a:t>Rozlišovací účinnost položky</a:t>
            </a:r>
          </a:p>
          <a:p>
            <a:r>
              <a:rPr lang="cs-CZ" sz="2600" b="1" u="sng" dirty="0" err="1"/>
              <a:t>Pseudouhádnutelnost</a:t>
            </a:r>
            <a:r>
              <a:rPr lang="cs-CZ" sz="2600" b="1" u="sng" dirty="0"/>
              <a:t> položky</a:t>
            </a:r>
          </a:p>
          <a:p>
            <a:endParaRPr lang="cs-CZ" sz="2600" dirty="0"/>
          </a:p>
          <a:p>
            <a:r>
              <a:rPr lang="cs-CZ" sz="2600" dirty="0"/>
              <a:t>Využití u počítačových adaptivních testů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7A5C8ED-3E1F-4513-8DD2-A17DB6492631}"/>
              </a:ext>
            </a:extLst>
          </p:cNvPr>
          <p:cNvSpPr/>
          <p:nvPr/>
        </p:nvSpPr>
        <p:spPr>
          <a:xfrm>
            <a:off x="117748" y="188640"/>
            <a:ext cx="11953328" cy="6480720"/>
          </a:xfrm>
          <a:prstGeom prst="roundRect">
            <a:avLst/>
          </a:prstGeom>
          <a:noFill/>
          <a:ln w="88900">
            <a:solidFill>
              <a:schemeClr val="tx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86DB5D70-55CD-4DF1-A9EE-139F16E3C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376922"/>
            <a:ext cx="2905933" cy="3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891AE-687C-4BE0-B8C5-039EBFD5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Jak zůstat v obraze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187E6-B552-49C5-A0C4-3334185C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Časopis TESTFÓRUM</a:t>
            </a:r>
          </a:p>
          <a:p>
            <a:pPr lvl="1"/>
            <a:r>
              <a:rPr lang="cs-CZ" sz="2200" dirty="0">
                <a:hlinkClick r:id="rId2"/>
              </a:rPr>
              <a:t>https://testforum.cz/</a:t>
            </a:r>
            <a:endParaRPr lang="cs-CZ" sz="2200" dirty="0"/>
          </a:p>
          <a:p>
            <a:pPr lvl="1"/>
            <a:endParaRPr lang="cs-CZ" dirty="0"/>
          </a:p>
          <a:p>
            <a:r>
              <a:rPr lang="cs-CZ" sz="2600" dirty="0" err="1"/>
              <a:t>Burosova</a:t>
            </a:r>
            <a:r>
              <a:rPr lang="cs-CZ" sz="2600" dirty="0"/>
              <a:t> ročenka</a:t>
            </a:r>
          </a:p>
          <a:p>
            <a:pPr lvl="1"/>
            <a:r>
              <a:rPr lang="cs-CZ" sz="2200" dirty="0"/>
              <a:t>Od roku 1938</a:t>
            </a:r>
          </a:p>
          <a:p>
            <a:pPr lvl="1"/>
            <a:r>
              <a:rPr lang="cs-CZ" sz="2200" dirty="0">
                <a:hlinkClick r:id="rId3"/>
              </a:rPr>
              <a:t>https://buros.org/mental-measurements-yearbook</a:t>
            </a:r>
            <a:endParaRPr lang="cs-CZ" sz="2200" dirty="0"/>
          </a:p>
          <a:p>
            <a:pPr lvl="1"/>
            <a:endParaRPr lang="cs-CZ" dirty="0"/>
          </a:p>
          <a:p>
            <a:r>
              <a:rPr lang="cs-CZ" sz="2600" dirty="0" err="1"/>
              <a:t>Internation</a:t>
            </a:r>
            <a:r>
              <a:rPr lang="cs-CZ" sz="2600" dirty="0"/>
              <a:t> Test </a:t>
            </a:r>
            <a:r>
              <a:rPr lang="cs-CZ" sz="2600" dirty="0" err="1"/>
              <a:t>Commission</a:t>
            </a:r>
            <a:r>
              <a:rPr lang="cs-CZ" sz="2600" dirty="0"/>
              <a:t> </a:t>
            </a:r>
          </a:p>
          <a:p>
            <a:pPr lvl="1"/>
            <a:r>
              <a:rPr lang="cs-CZ" sz="2200" dirty="0">
                <a:hlinkClick r:id="rId4"/>
              </a:rPr>
              <a:t>https://www.intestcom.org/</a:t>
            </a:r>
            <a:endParaRPr lang="cs-CZ" sz="22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8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513AB-3F4B-4531-A40F-FCD2B3A4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0"/>
            <a:ext cx="10512862" cy="132521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Dotazy?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51FA058-91CC-40DF-9547-C80077BC68D3}"/>
              </a:ext>
            </a:extLst>
          </p:cNvPr>
          <p:cNvSpPr/>
          <p:nvPr/>
        </p:nvSpPr>
        <p:spPr>
          <a:xfrm>
            <a:off x="4530340" y="2204864"/>
            <a:ext cx="31281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52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A399E-682D-4ED8-B7F2-7946B60D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Děkuji za pozornost</a:t>
            </a:r>
          </a:p>
        </p:txBody>
      </p:sp>
      <p:pic>
        <p:nvPicPr>
          <p:cNvPr id="5" name="Obrázek 4" descr="Obsah obrázku místnost&#10;&#10;Popis byl vytvořen automaticky">
            <a:extLst>
              <a:ext uri="{FF2B5EF4-FFF2-40B4-BE49-F238E27FC236}">
                <a16:creationId xmlns:a16="http://schemas.microsoft.com/office/drawing/2014/main" id="{E8307337-00AF-48D6-9B7D-8D83AD963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6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529838"/>
            <a:ext cx="4824536" cy="50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52589-C907-42FB-AA5C-CEA54E08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Zdroje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C6917-25C7-4848-B0D3-A5DB58420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Urbánek</a:t>
            </a:r>
            <a:r>
              <a:rPr lang="sk-SK" dirty="0"/>
              <a:t>, T., </a:t>
            </a:r>
            <a:r>
              <a:rPr lang="sk-SK" dirty="0" err="1"/>
              <a:t>Denglerová</a:t>
            </a:r>
            <a:r>
              <a:rPr lang="sk-SK" dirty="0"/>
              <a:t>, D., &amp; </a:t>
            </a:r>
            <a:r>
              <a:rPr lang="sk-SK" dirty="0" err="1"/>
              <a:t>Širůček</a:t>
            </a:r>
            <a:r>
              <a:rPr lang="sk-SK" dirty="0"/>
              <a:t>, J. (2011). </a:t>
            </a:r>
            <a:r>
              <a:rPr lang="sk-SK" i="1" dirty="0" err="1"/>
              <a:t>Psychometrika</a:t>
            </a:r>
            <a:r>
              <a:rPr lang="sk-SK" i="1" dirty="0"/>
              <a:t>: </a:t>
            </a:r>
            <a:r>
              <a:rPr lang="sk-SK" i="1" dirty="0" err="1"/>
              <a:t>měření</a:t>
            </a:r>
            <a:r>
              <a:rPr lang="sk-SK" i="1" dirty="0"/>
              <a:t> v </a:t>
            </a:r>
            <a:r>
              <a:rPr lang="sk-SK" i="1" dirty="0" err="1"/>
              <a:t>psychologii</a:t>
            </a:r>
            <a:r>
              <a:rPr lang="sk-SK" dirty="0"/>
              <a:t>. Praha: Portál.</a:t>
            </a:r>
          </a:p>
        </p:txBody>
      </p:sp>
    </p:spTree>
    <p:extLst>
      <p:ext uri="{BB962C8B-B14F-4D97-AF65-F5344CB8AC3E}">
        <p14:creationId xmlns:p14="http://schemas.microsoft.com/office/powerpoint/2010/main" val="10816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56938-EE29-48A7-AF4D-818F3323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Co to je „Psychometrika“?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3E3EC-D294-4E90-9B0E-7D0EBB7E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3"/>
            <a:ext cx="10512862" cy="2112779"/>
          </a:xfrm>
        </p:spPr>
        <p:txBody>
          <a:bodyPr/>
          <a:lstStyle/>
          <a:p>
            <a:r>
              <a:rPr lang="cs-CZ" sz="2800" dirty="0"/>
              <a:t>Psychometrika je </a:t>
            </a:r>
            <a:r>
              <a:rPr lang="cs-CZ" sz="2800" b="1" u="sng" dirty="0"/>
              <a:t>aproximace latentních psychologických </a:t>
            </a:r>
            <a:r>
              <a:rPr lang="cs-CZ" sz="2800" dirty="0"/>
              <a:t>procesů pomocí </a:t>
            </a:r>
            <a:r>
              <a:rPr lang="cs-CZ" sz="2800" b="1" u="sng" dirty="0"/>
              <a:t>stochastické</a:t>
            </a:r>
            <a:r>
              <a:rPr lang="cs-CZ" sz="2800" dirty="0"/>
              <a:t> analýzy na úrovni jednotlivce i populace.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47F344-FE8B-43DB-91CB-E6382C53E034}"/>
              </a:ext>
            </a:extLst>
          </p:cNvPr>
          <p:cNvSpPr txBox="1"/>
          <p:nvPr/>
        </p:nvSpPr>
        <p:spPr>
          <a:xfrm>
            <a:off x="5353707" y="5988068"/>
            <a:ext cx="683511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99" b="1" dirty="0"/>
              <a:t>Peter </a:t>
            </a:r>
            <a:r>
              <a:rPr lang="cs-CZ" sz="1799" b="1" dirty="0" err="1"/>
              <a:t>Molenaar</a:t>
            </a:r>
            <a:r>
              <a:rPr lang="cs-CZ" sz="1799" b="1" dirty="0"/>
              <a:t> (</a:t>
            </a:r>
            <a:r>
              <a:rPr lang="cs-CZ" sz="1799" b="1" dirty="0" err="1"/>
              <a:t>Pennsylvania</a:t>
            </a:r>
            <a:r>
              <a:rPr lang="cs-CZ" sz="1799" b="1" dirty="0"/>
              <a:t> </a:t>
            </a:r>
            <a:r>
              <a:rPr lang="cs-CZ" sz="1799" b="1" dirty="0" err="1"/>
              <a:t>State</a:t>
            </a:r>
            <a:r>
              <a:rPr lang="cs-CZ" sz="1799" b="1" dirty="0"/>
              <a:t> University) </a:t>
            </a:r>
            <a:r>
              <a:rPr lang="cs-CZ" sz="1799" dirty="0"/>
              <a:t>https://www.psychometricsociety.org/content/what-psychometrics</a:t>
            </a:r>
          </a:p>
        </p:txBody>
      </p:sp>
    </p:spTree>
    <p:extLst>
      <p:ext uri="{BB962C8B-B14F-4D97-AF65-F5344CB8AC3E}">
        <p14:creationId xmlns:p14="http://schemas.microsoft.com/office/powerpoint/2010/main" val="26038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4E752-640B-4346-8941-D0FA7084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Co to je „Psychometrika“?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AB99F-FF03-43DC-8AEA-091A2029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Věda o měření psychických jevů (nejen v psychologii)</a:t>
            </a:r>
          </a:p>
          <a:p>
            <a:pPr lvl="1"/>
            <a:r>
              <a:rPr lang="cs-CZ" sz="2200" dirty="0"/>
              <a:t>Pomocná psychologická disciplína </a:t>
            </a:r>
          </a:p>
          <a:p>
            <a:pPr lvl="1"/>
            <a:r>
              <a:rPr lang="cs-CZ" sz="2200" dirty="0"/>
              <a:t>Tvorba a hodnocení diagnostických a výzkumných metod</a:t>
            </a:r>
          </a:p>
          <a:p>
            <a:pPr lvl="1"/>
            <a:r>
              <a:rPr lang="cs-CZ" sz="2200" dirty="0"/>
              <a:t>Teoretický obor i praktické „řemeslo“</a:t>
            </a:r>
          </a:p>
          <a:p>
            <a:r>
              <a:rPr lang="cs-CZ" sz="2600" dirty="0"/>
              <a:t>Teorie měření v psychologii a příbuzných oborech</a:t>
            </a:r>
          </a:p>
          <a:p>
            <a:pPr lvl="1"/>
            <a:r>
              <a:rPr lang="cs-CZ" sz="2200" dirty="0"/>
              <a:t>Čerpá zejména z metodologie a matematické statistiky</a:t>
            </a:r>
          </a:p>
          <a:p>
            <a:pPr lvl="1"/>
            <a:r>
              <a:rPr lang="cs-CZ" sz="2200" dirty="0"/>
              <a:t>Úzce provázaná s psychologií osobnosti, individuálních rozdílů a dalších</a:t>
            </a:r>
          </a:p>
          <a:p>
            <a:r>
              <a:rPr lang="cs-CZ" sz="2600" dirty="0"/>
              <a:t>Způsob měření často souvisí s tím, jak vnímáme některé psychologické konstrukty, či náš pohled přímo utváří</a:t>
            </a:r>
          </a:p>
          <a:p>
            <a:pPr lvl="1"/>
            <a:r>
              <a:rPr lang="cs-CZ" dirty="0"/>
              <a:t>Např. extraverze jako osobnostní „typ“ (Jung; </a:t>
            </a:r>
            <a:r>
              <a:rPr lang="cs-CZ" dirty="0" err="1"/>
              <a:t>MBTIa</a:t>
            </a:r>
            <a:r>
              <a:rPr lang="cs-CZ" dirty="0"/>
              <a:t>) vs. kontinuální „míra“ (</a:t>
            </a:r>
            <a:r>
              <a:rPr lang="cs-CZ" dirty="0" err="1"/>
              <a:t>Eysenck</a:t>
            </a:r>
            <a:r>
              <a:rPr lang="cs-CZ" dirty="0"/>
              <a:t>, NEO)</a:t>
            </a:r>
          </a:p>
        </p:txBody>
      </p:sp>
    </p:spTree>
    <p:extLst>
      <p:ext uri="{BB962C8B-B14F-4D97-AF65-F5344CB8AC3E}">
        <p14:creationId xmlns:p14="http://schemas.microsoft.com/office/powerpoint/2010/main" val="33065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3124F-955E-4FE1-B83F-AD11F918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Ždibec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384E4-FD0C-4291-85D6-B428A943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Čínští úředníci cca 2200 př.n.l., od 13. století první ústní zkoušky na evropských univerzitách</a:t>
            </a:r>
          </a:p>
          <a:p>
            <a:endParaRPr lang="cs-CZ" dirty="0"/>
          </a:p>
          <a:p>
            <a:r>
              <a:rPr lang="cs-CZ" sz="2600" dirty="0"/>
              <a:t>sir Francis </a:t>
            </a:r>
            <a:r>
              <a:rPr lang="cs-CZ" sz="2600" dirty="0" err="1"/>
              <a:t>Galton</a:t>
            </a:r>
            <a:r>
              <a:rPr lang="cs-CZ" sz="2600" dirty="0"/>
              <a:t> (1822–1911) </a:t>
            </a:r>
          </a:p>
          <a:p>
            <a:pPr lvl="1"/>
            <a:r>
              <a:rPr lang="cs-CZ" sz="2200" dirty="0"/>
              <a:t>Fyziologické a psychologické charakteristiky (paměť, síla)</a:t>
            </a:r>
          </a:p>
          <a:p>
            <a:pPr lvl="1"/>
            <a:endParaRPr lang="cs-CZ" sz="2200" dirty="0"/>
          </a:p>
          <a:p>
            <a:r>
              <a:rPr lang="cs-CZ" sz="2600" dirty="0"/>
              <a:t>James </a:t>
            </a:r>
            <a:r>
              <a:rPr lang="cs-CZ" sz="2600" dirty="0" err="1"/>
              <a:t>McKeen</a:t>
            </a:r>
            <a:r>
              <a:rPr lang="cs-CZ" sz="2600" dirty="0"/>
              <a:t> </a:t>
            </a:r>
            <a:r>
              <a:rPr lang="cs-CZ" sz="2600" dirty="0" err="1"/>
              <a:t>Cattell</a:t>
            </a:r>
            <a:r>
              <a:rPr lang="cs-CZ" sz="2600" dirty="0"/>
              <a:t> (1860–1944) </a:t>
            </a:r>
          </a:p>
          <a:p>
            <a:pPr lvl="1"/>
            <a:r>
              <a:rPr lang="cs-CZ" sz="2200" dirty="0" err="1"/>
              <a:t>Interindividální</a:t>
            </a:r>
            <a:r>
              <a:rPr lang="cs-CZ" sz="2200" dirty="0"/>
              <a:t> rozdíly</a:t>
            </a:r>
          </a:p>
          <a:p>
            <a:pPr lvl="1"/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muž, oblek, nošení, hledání&#10;&#10;Popis byl vytvořen automaticky">
            <a:extLst>
              <a:ext uri="{FF2B5EF4-FFF2-40B4-BE49-F238E27FC236}">
                <a16:creationId xmlns:a16="http://schemas.microsoft.com/office/drawing/2014/main" id="{93F7E33E-6391-4D61-8510-C7C6557F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96" y="2335375"/>
            <a:ext cx="1752144" cy="2609170"/>
          </a:xfrm>
          <a:prstGeom prst="rect">
            <a:avLst/>
          </a:prstGeom>
        </p:spPr>
      </p:pic>
      <p:pic>
        <p:nvPicPr>
          <p:cNvPr id="5" name="Obrázek 4" descr="Obsah obrázku muž, osoba, fotka, stojící&#10;&#10;Popis byl vytvořen automaticky">
            <a:extLst>
              <a:ext uri="{FF2B5EF4-FFF2-40B4-BE49-F238E27FC236}">
                <a16:creationId xmlns:a16="http://schemas.microsoft.com/office/drawing/2014/main" id="{F6E4CDBA-8A9A-4FF3-B4CB-D71ED3772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43" y="4253373"/>
            <a:ext cx="1837753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76FD7-7B72-47DF-9234-F66A4666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Ždibec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9EC72-F459-49C4-8EE8-9A6C5D1E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2"/>
            <a:ext cx="10512862" cy="4869329"/>
          </a:xfrm>
        </p:spPr>
        <p:txBody>
          <a:bodyPr>
            <a:normAutofit/>
          </a:bodyPr>
          <a:lstStyle/>
          <a:p>
            <a:r>
              <a:rPr lang="cs-CZ" sz="2600" dirty="0"/>
              <a:t>Charles </a:t>
            </a:r>
            <a:r>
              <a:rPr lang="cs-CZ" sz="2600" dirty="0" err="1"/>
              <a:t>Spearman</a:t>
            </a:r>
            <a:r>
              <a:rPr lang="cs-CZ" sz="2600" dirty="0"/>
              <a:t> (1863 – 1945) </a:t>
            </a:r>
          </a:p>
          <a:p>
            <a:pPr lvl="1"/>
            <a:r>
              <a:rPr lang="cs-CZ" sz="2200" dirty="0"/>
              <a:t>1904 základ CTT</a:t>
            </a:r>
          </a:p>
          <a:p>
            <a:pPr lvl="1"/>
            <a:endParaRPr lang="cs-CZ" dirty="0"/>
          </a:p>
          <a:p>
            <a:r>
              <a:rPr lang="cs-CZ" sz="2600" dirty="0"/>
              <a:t>Alfred </a:t>
            </a:r>
            <a:r>
              <a:rPr lang="cs-CZ" sz="2600" dirty="0" err="1"/>
              <a:t>Binet</a:t>
            </a:r>
            <a:r>
              <a:rPr lang="cs-CZ" sz="2600" dirty="0"/>
              <a:t> (1857 – 1911) </a:t>
            </a:r>
          </a:p>
          <a:p>
            <a:pPr lvl="1"/>
            <a:r>
              <a:rPr lang="cs-CZ" sz="2200" dirty="0"/>
              <a:t>1905 Testy školních dovedností </a:t>
            </a:r>
          </a:p>
          <a:p>
            <a:pPr lvl="1"/>
            <a:r>
              <a:rPr lang="cs-CZ" sz="2200" dirty="0"/>
              <a:t>IQ</a:t>
            </a:r>
          </a:p>
          <a:p>
            <a:pPr lvl="1"/>
            <a:endParaRPr lang="cs-CZ" dirty="0"/>
          </a:p>
          <a:p>
            <a:r>
              <a:rPr lang="cs-CZ" sz="2600" dirty="0"/>
              <a:t>Robert </a:t>
            </a:r>
            <a:r>
              <a:rPr lang="cs-CZ" sz="2600" dirty="0" err="1"/>
              <a:t>Yerkes</a:t>
            </a:r>
            <a:r>
              <a:rPr lang="cs-CZ" sz="2600" dirty="0"/>
              <a:t> </a:t>
            </a:r>
          </a:p>
          <a:p>
            <a:pPr lvl="1"/>
            <a:r>
              <a:rPr lang="cs-CZ" sz="2200" dirty="0" err="1"/>
              <a:t>Army</a:t>
            </a:r>
            <a:r>
              <a:rPr lang="cs-CZ" sz="2200" dirty="0"/>
              <a:t> Alfa / </a:t>
            </a:r>
            <a:r>
              <a:rPr lang="cs-CZ" sz="2200" dirty="0" err="1"/>
              <a:t>Army</a:t>
            </a:r>
            <a:r>
              <a:rPr lang="cs-CZ" sz="2200" dirty="0"/>
              <a:t> Beta</a:t>
            </a:r>
          </a:p>
          <a:p>
            <a:pPr lvl="1"/>
            <a:endParaRPr lang="cs-CZ" dirty="0"/>
          </a:p>
          <a:p>
            <a:r>
              <a:rPr lang="cs-CZ" sz="2600" dirty="0"/>
              <a:t>Počítače</a:t>
            </a:r>
          </a:p>
          <a:p>
            <a:endParaRPr lang="cs-CZ" dirty="0"/>
          </a:p>
        </p:txBody>
      </p:sp>
      <p:pic>
        <p:nvPicPr>
          <p:cNvPr id="5" name="Obrázek 4" descr="Obsah obrázku muž, osoba, fotka, vázanka&#10;&#10;Popis byl vytvořen automaticky">
            <a:extLst>
              <a:ext uri="{FF2B5EF4-FFF2-40B4-BE49-F238E27FC236}">
                <a16:creationId xmlns:a16="http://schemas.microsoft.com/office/drawing/2014/main" id="{3104030D-C722-4A0F-93CD-86147CFB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04" y="1589400"/>
            <a:ext cx="1839600" cy="1839600"/>
          </a:xfrm>
          <a:prstGeom prst="rect">
            <a:avLst/>
          </a:prstGeom>
        </p:spPr>
      </p:pic>
      <p:pic>
        <p:nvPicPr>
          <p:cNvPr id="9" name="Obrázek 8" descr="Obsah obrázku muž, fotka, osoba, oblek&#10;&#10;Popis byl vytvořen automaticky">
            <a:extLst>
              <a:ext uri="{FF2B5EF4-FFF2-40B4-BE49-F238E27FC236}">
                <a16:creationId xmlns:a16="http://schemas.microsoft.com/office/drawing/2014/main" id="{21CC291D-BD89-4FEA-95D5-916A4EAED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0" y="4084009"/>
            <a:ext cx="1839600" cy="2369182"/>
          </a:xfrm>
          <a:prstGeom prst="rect">
            <a:avLst/>
          </a:prstGeom>
        </p:spPr>
      </p:pic>
      <p:pic>
        <p:nvPicPr>
          <p:cNvPr id="7" name="Obrázek 6" descr="Obsah obrázku muž, osoba, oblečení, nošení&#10;&#10;Popis byl vytvořen automaticky">
            <a:extLst>
              <a:ext uri="{FF2B5EF4-FFF2-40B4-BE49-F238E27FC236}">
                <a16:creationId xmlns:a16="http://schemas.microsoft.com/office/drawing/2014/main" id="{DC63B7FC-397D-4A02-B6C6-47B3B406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43" y="2819320"/>
            <a:ext cx="1839600" cy="22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4D2E3-B030-4314-84AD-57981D5E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CFFD6-6A49-49AA-ABF6-F096507A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u="sng" dirty="0"/>
              <a:t>4 klíčové předpoklady (</a:t>
            </a:r>
            <a:r>
              <a:rPr lang="cs-CZ" sz="2800" b="1" u="sng" dirty="0" err="1"/>
              <a:t>Hogan</a:t>
            </a:r>
            <a:r>
              <a:rPr lang="cs-CZ" sz="2800" b="1" u="sng" dirty="0"/>
              <a:t>, 2013):</a:t>
            </a:r>
            <a:endParaRPr lang="cs-CZ" sz="2800" u="sng" dirty="0"/>
          </a:p>
          <a:p>
            <a:r>
              <a:rPr lang="cs-CZ" sz="2600" dirty="0"/>
              <a:t>Měřené objekty (lidé) se liší v měřené charakteristice </a:t>
            </a:r>
          </a:p>
          <a:p>
            <a:pPr lvl="1"/>
            <a:r>
              <a:rPr lang="cs-CZ" sz="2200" dirty="0"/>
              <a:t>(Proměnná, nikoli konstanta...)</a:t>
            </a:r>
          </a:p>
          <a:p>
            <a:r>
              <a:rPr lang="cs-CZ" sz="2600" dirty="0"/>
              <a:t>Rys či míra odlišnosti může být kvantifikována</a:t>
            </a:r>
          </a:p>
          <a:p>
            <a:r>
              <a:rPr lang="cs-CZ" sz="2600" dirty="0"/>
              <a:t>Měřené atributy jsou dostatečně stabilní </a:t>
            </a:r>
          </a:p>
          <a:p>
            <a:pPr lvl="1"/>
            <a:r>
              <a:rPr lang="cs-CZ" sz="2200" dirty="0"/>
              <a:t>(Vzhledem ke způsobu a účelu měření)</a:t>
            </a:r>
          </a:p>
          <a:p>
            <a:r>
              <a:rPr lang="cs-CZ" sz="2600" dirty="0"/>
              <a:t>Tyto atributy se projevují v pozorovaném chování</a:t>
            </a:r>
          </a:p>
          <a:p>
            <a:r>
              <a:rPr lang="cs-CZ" i="1" u="sng" dirty="0"/>
              <a:t>Což ale nic neříká o povaze měřeného atributu, ani o postupu samotného měření.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2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2E667-E458-4CFA-88FA-7D9071A5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Typy měření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3BD33-4465-417F-AA2A-61782E0C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Přímé měření</a:t>
            </a:r>
          </a:p>
          <a:p>
            <a:pPr lvl="1"/>
            <a:r>
              <a:rPr lang="cs-CZ" sz="2200" dirty="0"/>
              <a:t>Není odvozené z jiného měření, měří se přímo objekt za pomoci stejné veličiny </a:t>
            </a:r>
            <a:r>
              <a:rPr lang="cs-CZ" sz="2200" i="1" dirty="0"/>
              <a:t>dle své definice.</a:t>
            </a:r>
            <a:endParaRPr lang="cs-CZ" sz="2200" dirty="0"/>
          </a:p>
          <a:p>
            <a:endParaRPr lang="cs-CZ" dirty="0"/>
          </a:p>
          <a:p>
            <a:r>
              <a:rPr lang="cs-CZ" sz="2600" dirty="0"/>
              <a:t>Nepřímé měření</a:t>
            </a:r>
          </a:p>
          <a:p>
            <a:pPr lvl="1"/>
            <a:r>
              <a:rPr lang="cs-CZ" sz="2200" dirty="0"/>
              <a:t>Odvozené pomocí aditivních operací z jiných naměřených hodnot (objem, teplota, síla zemětřesení na Richterově stupnici)</a:t>
            </a:r>
          </a:p>
          <a:p>
            <a:endParaRPr lang="cs-CZ" dirty="0"/>
          </a:p>
          <a:p>
            <a:r>
              <a:rPr lang="cs-CZ" sz="2600" dirty="0"/>
              <a:t>Obě tato měření jsou „</a:t>
            </a:r>
            <a:r>
              <a:rPr lang="cs-CZ" sz="2600" b="1" dirty="0"/>
              <a:t>fundamentální</a:t>
            </a:r>
            <a:r>
              <a:rPr lang="cs-CZ" sz="2600" dirty="0"/>
              <a:t>“, jsou to měření                  v pravém slova smyslu.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ní tabule 16×9">
  <a:themeElements>
    <a:clrScheme name="Žlutá">
      <a:dk1>
        <a:sysClr val="windowText" lastClr="FFFFFF"/>
      </a:dk1>
      <a:lt1>
        <a:sysClr val="window" lastClr="000000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8_TF02804846_TF02804846.potx" id="{005EA556-7603-4DCA-8FBA-2A59F4AE3DC3}" vid="{2132900D-5C97-4D58-8FB2-3A3375348E90}"/>
    </a:ext>
  </a:extLst>
</a:theme>
</file>

<file path=ppt/theme/theme2.xml><?xml version="1.0" encoding="utf-8"?>
<a:theme xmlns:a="http://schemas.openxmlformats.org/drawingml/2006/main" name="Motiv Office">
  <a:themeElements>
    <a:clrScheme name="Chalkboard_16x9">
      <a:dk1>
        <a:sysClr val="windowText" lastClr="FFFFFF"/>
      </a:dk1>
      <a:lt1>
        <a:sysClr val="window" lastClr="000000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halkboard_16x9">
      <a:dk1>
        <a:sysClr val="windowText" lastClr="FFFFFF"/>
      </a:dk1>
      <a:lt1>
        <a:sysClr val="window" lastClr="000000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1583</Words>
  <Application>Microsoft Office PowerPoint</Application>
  <PresentationFormat>Custom</PresentationFormat>
  <Paragraphs>257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Consolas</vt:lpstr>
      <vt:lpstr>Corbel</vt:lpstr>
      <vt:lpstr>Školní tabule 16×9</vt:lpstr>
      <vt:lpstr>Rychlokurz psychometriky</vt:lpstr>
      <vt:lpstr>PowerPoint Presentation</vt:lpstr>
      <vt:lpstr>Co je „Psychometrika“?</vt:lpstr>
      <vt:lpstr>Co to je „Psychometrika“?</vt:lpstr>
      <vt:lpstr>Co to je „Psychometrika“?</vt:lpstr>
      <vt:lpstr>Ždibec historie</vt:lpstr>
      <vt:lpstr>Ždibec historie</vt:lpstr>
      <vt:lpstr>Měření</vt:lpstr>
      <vt:lpstr>Typy měření </vt:lpstr>
      <vt:lpstr>Měření v psychologii</vt:lpstr>
      <vt:lpstr>Měření v psychologii</vt:lpstr>
      <vt:lpstr>Měření v psychologii</vt:lpstr>
      <vt:lpstr>Měření výšky</vt:lpstr>
      <vt:lpstr>Chyby měření</vt:lpstr>
      <vt:lpstr>Standardizace psychodiagnostických metod</vt:lpstr>
      <vt:lpstr>Reliabilita</vt:lpstr>
      <vt:lpstr>Způsoby zjišťování reliability</vt:lpstr>
      <vt:lpstr>Normy</vt:lpstr>
      <vt:lpstr>Standardizace</vt:lpstr>
      <vt:lpstr>Objektivita</vt:lpstr>
      <vt:lpstr>Validita</vt:lpstr>
      <vt:lpstr>Typy validity</vt:lpstr>
      <vt:lpstr>Typy psychometrických metod</vt:lpstr>
      <vt:lpstr>Dva přístupy                 k psychodiagnostice</vt:lpstr>
      <vt:lpstr>Tvorba diagnostických metod</vt:lpstr>
      <vt:lpstr>Metody výběru souboru</vt:lpstr>
      <vt:lpstr>Typy skórů v metodách</vt:lpstr>
      <vt:lpstr>Typy skórů v metodách</vt:lpstr>
      <vt:lpstr>Dva přístupy k vývoji diagnostických metod</vt:lpstr>
      <vt:lpstr>Klasická teorie testů (CTT)</vt:lpstr>
      <vt:lpstr>Teorie odpovědi na položku (IRT)</vt:lpstr>
      <vt:lpstr>Jak zůstat v obraze</vt:lpstr>
      <vt:lpstr>Dotazy?</vt:lpstr>
      <vt:lpstr>Děkuji za pozornost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Rychlokurz psychometriky</dc:title>
  <dc:creator>Lukas Čunek</dc:creator>
  <cp:lastModifiedBy>Miroslav Bielik</cp:lastModifiedBy>
  <cp:revision>15</cp:revision>
  <dcterms:created xsi:type="dcterms:W3CDTF">2020-03-07T13:20:48Z</dcterms:created>
  <dcterms:modified xsi:type="dcterms:W3CDTF">2020-03-14T19:28:59Z</dcterms:modified>
</cp:coreProperties>
</file>