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2" r:id="rId2"/>
    <p:sldId id="380" r:id="rId3"/>
    <p:sldId id="379" r:id="rId4"/>
    <p:sldId id="385" r:id="rId5"/>
    <p:sldId id="384" r:id="rId6"/>
    <p:sldId id="387" r:id="rId7"/>
    <p:sldId id="390" r:id="rId8"/>
    <p:sldId id="389" r:id="rId9"/>
    <p:sldId id="391" r:id="rId10"/>
    <p:sldId id="386" r:id="rId11"/>
    <p:sldId id="388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60300" y="3683633"/>
            <a:ext cx="8982000" cy="15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None/>
              <a:defRPr sz="5867">
                <a:solidFill>
                  <a:schemeClr val="dk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917661" y="3377551"/>
            <a:ext cx="9624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" name="Google Shape;12;p2"/>
          <p:cNvSpPr/>
          <p:nvPr/>
        </p:nvSpPr>
        <p:spPr>
          <a:xfrm>
            <a:off x="8879815" y="3377551"/>
            <a:ext cx="9624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" name="Google Shape;13;p2"/>
          <p:cNvSpPr/>
          <p:nvPr/>
        </p:nvSpPr>
        <p:spPr>
          <a:xfrm>
            <a:off x="-1" y="3377551"/>
            <a:ext cx="9624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2"/>
          <p:cNvSpPr/>
          <p:nvPr/>
        </p:nvSpPr>
        <p:spPr>
          <a:xfrm>
            <a:off x="961900" y="3377551"/>
            <a:ext cx="69556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1553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1191600" y="1831451"/>
            <a:ext cx="8616800" cy="473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1800"/>
              <a:buChar char="▷"/>
              <a:defRPr>
                <a:solidFill>
                  <a:schemeClr val="dk1"/>
                </a:solidFill>
              </a:defRPr>
            </a:lvl1pPr>
            <a:lvl2pPr marL="1219170" lvl="1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2pPr>
            <a:lvl3pPr marL="1828754" lvl="2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3pPr>
            <a:lvl4pPr marL="2438339" lvl="3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4pPr>
            <a:lvl5pPr marL="3047924" lvl="4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5pPr>
            <a:lvl6pPr marL="3657509" lvl="5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6pPr>
            <a:lvl7pPr marL="4267093" lvl="6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●"/>
              <a:defRPr>
                <a:solidFill>
                  <a:schemeClr val="dk1"/>
                </a:solidFill>
              </a:defRPr>
            </a:lvl7pPr>
            <a:lvl8pPr marL="4876678" lvl="7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○"/>
              <a:defRPr>
                <a:solidFill>
                  <a:schemeClr val="dk1"/>
                </a:solidFill>
              </a:defRPr>
            </a:lvl8pPr>
            <a:lvl9pPr marL="5486263" lvl="8" indent="-50798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■"/>
              <a:defRPr>
                <a:solidFill>
                  <a:schemeClr val="dk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Google Shape;34;p5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5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6" name="Google Shape;36;p5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5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2912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1" name="Google Shape;41;p6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2" name="Google Shape;42;p6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6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1"/>
          </p:nvPr>
        </p:nvSpPr>
        <p:spPr>
          <a:xfrm>
            <a:off x="1191500" y="1600200"/>
            <a:ext cx="41824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▷"/>
              <a:defRPr sz="2667"/>
            </a:lvl1pPr>
            <a:lvl2pPr marL="1219170" lvl="1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2pPr>
            <a:lvl3pPr marL="1828754" lvl="2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3pPr>
            <a:lvl4pPr marL="2438339" lvl="3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4pPr>
            <a:lvl5pPr marL="3047924" lvl="4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5pPr>
            <a:lvl6pPr marL="3657509" lvl="5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6pPr>
            <a:lvl7pPr marL="4267093" lvl="6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7pPr>
            <a:lvl8pPr marL="4876678" lvl="7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8pPr>
            <a:lvl9pPr marL="5486263" lvl="8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2"/>
          </p:nvPr>
        </p:nvSpPr>
        <p:spPr>
          <a:xfrm>
            <a:off x="5625941" y="1600200"/>
            <a:ext cx="41824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74121">
              <a:spcBef>
                <a:spcPts val="800"/>
              </a:spcBef>
              <a:spcAft>
                <a:spcPts val="0"/>
              </a:spcAft>
              <a:buSzPts val="2000"/>
              <a:buChar char="▷"/>
              <a:defRPr sz="2667"/>
            </a:lvl1pPr>
            <a:lvl2pPr marL="1219170" lvl="1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2pPr>
            <a:lvl3pPr marL="1828754" lvl="2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3pPr>
            <a:lvl4pPr marL="2438339" lvl="3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4pPr>
            <a:lvl5pPr marL="3047924" lvl="4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5pPr>
            <a:lvl6pPr marL="3657509" lvl="5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6pPr>
            <a:lvl7pPr marL="4267093" lvl="6" indent="-474121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7pPr>
            <a:lvl8pPr marL="4876678" lvl="7" indent="-474121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8pPr>
            <a:lvl9pPr marL="5486263" lvl="8" indent="-474121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7" name="Google Shape;47;p6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285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0" name="Google Shape;50;p7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1" name="Google Shape;51;p7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2" name="Google Shape;52;p7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53" name="Google Shape;53;p7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body" idx="1"/>
          </p:nvPr>
        </p:nvSpPr>
        <p:spPr>
          <a:xfrm>
            <a:off x="1191600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2"/>
          </p:nvPr>
        </p:nvSpPr>
        <p:spPr>
          <a:xfrm>
            <a:off x="4515205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3"/>
          </p:nvPr>
        </p:nvSpPr>
        <p:spPr>
          <a:xfrm>
            <a:off x="7838809" y="1600200"/>
            <a:ext cx="3161600" cy="496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spcBef>
                <a:spcPts val="800"/>
              </a:spcBef>
              <a:spcAft>
                <a:spcPts val="0"/>
              </a:spcAft>
              <a:buSzPts val="1400"/>
              <a:buChar char="▷"/>
              <a:defRPr sz="1867"/>
            </a:lvl1pPr>
            <a:lvl2pPr marL="1219170" lvl="1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2pPr>
            <a:lvl3pPr marL="1828754" lvl="2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3pPr>
            <a:lvl4pPr marL="2438339" lvl="3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4pPr>
            <a:lvl5pPr marL="3047924" lvl="4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5pPr>
            <a:lvl6pPr marL="3657509" lvl="5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6pPr>
            <a:lvl7pPr marL="4267093" lvl="6" indent="-42332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7pPr>
            <a:lvl8pPr marL="4876678" lvl="7" indent="-423323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867"/>
            </a:lvl8pPr>
            <a:lvl9pPr marL="5486263" lvl="8" indent="-423323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478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9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7" name="Google Shape;67;p9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8" name="Google Shape;68;p9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9" name="Google Shape;69;p9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0" name="Google Shape;70;p9"/>
          <p:cNvSpPr txBox="1">
            <a:spLocks noGrp="1"/>
          </p:cNvSpPr>
          <p:nvPr>
            <p:ph type="body" idx="1"/>
          </p:nvPr>
        </p:nvSpPr>
        <p:spPr>
          <a:xfrm>
            <a:off x="1191600" y="6199951"/>
            <a:ext cx="8616800" cy="46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609585" lvl="0" indent="-304792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867">
                <a:solidFill>
                  <a:schemeClr val="dk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1" name="Google Shape;71;p9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854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 color background">
    <p:bg>
      <p:bgPr>
        <a:solidFill>
          <a:schemeClr val="accent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1"/>
          <p:cNvSpPr/>
          <p:nvPr/>
        </p:nvSpPr>
        <p:spPr>
          <a:xfrm>
            <a:off x="9808488" y="6755100"/>
            <a:ext cx="1191600" cy="102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0" name="Google Shape;80;p11"/>
          <p:cNvSpPr/>
          <p:nvPr/>
        </p:nvSpPr>
        <p:spPr>
          <a:xfrm>
            <a:off x="11000416" y="6755100"/>
            <a:ext cx="1191600" cy="10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1" name="Google Shape;81;p11"/>
          <p:cNvSpPr/>
          <p:nvPr/>
        </p:nvSpPr>
        <p:spPr>
          <a:xfrm>
            <a:off x="0" y="6755100"/>
            <a:ext cx="1191600" cy="102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2" name="Google Shape;82;p11"/>
          <p:cNvSpPr/>
          <p:nvPr/>
        </p:nvSpPr>
        <p:spPr>
          <a:xfrm>
            <a:off x="1191613" y="6755100"/>
            <a:ext cx="8616800" cy="102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648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9B0E0-9A85-4994-BF7F-C6881BF63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E4C2B-C041-4A21-A66D-57158B39F1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29EDC-94E4-4909-B427-9D0366ECB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364AF-6B20-4463-A639-218B76661851}" type="datetimeFigureOut">
              <a:rPr lang="sk-SK" smtClean="0"/>
              <a:t>21. 4. 2020</a:t>
            </a:fld>
            <a:endParaRPr lang="sk-S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8A662-2BD8-4FD6-A548-81F4BA78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6F268-AF7F-4020-B25A-2057FDCD5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414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91600" y="477851"/>
            <a:ext cx="8616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Raleway"/>
              <a:buNone/>
              <a:defRPr sz="3200">
                <a:solidFill>
                  <a:schemeClr val="accent6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91600" y="1831451"/>
            <a:ext cx="8616800" cy="473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Lato"/>
              <a:buChar char="▷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○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■"/>
              <a:defRPr sz="24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07433" y="6262577"/>
            <a:ext cx="731600" cy="41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733">
                <a:solidFill>
                  <a:schemeClr val="accent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fld id="{3EE48A25-5C9B-4A6E-87ED-2E3FB264D6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320633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  <p:sldLayoutId id="2147483668" r:id="rId5"/>
    <p:sldLayoutId id="2147483670" r:id="rId6"/>
    <p:sldLayoutId id="2147483671" r:id="rId7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H10b65-Fys&amp;t=436s" TargetMode="External"/><Relationship Id="rId2" Type="http://schemas.openxmlformats.org/officeDocument/2006/relationships/hyperlink" Target="https://www.youtube.com/watch?v=AMz2Sjwv_a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8C1A6A-694F-4EBC-8993-FB6ABD6BE7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0300" y="3683633"/>
            <a:ext cx="10741674" cy="1546400"/>
          </a:xfrm>
        </p:spPr>
        <p:txBody>
          <a:bodyPr/>
          <a:lstStyle/>
          <a:p>
            <a:r>
              <a:rPr lang="cs-CZ" dirty="0"/>
              <a:t>06 Klinické metody</a:t>
            </a:r>
            <a:br>
              <a:rPr lang="cs-CZ" dirty="0"/>
            </a:br>
            <a:r>
              <a:rPr lang="cs-CZ" sz="4000" dirty="0"/>
              <a:t>pozorování, rozhovor, anamnéza,</a:t>
            </a:r>
            <a:br>
              <a:rPr lang="cs-CZ" sz="4000" dirty="0"/>
            </a:br>
            <a:r>
              <a:rPr lang="cs-CZ" sz="4000" dirty="0"/>
              <a:t>analýza spontánních produktů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7921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64DEB-2A29-49CD-A3F5-273A63356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Takeaway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6ECA2-EE32-4F46-A363-2AF120E9BD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cs-CZ" dirty="0"/>
              <a:t>Samozřejmá součást diagnostického procesu</a:t>
            </a:r>
          </a:p>
          <a:p>
            <a:pPr marL="152396" indent="0">
              <a:buNone/>
            </a:pPr>
            <a:r>
              <a:rPr lang="cs-CZ" dirty="0"/>
              <a:t>„Naše dojmy či interpretace jsou sice pěkné, ale nejsou to data. Nesmíme je proto zaměňovat.“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Ferjenčík</a:t>
            </a:r>
            <a:r>
              <a:rPr lang="cs-CZ" dirty="0"/>
              <a:t>, 2000, str. 167)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641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8E030-B1B7-4535-8BC0-C4D064967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Zdroje</a:t>
            </a:r>
            <a:endParaRPr lang="cs-C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79073E-8A71-43F8-8D3E-42301BB8D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err="1"/>
              <a:t>Ferjenčík</a:t>
            </a:r>
            <a:r>
              <a:rPr lang="cs-CZ" dirty="0"/>
              <a:t>, J. (2000). Úvod do metodologie psychologického výzkumu: jak zkoumat lidskou duši. Portál.</a:t>
            </a:r>
            <a:endParaRPr lang="sk-SK" dirty="0"/>
          </a:p>
          <a:p>
            <a:pPr lvl="0"/>
            <a:r>
              <a:rPr lang="cs-CZ" dirty="0"/>
              <a:t>Svoboda, M., Krejčířová, D., &amp; Vágnerová, M. (2015). </a:t>
            </a:r>
            <a:r>
              <a:rPr lang="cs-CZ" i="1" dirty="0"/>
              <a:t>Psychodiagnostika dětí a dospívajících </a:t>
            </a:r>
            <a:r>
              <a:rPr lang="cs-CZ" dirty="0"/>
              <a:t>(Třetí vydání). Praha: Portál.</a:t>
            </a:r>
            <a:endParaRPr lang="sk-SK" dirty="0"/>
          </a:p>
          <a:p>
            <a:r>
              <a:rPr lang="cs-CZ" dirty="0"/>
              <a:t>Třída 8.A </a:t>
            </a:r>
            <a:r>
              <a:rPr lang="sk-SK" u="sng" dirty="0">
                <a:hlinkClick r:id="rId2"/>
              </a:rPr>
              <a:t>https://www.youtube.com/watch?v=AMz2Sjwv_aI</a:t>
            </a:r>
            <a:endParaRPr lang="sk-SK" dirty="0"/>
          </a:p>
          <a:p>
            <a:r>
              <a:rPr lang="cs-CZ" dirty="0"/>
              <a:t>Kati </a:t>
            </a:r>
            <a:r>
              <a:rPr lang="cs-CZ" dirty="0" err="1"/>
              <a:t>Morton</a:t>
            </a:r>
            <a:r>
              <a:rPr lang="cs-CZ" dirty="0"/>
              <a:t> </a:t>
            </a:r>
            <a:r>
              <a:rPr lang="sk-SK" u="sng" dirty="0">
                <a:hlinkClick r:id="rId3"/>
              </a:rPr>
              <a:t>https://www.youtube.com/watch?v=RH10b65-Fys&amp;t=436s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06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86AEA-6612-486E-BD0C-6E9F299F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Pozorování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FB5CC3-1A7E-45E7-822B-14A2E4BD6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319" y="1600200"/>
            <a:ext cx="5268023" cy="4967600"/>
          </a:xfrm>
        </p:spPr>
        <p:txBody>
          <a:bodyPr/>
          <a:lstStyle/>
          <a:p>
            <a:r>
              <a:rPr lang="cs-CZ" dirty="0"/>
              <a:t>Volné / záměrné</a:t>
            </a:r>
            <a:endParaRPr lang="sk-SK" dirty="0"/>
          </a:p>
          <a:p>
            <a:r>
              <a:rPr lang="cs-CZ" dirty="0"/>
              <a:t>Molekulární přístup / molární </a:t>
            </a:r>
          </a:p>
          <a:p>
            <a:r>
              <a:rPr lang="cs-CZ" dirty="0"/>
              <a:t>Izomorfní deskripce / reduktivní deskripce (posuzovací škály)</a:t>
            </a:r>
            <a:endParaRPr lang="sk-SK" dirty="0"/>
          </a:p>
          <a:p>
            <a:r>
              <a:rPr lang="cs-CZ" dirty="0"/>
              <a:t>Krátkodobé / dlouhodobé</a:t>
            </a:r>
            <a:endParaRPr lang="sk-SK" dirty="0"/>
          </a:p>
          <a:p>
            <a:r>
              <a:rPr lang="cs-CZ" dirty="0"/>
              <a:t>Prostředí: přirozené / umělé</a:t>
            </a:r>
            <a:endParaRPr lang="sk-SK" dirty="0"/>
          </a:p>
          <a:p>
            <a:endParaRPr lang="cs-CZ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E2ABE1-5D97-471A-99D8-0649F89B962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25941" y="1600200"/>
            <a:ext cx="5204246" cy="4967600"/>
          </a:xfrm>
        </p:spPr>
        <p:txBody>
          <a:bodyPr/>
          <a:lstStyle/>
          <a:p>
            <a:r>
              <a:rPr lang="cs-CZ" dirty="0"/>
              <a:t>Zúčastněné (maskované/nemaskované) / nezúčastněné</a:t>
            </a:r>
            <a:endParaRPr lang="sk-SK" dirty="0"/>
          </a:p>
          <a:p>
            <a:r>
              <a:rPr lang="cs-CZ" dirty="0"/>
              <a:t>Strukturované / nestrukturované</a:t>
            </a:r>
            <a:endParaRPr lang="sk-SK" dirty="0"/>
          </a:p>
          <a:p>
            <a:r>
              <a:rPr lang="cs-CZ" dirty="0"/>
              <a:t>Pozorování jako samostatná diagnostická metoda / pozorování během vyšetření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4356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24C6D-EF61-4A60-9C4D-9D566981FB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Plánovitosti</a:t>
            </a:r>
          </a:p>
          <a:p>
            <a:pPr lvl="0"/>
            <a:r>
              <a:rPr lang="cs-CZ" dirty="0"/>
              <a:t>Systematičnosti </a:t>
            </a:r>
          </a:p>
          <a:p>
            <a:pPr lvl="0"/>
            <a:r>
              <a:rPr lang="cs-CZ" dirty="0"/>
              <a:t>Přesnosti a objektivity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92886D0-C3F3-4D28-94FD-B20AD0C98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213" y="477838"/>
            <a:ext cx="9906422" cy="1143000"/>
          </a:xfrm>
        </p:spPr>
        <p:txBody>
          <a:bodyPr/>
          <a:lstStyle/>
          <a:p>
            <a:r>
              <a:rPr lang="cs-CZ" dirty="0"/>
              <a:t>Pozorování: zásady (Svoboda et al., 2015, str. 32)</a:t>
            </a:r>
          </a:p>
        </p:txBody>
      </p:sp>
    </p:spTree>
    <p:extLst>
      <p:ext uri="{BB962C8B-B14F-4D97-AF65-F5344CB8AC3E}">
        <p14:creationId xmlns:p14="http://schemas.microsoft.com/office/powerpoint/2010/main" val="2516354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A2538C-E125-4DFB-966B-6AED5DCA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pozorujeme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A7FDA64-DDCF-427B-8929-800E4E4D7C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Vzhled</a:t>
            </a:r>
            <a:endParaRPr lang="sk-SK" dirty="0"/>
          </a:p>
          <a:p>
            <a:pPr lvl="0"/>
            <a:r>
              <a:rPr lang="cs-CZ" dirty="0"/>
              <a:t>Vnější pohybové znaky (mimika, držení těla, pohyb)</a:t>
            </a:r>
            <a:endParaRPr lang="sk-SK" dirty="0"/>
          </a:p>
          <a:p>
            <a:pPr lvl="0"/>
            <a:r>
              <a:rPr lang="cs-CZ" dirty="0"/>
              <a:t>Forma verbálního projevu (tón, sila, spisovnost)</a:t>
            </a:r>
            <a:endParaRPr lang="sk-SK" dirty="0"/>
          </a:p>
          <a:p>
            <a:pPr lvl="0"/>
            <a:r>
              <a:rPr lang="cs-CZ" dirty="0"/>
              <a:t>Obsah verbálního projevu</a:t>
            </a:r>
            <a:endParaRPr lang="sk-SK" dirty="0"/>
          </a:p>
          <a:p>
            <a:pPr lvl="0"/>
            <a:r>
              <a:rPr lang="cs-CZ" dirty="0"/>
              <a:t>Chování</a:t>
            </a:r>
            <a:endParaRPr lang="sk-SK" dirty="0"/>
          </a:p>
          <a:p>
            <a:pPr lvl="0"/>
            <a:r>
              <a:rPr lang="cs-CZ" dirty="0"/>
              <a:t>Znaky prostředí</a:t>
            </a:r>
            <a:endParaRPr lang="sk-SK" dirty="0"/>
          </a:p>
          <a:p>
            <a:pPr lvl="0"/>
            <a:r>
              <a:rPr lang="cs-CZ" dirty="0"/>
              <a:t>Situační děje (akce-reakce)</a:t>
            </a:r>
            <a:endParaRPr lang="sk-SK" dirty="0"/>
          </a:p>
          <a:p>
            <a:pPr marL="1523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54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3D06669-BD2D-4CBF-88A5-92F47BAD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Pozorovaný			Pozorovatel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7D1977-3286-4114-9909-2FB6790F34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Osobnost</a:t>
            </a:r>
          </a:p>
          <a:p>
            <a:r>
              <a:rPr lang="cs-CZ" dirty="0"/>
              <a:t>Nálada</a:t>
            </a:r>
          </a:p>
          <a:p>
            <a:r>
              <a:rPr lang="cs-CZ" dirty="0"/>
              <a:t>Příprava</a:t>
            </a:r>
          </a:p>
          <a:p>
            <a:r>
              <a:rPr lang="cs-CZ" dirty="0"/>
              <a:t>Vědomí, že je pozorován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38A8F8-4CDD-418B-AD6D-774983F9F514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/>
              <a:t>Osobnost</a:t>
            </a:r>
          </a:p>
          <a:p>
            <a:r>
              <a:rPr lang="cs-CZ" dirty="0"/>
              <a:t>Nálada</a:t>
            </a:r>
          </a:p>
          <a:p>
            <a:r>
              <a:rPr lang="cs-CZ" dirty="0"/>
              <a:t>Vědomosti</a:t>
            </a:r>
          </a:p>
          <a:p>
            <a:r>
              <a:rPr lang="cs-CZ" dirty="0"/>
              <a:t>Příprava (např. metodologická)</a:t>
            </a:r>
          </a:p>
        </p:txBody>
      </p:sp>
    </p:spTree>
    <p:extLst>
      <p:ext uri="{BB962C8B-B14F-4D97-AF65-F5344CB8AC3E}">
        <p14:creationId xmlns:p14="http://schemas.microsoft.com/office/powerpoint/2010/main" val="2545847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CADAB-D009-4047-BFDF-F7E01B8E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13E12-DC84-43BC-A020-41DE5EF33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2613" y="1600200"/>
            <a:ext cx="5231287" cy="4967600"/>
          </a:xfrm>
        </p:spPr>
        <p:txBody>
          <a:bodyPr/>
          <a:lstStyle/>
          <a:p>
            <a:r>
              <a:rPr lang="cs-CZ" dirty="0"/>
              <a:t>Postoj</a:t>
            </a:r>
          </a:p>
          <a:p>
            <a:r>
              <a:rPr lang="cs-CZ" dirty="0"/>
              <a:t>Stereotyp</a:t>
            </a:r>
          </a:p>
          <a:p>
            <a:r>
              <a:rPr lang="cs-CZ" dirty="0"/>
              <a:t>Předsudek</a:t>
            </a:r>
          </a:p>
          <a:p>
            <a:r>
              <a:rPr lang="cs-CZ" dirty="0"/>
              <a:t>První dojem (haló efekt)</a:t>
            </a:r>
          </a:p>
          <a:p>
            <a:r>
              <a:rPr lang="cs-CZ" dirty="0"/>
              <a:t>Chyby nesprávného zakotvení</a:t>
            </a:r>
          </a:p>
          <a:p>
            <a:pPr lvl="1"/>
            <a:r>
              <a:rPr lang="cs-CZ" dirty="0"/>
              <a:t>Ch. přísnosti</a:t>
            </a:r>
          </a:p>
          <a:p>
            <a:pPr lvl="1"/>
            <a:r>
              <a:rPr lang="cs-CZ" dirty="0"/>
              <a:t>Ch. mírnosti</a:t>
            </a:r>
          </a:p>
          <a:p>
            <a:pPr lvl="1"/>
            <a:r>
              <a:rPr lang="cs-CZ" dirty="0"/>
              <a:t>Ch. centrální tendence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20B923-DA12-4D83-BDD2-32637D240275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25940" y="1600200"/>
            <a:ext cx="5808253" cy="4967600"/>
          </a:xfrm>
        </p:spPr>
        <p:txBody>
          <a:bodyPr/>
          <a:lstStyle/>
          <a:p>
            <a:r>
              <a:rPr lang="cs-CZ" dirty="0" err="1"/>
              <a:t>Dunning-Kruger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/>
          </a:p>
          <a:p>
            <a:r>
              <a:rPr lang="cs-CZ" dirty="0" err="1"/>
              <a:t>Confirmation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r>
              <a:rPr lang="cs-CZ" dirty="0" err="1"/>
              <a:t>Self-serving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  <a:p>
            <a:r>
              <a:rPr lang="cs-CZ" dirty="0" err="1"/>
              <a:t>Course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knowledge</a:t>
            </a:r>
            <a:endParaRPr lang="cs-CZ" dirty="0"/>
          </a:p>
          <a:p>
            <a:r>
              <a:rPr lang="cs-CZ" dirty="0" err="1"/>
              <a:t>Fundamental</a:t>
            </a:r>
            <a:r>
              <a:rPr lang="cs-CZ" dirty="0"/>
              <a:t> </a:t>
            </a:r>
            <a:r>
              <a:rPr lang="cs-CZ" dirty="0" err="1"/>
              <a:t>attribution</a:t>
            </a:r>
            <a:r>
              <a:rPr lang="cs-CZ" dirty="0"/>
              <a:t> </a:t>
            </a:r>
            <a:r>
              <a:rPr lang="cs-CZ" dirty="0" err="1"/>
              <a:t>error</a:t>
            </a:r>
            <a:endParaRPr lang="cs-CZ" dirty="0"/>
          </a:p>
          <a:p>
            <a:r>
              <a:rPr lang="cs-CZ" dirty="0"/>
              <a:t>In-</a:t>
            </a:r>
            <a:r>
              <a:rPr lang="cs-CZ" dirty="0" err="1"/>
              <a:t>group</a:t>
            </a:r>
            <a:r>
              <a:rPr lang="cs-CZ" dirty="0"/>
              <a:t> </a:t>
            </a:r>
            <a:r>
              <a:rPr lang="cs-CZ" dirty="0" err="1"/>
              <a:t>favoritism</a:t>
            </a:r>
            <a:endParaRPr lang="cs-CZ" dirty="0"/>
          </a:p>
          <a:p>
            <a:r>
              <a:rPr lang="cs-CZ" dirty="0" err="1"/>
              <a:t>Bias</a:t>
            </a:r>
            <a:r>
              <a:rPr lang="cs-CZ" dirty="0"/>
              <a:t> blind spot</a:t>
            </a:r>
          </a:p>
          <a:p>
            <a:r>
              <a:rPr lang="cs-CZ" dirty="0" err="1"/>
              <a:t>False</a:t>
            </a:r>
            <a:r>
              <a:rPr lang="cs-CZ" dirty="0"/>
              <a:t> </a:t>
            </a:r>
            <a:r>
              <a:rPr lang="cs-CZ" dirty="0" err="1"/>
              <a:t>consensus</a:t>
            </a:r>
            <a:r>
              <a:rPr lang="cs-CZ" dirty="0"/>
              <a:t> </a:t>
            </a:r>
            <a:r>
              <a:rPr lang="cs-CZ" dirty="0" err="1"/>
              <a:t>bias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372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243E1FA-6DBA-4406-9F9F-A23F52484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600" y="167459"/>
            <a:ext cx="8616800" cy="1143200"/>
          </a:xfrm>
        </p:spPr>
        <p:txBody>
          <a:bodyPr/>
          <a:lstStyle/>
          <a:p>
            <a:r>
              <a:rPr lang="cs-CZ" dirty="0"/>
              <a:t>Rozhovor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0C32BA5-78FB-479D-B8C9-8E681C997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600" y="1251936"/>
            <a:ext cx="8616800" cy="4736400"/>
          </a:xfrm>
        </p:spPr>
        <p:txBody>
          <a:bodyPr/>
          <a:lstStyle/>
          <a:p>
            <a:r>
              <a:rPr lang="cs-CZ" dirty="0"/>
              <a:t>Standardizovaný / částečně standardizovaný / volný</a:t>
            </a:r>
          </a:p>
          <a:p>
            <a:r>
              <a:rPr lang="cs-CZ" dirty="0"/>
              <a:t>Fáze:</a:t>
            </a:r>
          </a:p>
          <a:p>
            <a:pPr marL="609596" indent="-457200">
              <a:buFont typeface="+mj-lt"/>
              <a:buAutoNum type="arabicPeriod"/>
            </a:pPr>
            <a:r>
              <a:rPr lang="cs-CZ" dirty="0"/>
              <a:t>Úvodní (představení, záměr, instrukce)</a:t>
            </a:r>
          </a:p>
          <a:p>
            <a:pPr marL="609596" indent="-457200">
              <a:buFont typeface="+mj-lt"/>
              <a:buAutoNum type="arabicPeriod"/>
            </a:pPr>
            <a:r>
              <a:rPr lang="cs-CZ" dirty="0"/>
              <a:t>Jádro (trychtýřové / hřebenové kladení otázek)</a:t>
            </a:r>
          </a:p>
          <a:p>
            <a:pPr marL="609596" indent="-457200">
              <a:buFont typeface="+mj-lt"/>
              <a:buAutoNum type="arabicPeriod"/>
            </a:pPr>
            <a:r>
              <a:rPr lang="cs-CZ" dirty="0"/>
              <a:t>Závěr </a:t>
            </a:r>
          </a:p>
          <a:p>
            <a:endParaRPr lang="cs-CZ" dirty="0"/>
          </a:p>
          <a:p>
            <a:pPr marL="152396" indent="0">
              <a:buNone/>
            </a:pPr>
            <a:r>
              <a:rPr lang="cs-CZ" dirty="0"/>
              <a:t>Otázky</a:t>
            </a:r>
          </a:p>
          <a:p>
            <a:r>
              <a:rPr lang="cs-CZ" dirty="0"/>
              <a:t>Otevřené / uzavřené</a:t>
            </a:r>
          </a:p>
          <a:p>
            <a:r>
              <a:rPr lang="cs-CZ" dirty="0"/>
              <a:t>Primární / sekundární</a:t>
            </a:r>
          </a:p>
          <a:p>
            <a:pPr marL="152396" indent="0">
              <a:buNone/>
            </a:pPr>
            <a:br>
              <a:rPr lang="cs-CZ" dirty="0"/>
            </a:br>
            <a:r>
              <a:rPr lang="cs-CZ" dirty="0"/>
              <a:t>Dotazník: super strukturován rozhovor?</a:t>
            </a:r>
          </a:p>
        </p:txBody>
      </p:sp>
    </p:spTree>
    <p:extLst>
      <p:ext uri="{BB962C8B-B14F-4D97-AF65-F5344CB8AC3E}">
        <p14:creationId xmlns:p14="http://schemas.microsoft.com/office/powerpoint/2010/main" val="198941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61C09-9B00-4688-B93F-BCA53CD5B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Rozhovor: techniky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8ACDA8-D27F-4CE5-B8C6-D7EAB46683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/>
              <a:t>Kladení otázek</a:t>
            </a:r>
            <a:endParaRPr lang="sk-SK" dirty="0"/>
          </a:p>
          <a:p>
            <a:pPr lvl="0"/>
            <a:r>
              <a:rPr lang="cs-CZ" dirty="0"/>
              <a:t>Jednoduché akceptace</a:t>
            </a:r>
          </a:p>
          <a:p>
            <a:pPr lvl="0"/>
            <a:r>
              <a:rPr lang="cs-CZ" dirty="0"/>
              <a:t>Zachycení a objasnění</a:t>
            </a:r>
            <a:endParaRPr lang="sk-SK" dirty="0"/>
          </a:p>
          <a:p>
            <a:pPr lvl="0"/>
            <a:r>
              <a:rPr lang="cs-CZ" dirty="0"/>
              <a:t>Parafrázování</a:t>
            </a:r>
            <a:endParaRPr lang="sk-SK" dirty="0"/>
          </a:p>
          <a:p>
            <a:pPr lvl="0"/>
            <a:r>
              <a:rPr lang="cs-CZ" dirty="0"/>
              <a:t>Zrcadlení</a:t>
            </a:r>
            <a:endParaRPr lang="sk-SK" dirty="0"/>
          </a:p>
          <a:p>
            <a:pPr lvl="0"/>
            <a:r>
              <a:rPr lang="cs-CZ" dirty="0"/>
              <a:t>Interpretace</a:t>
            </a:r>
            <a:endParaRPr lang="sk-SK" dirty="0"/>
          </a:p>
          <a:p>
            <a:pPr lvl="0"/>
            <a:r>
              <a:rPr lang="cs-CZ" dirty="0"/>
              <a:t>Ujištění</a:t>
            </a:r>
            <a:endParaRPr lang="sk-SK" dirty="0"/>
          </a:p>
          <a:p>
            <a:pPr lvl="0"/>
            <a:r>
              <a:rPr lang="cs-CZ" dirty="0"/>
              <a:t>Pomlky</a:t>
            </a:r>
          </a:p>
        </p:txBody>
      </p:sp>
    </p:spTree>
    <p:extLst>
      <p:ext uri="{BB962C8B-B14F-4D97-AF65-F5344CB8AC3E}">
        <p14:creationId xmlns:p14="http://schemas.microsoft.com/office/powerpoint/2010/main" val="1443360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37CC60-0060-471E-815E-7BA9B8C05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Anamnéza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7B5E57-0E1E-49D0-9370-E81207A08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1061" y="1600200"/>
            <a:ext cx="5134062" cy="4967600"/>
          </a:xfrm>
        </p:spPr>
        <p:txBody>
          <a:bodyPr/>
          <a:lstStyle/>
          <a:p>
            <a:pPr marL="135464" indent="0">
              <a:buNone/>
            </a:pPr>
            <a:r>
              <a:rPr lang="cs-CZ" dirty="0" err="1"/>
              <a:t>Autoanamnéza</a:t>
            </a:r>
            <a:r>
              <a:rPr lang="cs-CZ" dirty="0"/>
              <a:t> / </a:t>
            </a:r>
            <a:r>
              <a:rPr lang="cs-CZ" dirty="0" err="1"/>
              <a:t>heteroanamnéza</a:t>
            </a:r>
            <a:endParaRPr lang="cs-CZ" dirty="0"/>
          </a:p>
          <a:p>
            <a:pPr lvl="0"/>
            <a:r>
              <a:rPr lang="cs-CZ" dirty="0"/>
              <a:t>Rodinná anamnéza (širší rodina, zdraví…)</a:t>
            </a:r>
            <a:endParaRPr lang="sk-SK" dirty="0"/>
          </a:p>
          <a:p>
            <a:pPr lvl="0"/>
            <a:r>
              <a:rPr lang="cs-CZ" dirty="0"/>
              <a:t>Nukleární rodina</a:t>
            </a:r>
            <a:endParaRPr lang="sk-SK" dirty="0"/>
          </a:p>
          <a:p>
            <a:pPr lvl="0"/>
            <a:r>
              <a:rPr lang="cs-CZ" dirty="0"/>
              <a:t>Sourozenci</a:t>
            </a:r>
            <a:endParaRPr lang="sk-SK" dirty="0"/>
          </a:p>
          <a:p>
            <a:pPr lvl="0"/>
            <a:r>
              <a:rPr lang="cs-CZ" dirty="0"/>
              <a:t>Prenatální období a porod</a:t>
            </a:r>
            <a:endParaRPr lang="sk-SK" dirty="0"/>
          </a:p>
          <a:p>
            <a:pPr lvl="0"/>
            <a:r>
              <a:rPr lang="cs-CZ" dirty="0"/>
              <a:t>Ranný vývoj</a:t>
            </a:r>
            <a:endParaRPr lang="sk-SK" dirty="0"/>
          </a:p>
          <a:p>
            <a:pPr lvl="0"/>
            <a:r>
              <a:rPr lang="cs-CZ" dirty="0"/>
              <a:t>Další vývoj</a:t>
            </a:r>
            <a:endParaRPr lang="sk-SK" dirty="0"/>
          </a:p>
          <a:p>
            <a:r>
              <a:rPr lang="cs-CZ" dirty="0" err="1"/>
              <a:t>Scholarita</a:t>
            </a:r>
            <a:endParaRPr lang="cs-CZ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1EAF3D-2D93-4935-8147-BA0B7C48DA9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5625941" y="559965"/>
            <a:ext cx="6566059" cy="4967600"/>
          </a:xfrm>
        </p:spPr>
        <p:txBody>
          <a:bodyPr/>
          <a:lstStyle/>
          <a:p>
            <a:pPr lvl="0"/>
            <a:r>
              <a:rPr lang="cs-CZ" dirty="0"/>
              <a:t>Somatické zdraví</a:t>
            </a:r>
            <a:endParaRPr lang="sk-SK" dirty="0"/>
          </a:p>
          <a:p>
            <a:pPr lvl="0"/>
            <a:r>
              <a:rPr lang="cs-CZ" dirty="0"/>
              <a:t>Emocionální vývoj</a:t>
            </a:r>
            <a:endParaRPr lang="sk-SK" dirty="0"/>
          </a:p>
          <a:p>
            <a:pPr lvl="0"/>
            <a:r>
              <a:rPr lang="cs-CZ" dirty="0"/>
              <a:t>Vývoj postojů k hodnotám (motivace, povinnosti, záliby)</a:t>
            </a:r>
            <a:endParaRPr lang="sk-SK" dirty="0"/>
          </a:p>
          <a:p>
            <a:pPr lvl="0"/>
            <a:r>
              <a:rPr lang="cs-CZ" dirty="0"/>
              <a:t>Vývoj sociálních vztahů</a:t>
            </a:r>
            <a:endParaRPr lang="sk-SK" dirty="0"/>
          </a:p>
          <a:p>
            <a:pPr lvl="0"/>
            <a:r>
              <a:rPr lang="cs-CZ" dirty="0"/>
              <a:t>Návyky</a:t>
            </a:r>
            <a:endParaRPr lang="sk-SK" dirty="0"/>
          </a:p>
          <a:p>
            <a:pPr lvl="0"/>
            <a:r>
              <a:rPr lang="cs-CZ" dirty="0"/>
              <a:t>Zájmy, aktivity</a:t>
            </a:r>
            <a:endParaRPr lang="sk-SK" dirty="0"/>
          </a:p>
          <a:p>
            <a:pPr lvl="0"/>
            <a:r>
              <a:rPr lang="cs-CZ" dirty="0"/>
              <a:t>Výchovné potíže, poruchy chování</a:t>
            </a:r>
            <a:endParaRPr lang="sk-SK" dirty="0"/>
          </a:p>
          <a:p>
            <a:pPr lvl="0"/>
            <a:r>
              <a:rPr lang="cs-CZ" dirty="0"/>
              <a:t>Vývoj abnormních, hraničních a </a:t>
            </a:r>
            <a:r>
              <a:rPr lang="cs-CZ" dirty="0" err="1"/>
              <a:t>patických</a:t>
            </a:r>
            <a:r>
              <a:rPr lang="cs-CZ" dirty="0"/>
              <a:t> jevů</a:t>
            </a:r>
            <a:endParaRPr lang="sk-SK" dirty="0"/>
          </a:p>
          <a:p>
            <a:pPr lvl="0"/>
            <a:r>
              <a:rPr lang="cs-CZ" dirty="0"/>
              <a:t>Pracovní vývoj</a:t>
            </a:r>
            <a:endParaRPr lang="sk-SK" dirty="0"/>
          </a:p>
          <a:p>
            <a:pPr lvl="0"/>
            <a:r>
              <a:rPr lang="cs-CZ" dirty="0"/>
              <a:t>Eroticko-sexuální vývoj</a:t>
            </a: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123729"/>
      </p:ext>
    </p:extLst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Slipstream">
      <a:dk1>
        <a:sysClr val="windowText" lastClr="FFFFFF"/>
      </a:dk1>
      <a:lt1>
        <a:sysClr val="window" lastClr="000000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Antonio · SlidesCarnival</Template>
  <TotalTime>1600</TotalTime>
  <Words>416</Words>
  <Application>Microsoft Office PowerPoint</Application>
  <PresentationFormat>Widescreen</PresentationFormat>
  <Paragraphs>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Lato</vt:lpstr>
      <vt:lpstr>Raleway</vt:lpstr>
      <vt:lpstr>Antonio template</vt:lpstr>
      <vt:lpstr>06 Klinické metody pozorování, rozhovor, anamnéza, analýza spontánních produktů</vt:lpstr>
      <vt:lpstr>Pozorování</vt:lpstr>
      <vt:lpstr>Pozorování: zásady (Svoboda et al., 2015, str. 32)</vt:lpstr>
      <vt:lpstr>Co pozorujeme</vt:lpstr>
      <vt:lpstr>Pozorovaný   Pozorovatel</vt:lpstr>
      <vt:lpstr>Rizika</vt:lpstr>
      <vt:lpstr>Rozhovor</vt:lpstr>
      <vt:lpstr>Rozhovor: techniky</vt:lpstr>
      <vt:lpstr>Anamnéza</vt:lpstr>
      <vt:lpstr>Takeaway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SOp221 Pedagogicko-psychologická diagnostika</dc:title>
  <dc:creator>Miroslav Bielik</dc:creator>
  <cp:lastModifiedBy>Miroslav Bielik</cp:lastModifiedBy>
  <cp:revision>106</cp:revision>
  <dcterms:created xsi:type="dcterms:W3CDTF">2020-02-04T09:15:32Z</dcterms:created>
  <dcterms:modified xsi:type="dcterms:W3CDTF">2020-04-21T11:30:21Z</dcterms:modified>
</cp:coreProperties>
</file>