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72" r:id="rId6"/>
    <p:sldId id="261" r:id="rId7"/>
    <p:sldId id="259" r:id="rId8"/>
    <p:sldId id="264" r:id="rId9"/>
    <p:sldId id="265" r:id="rId10"/>
    <p:sldId id="262" r:id="rId11"/>
    <p:sldId id="263" r:id="rId12"/>
    <p:sldId id="267" r:id="rId13"/>
    <p:sldId id="270" r:id="rId14"/>
    <p:sldId id="271" r:id="rId15"/>
    <p:sldId id="268" r:id="rId16"/>
    <p:sldId id="260" r:id="rId17"/>
    <p:sldId id="266" r:id="rId18"/>
    <p:sldId id="273" r:id="rId19"/>
    <p:sldId id="274" r:id="rId20"/>
    <p:sldId id="276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17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7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4FBDAB-7385-48BE-9891-65C4ACB180B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471C11B-9EFA-4E3A-9823-034569744B56}">
      <dgm:prSet/>
      <dgm:spPr/>
      <dgm:t>
        <a:bodyPr/>
        <a:lstStyle/>
        <a:p>
          <a:r>
            <a:rPr lang="cs-CZ"/>
            <a:t>Snížená mentální úroveň</a:t>
          </a:r>
          <a:endParaRPr lang="en-US"/>
        </a:p>
      </dgm:t>
    </dgm:pt>
    <dgm:pt modelId="{51C255E4-B35A-42FA-890A-413DC066E8D1}" type="parTrans" cxnId="{6490E3FA-ACDE-407F-B313-DA98216B3CB1}">
      <dgm:prSet/>
      <dgm:spPr/>
      <dgm:t>
        <a:bodyPr/>
        <a:lstStyle/>
        <a:p>
          <a:endParaRPr lang="en-US"/>
        </a:p>
      </dgm:t>
    </dgm:pt>
    <dgm:pt modelId="{FB86FBE9-00CE-4C79-AB3A-6D7E067CC7B7}" type="sibTrans" cxnId="{6490E3FA-ACDE-407F-B313-DA98216B3CB1}">
      <dgm:prSet/>
      <dgm:spPr/>
      <dgm:t>
        <a:bodyPr/>
        <a:lstStyle/>
        <a:p>
          <a:endParaRPr lang="en-US"/>
        </a:p>
      </dgm:t>
    </dgm:pt>
    <dgm:pt modelId="{6B461036-DF14-471C-8B6F-E060CA52E5DB}">
      <dgm:prSet/>
      <dgm:spPr/>
      <dgm:t>
        <a:bodyPr/>
        <a:lstStyle/>
        <a:p>
          <a:r>
            <a:rPr lang="cs-CZ"/>
            <a:t>Opožděný motorický vývoj a nedostatečná koordinace</a:t>
          </a:r>
          <a:endParaRPr lang="en-US"/>
        </a:p>
      </dgm:t>
    </dgm:pt>
    <dgm:pt modelId="{BDED5879-D141-4765-A298-1AC1A5B3D254}" type="parTrans" cxnId="{C99E18B1-345A-44F1-8610-4A38CBB5E5A0}">
      <dgm:prSet/>
      <dgm:spPr/>
      <dgm:t>
        <a:bodyPr/>
        <a:lstStyle/>
        <a:p>
          <a:endParaRPr lang="en-US"/>
        </a:p>
      </dgm:t>
    </dgm:pt>
    <dgm:pt modelId="{C166CABD-E6F4-4FFC-B2FB-7FFC18CC71E7}" type="sibTrans" cxnId="{C99E18B1-345A-44F1-8610-4A38CBB5E5A0}">
      <dgm:prSet/>
      <dgm:spPr/>
      <dgm:t>
        <a:bodyPr/>
        <a:lstStyle/>
        <a:p>
          <a:endParaRPr lang="en-US"/>
        </a:p>
      </dgm:t>
    </dgm:pt>
    <dgm:pt modelId="{259541D1-9FE8-40A8-B04F-0DD2EC69AE28}">
      <dgm:prSet/>
      <dgm:spPr/>
      <dgm:t>
        <a:bodyPr/>
        <a:lstStyle/>
        <a:p>
          <a:r>
            <a:rPr lang="cs-CZ"/>
            <a:t>Časté poruchy sluchu</a:t>
          </a:r>
          <a:endParaRPr lang="en-US"/>
        </a:p>
      </dgm:t>
    </dgm:pt>
    <dgm:pt modelId="{0F247682-1368-4C0D-8FF8-74E585668237}" type="parTrans" cxnId="{0BE38627-11A8-449F-ACBA-60CED2CD458E}">
      <dgm:prSet/>
      <dgm:spPr/>
      <dgm:t>
        <a:bodyPr/>
        <a:lstStyle/>
        <a:p>
          <a:endParaRPr lang="en-US"/>
        </a:p>
      </dgm:t>
    </dgm:pt>
    <dgm:pt modelId="{DB7FF41D-16C4-4D56-A7D4-4D37D54BAFD6}" type="sibTrans" cxnId="{0BE38627-11A8-449F-ACBA-60CED2CD458E}">
      <dgm:prSet/>
      <dgm:spPr/>
      <dgm:t>
        <a:bodyPr/>
        <a:lstStyle/>
        <a:p>
          <a:endParaRPr lang="en-US"/>
        </a:p>
      </dgm:t>
    </dgm:pt>
    <dgm:pt modelId="{FF559AE5-75C8-4625-8D44-2A0DB01105B9}">
      <dgm:prSet/>
      <dgm:spPr/>
      <dgm:t>
        <a:bodyPr/>
        <a:lstStyle/>
        <a:p>
          <a:r>
            <a:rPr lang="cs-CZ"/>
            <a:t>Nepodnětné, zanedbávající prostředí</a:t>
          </a:r>
          <a:endParaRPr lang="en-US"/>
        </a:p>
      </dgm:t>
    </dgm:pt>
    <dgm:pt modelId="{B94B3C82-FEFD-4537-84B3-D637CE1E8767}" type="parTrans" cxnId="{B6CA42C3-B5CA-4E24-8556-7AB5F813EF39}">
      <dgm:prSet/>
      <dgm:spPr/>
      <dgm:t>
        <a:bodyPr/>
        <a:lstStyle/>
        <a:p>
          <a:endParaRPr lang="en-US"/>
        </a:p>
      </dgm:t>
    </dgm:pt>
    <dgm:pt modelId="{53DC272D-F050-4DBF-8C76-EF923FEB3DCD}" type="sibTrans" cxnId="{B6CA42C3-B5CA-4E24-8556-7AB5F813EF39}">
      <dgm:prSet/>
      <dgm:spPr/>
      <dgm:t>
        <a:bodyPr/>
        <a:lstStyle/>
        <a:p>
          <a:endParaRPr lang="en-US"/>
        </a:p>
      </dgm:t>
    </dgm:pt>
    <dgm:pt modelId="{5EA03B3F-5D6F-49F1-A6D0-872B6A3E52E4}">
      <dgm:prSet/>
      <dgm:spPr/>
      <dgm:t>
        <a:bodyPr/>
        <a:lstStyle/>
        <a:p>
          <a:r>
            <a:rPr lang="cs-CZ"/>
            <a:t>Nejrůznější anomálie mluvních orgánů</a:t>
          </a:r>
          <a:endParaRPr lang="en-US"/>
        </a:p>
      </dgm:t>
    </dgm:pt>
    <dgm:pt modelId="{F2860490-35B6-4B13-9D5C-4C74C5C52CBC}" type="parTrans" cxnId="{733E4DA7-D801-42FF-AD59-CCB451FA485F}">
      <dgm:prSet/>
      <dgm:spPr/>
      <dgm:t>
        <a:bodyPr/>
        <a:lstStyle/>
        <a:p>
          <a:endParaRPr lang="en-US"/>
        </a:p>
      </dgm:t>
    </dgm:pt>
    <dgm:pt modelId="{A09B75B0-3F3E-447E-BAA7-CC4B96B3C19A}" type="sibTrans" cxnId="{733E4DA7-D801-42FF-AD59-CCB451FA485F}">
      <dgm:prSet/>
      <dgm:spPr/>
      <dgm:t>
        <a:bodyPr/>
        <a:lstStyle/>
        <a:p>
          <a:endParaRPr lang="en-US"/>
        </a:p>
      </dgm:t>
    </dgm:pt>
    <dgm:pt modelId="{145690E6-34EE-4495-99C8-848951CFDCAA}" type="pres">
      <dgm:prSet presAssocID="{134FBDAB-7385-48BE-9891-65C4ACB180B9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0A59299-8AFB-4848-B7AF-807F5F18C5AE}" type="pres">
      <dgm:prSet presAssocID="{D471C11B-9EFA-4E3A-9823-034569744B56}" presName="compNode" presStyleCnt="0"/>
      <dgm:spPr/>
    </dgm:pt>
    <dgm:pt modelId="{99775292-7B92-4E84-BD8E-283C2F8A1FBF}" type="pres">
      <dgm:prSet presAssocID="{D471C11B-9EFA-4E3A-9823-034569744B56}" presName="bgRect" presStyleLbl="bgShp" presStyleIdx="0" presStyleCnt="5"/>
      <dgm:spPr/>
    </dgm:pt>
    <dgm:pt modelId="{87BEED8E-0619-4D39-836C-B404D87DCE47}" type="pres">
      <dgm:prSet presAssocID="{D471C11B-9EFA-4E3A-9823-034569744B5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86ACE140-ADD4-40B8-ADC7-43DAB4ADA25D}" type="pres">
      <dgm:prSet presAssocID="{D471C11B-9EFA-4E3A-9823-034569744B56}" presName="spaceRect" presStyleCnt="0"/>
      <dgm:spPr/>
    </dgm:pt>
    <dgm:pt modelId="{97BBE9CA-5321-4645-83B6-0641909EE651}" type="pres">
      <dgm:prSet presAssocID="{D471C11B-9EFA-4E3A-9823-034569744B56}" presName="parTx" presStyleLbl="revTx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A1093B33-C62E-46A0-9F1B-86EAB1808BC3}" type="pres">
      <dgm:prSet presAssocID="{FB86FBE9-00CE-4C79-AB3A-6D7E067CC7B7}" presName="sibTrans" presStyleCnt="0"/>
      <dgm:spPr/>
    </dgm:pt>
    <dgm:pt modelId="{564C014C-8B45-4F76-A478-C1CB5ACC4750}" type="pres">
      <dgm:prSet presAssocID="{6B461036-DF14-471C-8B6F-E060CA52E5DB}" presName="compNode" presStyleCnt="0"/>
      <dgm:spPr/>
    </dgm:pt>
    <dgm:pt modelId="{5EFA618A-3B97-4AB1-A890-B745A48A020F}" type="pres">
      <dgm:prSet presAssocID="{6B461036-DF14-471C-8B6F-E060CA52E5DB}" presName="bgRect" presStyleLbl="bgShp" presStyleIdx="1" presStyleCnt="5"/>
      <dgm:spPr/>
    </dgm:pt>
    <dgm:pt modelId="{DF9193FE-9F6D-473D-B0E4-74A0764AF334}" type="pres">
      <dgm:prSet presAssocID="{6B461036-DF14-471C-8B6F-E060CA52E5DB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17CD17CD-D78A-4A20-90F2-D26EBC1DA3C9}" type="pres">
      <dgm:prSet presAssocID="{6B461036-DF14-471C-8B6F-E060CA52E5DB}" presName="spaceRect" presStyleCnt="0"/>
      <dgm:spPr/>
    </dgm:pt>
    <dgm:pt modelId="{30B8895D-22B1-4005-822E-9A478C7F761A}" type="pres">
      <dgm:prSet presAssocID="{6B461036-DF14-471C-8B6F-E060CA52E5DB}" presName="parTx" presStyleLbl="revTx" presStyleIdx="1" presStyleCnt="5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C95B9115-6EC5-4AAD-B13D-E49E1E33894A}" type="pres">
      <dgm:prSet presAssocID="{C166CABD-E6F4-4FFC-B2FB-7FFC18CC71E7}" presName="sibTrans" presStyleCnt="0"/>
      <dgm:spPr/>
    </dgm:pt>
    <dgm:pt modelId="{B342D1DA-551A-4563-AC32-4952A7BBDE6A}" type="pres">
      <dgm:prSet presAssocID="{259541D1-9FE8-40A8-B04F-0DD2EC69AE28}" presName="compNode" presStyleCnt="0"/>
      <dgm:spPr/>
    </dgm:pt>
    <dgm:pt modelId="{ECF8F564-1058-43E6-9DC1-69CDB37D045D}" type="pres">
      <dgm:prSet presAssocID="{259541D1-9FE8-40A8-B04F-0DD2EC69AE28}" presName="bgRect" presStyleLbl="bgShp" presStyleIdx="2" presStyleCnt="5"/>
      <dgm:spPr/>
    </dgm:pt>
    <dgm:pt modelId="{5B9D01BE-5336-4C52-97C6-79DF319C771D}" type="pres">
      <dgm:prSet presAssocID="{259541D1-9FE8-40A8-B04F-0DD2EC69AE28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8E17B106-F509-4EAD-89AF-EDCF2455BB4C}" type="pres">
      <dgm:prSet presAssocID="{259541D1-9FE8-40A8-B04F-0DD2EC69AE28}" presName="spaceRect" presStyleCnt="0"/>
      <dgm:spPr/>
    </dgm:pt>
    <dgm:pt modelId="{3EEDBFAF-11C5-46B6-AB29-49EE200FD5CF}" type="pres">
      <dgm:prSet presAssocID="{259541D1-9FE8-40A8-B04F-0DD2EC69AE28}" presName="parTx" presStyleLbl="revTx" presStyleIdx="2" presStyleCnt="5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75F05DA1-430E-4CC8-BFD0-D77C684BE083}" type="pres">
      <dgm:prSet presAssocID="{DB7FF41D-16C4-4D56-A7D4-4D37D54BAFD6}" presName="sibTrans" presStyleCnt="0"/>
      <dgm:spPr/>
    </dgm:pt>
    <dgm:pt modelId="{9C058164-0823-4E8A-AAEF-EF2C6ACFB643}" type="pres">
      <dgm:prSet presAssocID="{FF559AE5-75C8-4625-8D44-2A0DB01105B9}" presName="compNode" presStyleCnt="0"/>
      <dgm:spPr/>
    </dgm:pt>
    <dgm:pt modelId="{1AC6118F-480C-4C09-BE1A-3AFC66EDC56E}" type="pres">
      <dgm:prSet presAssocID="{FF559AE5-75C8-4625-8D44-2A0DB01105B9}" presName="bgRect" presStyleLbl="bgShp" presStyleIdx="3" presStyleCnt="5"/>
      <dgm:spPr/>
    </dgm:pt>
    <dgm:pt modelId="{B8A5EEE7-C781-4EDA-9502-661D1B54B0EB}" type="pres">
      <dgm:prSet presAssocID="{FF559AE5-75C8-4625-8D44-2A0DB01105B9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218D41F8-F03E-491F-83A6-9037E02ED690}" type="pres">
      <dgm:prSet presAssocID="{FF559AE5-75C8-4625-8D44-2A0DB01105B9}" presName="spaceRect" presStyleCnt="0"/>
      <dgm:spPr/>
    </dgm:pt>
    <dgm:pt modelId="{15D765CF-25A5-4081-ABD6-42FAE45063FB}" type="pres">
      <dgm:prSet presAssocID="{FF559AE5-75C8-4625-8D44-2A0DB01105B9}" presName="parTx" presStyleLbl="revTx" presStyleIdx="3" presStyleCnt="5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7D57C592-D5ED-40FB-B20D-E99F899E86AC}" type="pres">
      <dgm:prSet presAssocID="{53DC272D-F050-4DBF-8C76-EF923FEB3DCD}" presName="sibTrans" presStyleCnt="0"/>
      <dgm:spPr/>
    </dgm:pt>
    <dgm:pt modelId="{A77C63EA-EBB0-4196-B468-D9BFBE1A9BBC}" type="pres">
      <dgm:prSet presAssocID="{5EA03B3F-5D6F-49F1-A6D0-872B6A3E52E4}" presName="compNode" presStyleCnt="0"/>
      <dgm:spPr/>
    </dgm:pt>
    <dgm:pt modelId="{8BC5EE1F-C30A-4976-81E4-60DBB50D9E6E}" type="pres">
      <dgm:prSet presAssocID="{5EA03B3F-5D6F-49F1-A6D0-872B6A3E52E4}" presName="bgRect" presStyleLbl="bgShp" presStyleIdx="4" presStyleCnt="5"/>
      <dgm:spPr/>
    </dgm:pt>
    <dgm:pt modelId="{E730CE60-FE34-4975-828B-9D3E1768056B}" type="pres">
      <dgm:prSet presAssocID="{5EA03B3F-5D6F-49F1-A6D0-872B6A3E52E4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7D37A2A9-4477-476E-BCF0-643E2602AFEB}" type="pres">
      <dgm:prSet presAssocID="{5EA03B3F-5D6F-49F1-A6D0-872B6A3E52E4}" presName="spaceRect" presStyleCnt="0"/>
      <dgm:spPr/>
    </dgm:pt>
    <dgm:pt modelId="{1DF2EF8C-E278-48A2-91A0-722CA73DCF7B}" type="pres">
      <dgm:prSet presAssocID="{5EA03B3F-5D6F-49F1-A6D0-872B6A3E52E4}" presName="parTx" presStyleLbl="revTx" presStyleIdx="4" presStyleCnt="5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6490E3FA-ACDE-407F-B313-DA98216B3CB1}" srcId="{134FBDAB-7385-48BE-9891-65C4ACB180B9}" destId="{D471C11B-9EFA-4E3A-9823-034569744B56}" srcOrd="0" destOrd="0" parTransId="{51C255E4-B35A-42FA-890A-413DC066E8D1}" sibTransId="{FB86FBE9-00CE-4C79-AB3A-6D7E067CC7B7}"/>
    <dgm:cxn modelId="{C99E18B1-345A-44F1-8610-4A38CBB5E5A0}" srcId="{134FBDAB-7385-48BE-9891-65C4ACB180B9}" destId="{6B461036-DF14-471C-8B6F-E060CA52E5DB}" srcOrd="1" destOrd="0" parTransId="{BDED5879-D141-4765-A298-1AC1A5B3D254}" sibTransId="{C166CABD-E6F4-4FFC-B2FB-7FFC18CC71E7}"/>
    <dgm:cxn modelId="{10729AD0-7A0E-481B-A75E-7685D8928C11}" type="presOf" srcId="{134FBDAB-7385-48BE-9891-65C4ACB180B9}" destId="{145690E6-34EE-4495-99C8-848951CFDCAA}" srcOrd="0" destOrd="0" presId="urn:microsoft.com/office/officeart/2018/2/layout/IconVerticalSolidList"/>
    <dgm:cxn modelId="{B6CA42C3-B5CA-4E24-8556-7AB5F813EF39}" srcId="{134FBDAB-7385-48BE-9891-65C4ACB180B9}" destId="{FF559AE5-75C8-4625-8D44-2A0DB01105B9}" srcOrd="3" destOrd="0" parTransId="{B94B3C82-FEFD-4537-84B3-D637CE1E8767}" sibTransId="{53DC272D-F050-4DBF-8C76-EF923FEB3DCD}"/>
    <dgm:cxn modelId="{A0496254-EF36-4527-B8DA-ED58ABC881DB}" type="presOf" srcId="{FF559AE5-75C8-4625-8D44-2A0DB01105B9}" destId="{15D765CF-25A5-4081-ABD6-42FAE45063FB}" srcOrd="0" destOrd="0" presId="urn:microsoft.com/office/officeart/2018/2/layout/IconVerticalSolidList"/>
    <dgm:cxn modelId="{4AC00BAD-1480-42AC-B92E-783215BB093D}" type="presOf" srcId="{5EA03B3F-5D6F-49F1-A6D0-872B6A3E52E4}" destId="{1DF2EF8C-E278-48A2-91A0-722CA73DCF7B}" srcOrd="0" destOrd="0" presId="urn:microsoft.com/office/officeart/2018/2/layout/IconVerticalSolidList"/>
    <dgm:cxn modelId="{733E4DA7-D801-42FF-AD59-CCB451FA485F}" srcId="{134FBDAB-7385-48BE-9891-65C4ACB180B9}" destId="{5EA03B3F-5D6F-49F1-A6D0-872B6A3E52E4}" srcOrd="4" destOrd="0" parTransId="{F2860490-35B6-4B13-9D5C-4C74C5C52CBC}" sibTransId="{A09B75B0-3F3E-447E-BAA7-CC4B96B3C19A}"/>
    <dgm:cxn modelId="{A31FB599-E75B-4A01-AE6E-288E823D402E}" type="presOf" srcId="{6B461036-DF14-471C-8B6F-E060CA52E5DB}" destId="{30B8895D-22B1-4005-822E-9A478C7F761A}" srcOrd="0" destOrd="0" presId="urn:microsoft.com/office/officeart/2018/2/layout/IconVerticalSolidList"/>
    <dgm:cxn modelId="{0BE38627-11A8-449F-ACBA-60CED2CD458E}" srcId="{134FBDAB-7385-48BE-9891-65C4ACB180B9}" destId="{259541D1-9FE8-40A8-B04F-0DD2EC69AE28}" srcOrd="2" destOrd="0" parTransId="{0F247682-1368-4C0D-8FF8-74E585668237}" sibTransId="{DB7FF41D-16C4-4D56-A7D4-4D37D54BAFD6}"/>
    <dgm:cxn modelId="{179669AE-CBDB-4F6B-B83E-0C28E1C58922}" type="presOf" srcId="{D471C11B-9EFA-4E3A-9823-034569744B56}" destId="{97BBE9CA-5321-4645-83B6-0641909EE651}" srcOrd="0" destOrd="0" presId="urn:microsoft.com/office/officeart/2018/2/layout/IconVerticalSolidList"/>
    <dgm:cxn modelId="{EC627FF3-E4CD-4A3E-B167-65089BBE004F}" type="presOf" srcId="{259541D1-9FE8-40A8-B04F-0DD2EC69AE28}" destId="{3EEDBFAF-11C5-46B6-AB29-49EE200FD5CF}" srcOrd="0" destOrd="0" presId="urn:microsoft.com/office/officeart/2018/2/layout/IconVerticalSolidList"/>
    <dgm:cxn modelId="{FA21569B-0325-4909-B9EA-F0F8C8A6B09C}" type="presParOf" srcId="{145690E6-34EE-4495-99C8-848951CFDCAA}" destId="{B0A59299-8AFB-4848-B7AF-807F5F18C5AE}" srcOrd="0" destOrd="0" presId="urn:microsoft.com/office/officeart/2018/2/layout/IconVerticalSolidList"/>
    <dgm:cxn modelId="{C6451A21-5B40-4E68-B13F-603B4C54697E}" type="presParOf" srcId="{B0A59299-8AFB-4848-B7AF-807F5F18C5AE}" destId="{99775292-7B92-4E84-BD8E-283C2F8A1FBF}" srcOrd="0" destOrd="0" presId="urn:microsoft.com/office/officeart/2018/2/layout/IconVerticalSolidList"/>
    <dgm:cxn modelId="{05882F43-F24D-4732-A331-70B4D5EBEF58}" type="presParOf" srcId="{B0A59299-8AFB-4848-B7AF-807F5F18C5AE}" destId="{87BEED8E-0619-4D39-836C-B404D87DCE47}" srcOrd="1" destOrd="0" presId="urn:microsoft.com/office/officeart/2018/2/layout/IconVerticalSolidList"/>
    <dgm:cxn modelId="{EF500C02-B6F7-4809-9319-118DBBA65B91}" type="presParOf" srcId="{B0A59299-8AFB-4848-B7AF-807F5F18C5AE}" destId="{86ACE140-ADD4-40B8-ADC7-43DAB4ADA25D}" srcOrd="2" destOrd="0" presId="urn:microsoft.com/office/officeart/2018/2/layout/IconVerticalSolidList"/>
    <dgm:cxn modelId="{87C7CC09-BC60-4BFA-90DE-90BD0BC52F83}" type="presParOf" srcId="{B0A59299-8AFB-4848-B7AF-807F5F18C5AE}" destId="{97BBE9CA-5321-4645-83B6-0641909EE651}" srcOrd="3" destOrd="0" presId="urn:microsoft.com/office/officeart/2018/2/layout/IconVerticalSolidList"/>
    <dgm:cxn modelId="{6DBDE5E3-5B08-4648-83E7-79CFC6292D75}" type="presParOf" srcId="{145690E6-34EE-4495-99C8-848951CFDCAA}" destId="{A1093B33-C62E-46A0-9F1B-86EAB1808BC3}" srcOrd="1" destOrd="0" presId="urn:microsoft.com/office/officeart/2018/2/layout/IconVerticalSolidList"/>
    <dgm:cxn modelId="{018A2FE4-E42B-41EA-B1CD-46FF75AB7DD9}" type="presParOf" srcId="{145690E6-34EE-4495-99C8-848951CFDCAA}" destId="{564C014C-8B45-4F76-A478-C1CB5ACC4750}" srcOrd="2" destOrd="0" presId="urn:microsoft.com/office/officeart/2018/2/layout/IconVerticalSolidList"/>
    <dgm:cxn modelId="{2806BC7B-DE10-40EF-835E-D89AC3FF6BC4}" type="presParOf" srcId="{564C014C-8B45-4F76-A478-C1CB5ACC4750}" destId="{5EFA618A-3B97-4AB1-A890-B745A48A020F}" srcOrd="0" destOrd="0" presId="urn:microsoft.com/office/officeart/2018/2/layout/IconVerticalSolidList"/>
    <dgm:cxn modelId="{83CD45C4-CB37-4DD3-A944-E46622693F74}" type="presParOf" srcId="{564C014C-8B45-4F76-A478-C1CB5ACC4750}" destId="{DF9193FE-9F6D-473D-B0E4-74A0764AF334}" srcOrd="1" destOrd="0" presId="urn:microsoft.com/office/officeart/2018/2/layout/IconVerticalSolidList"/>
    <dgm:cxn modelId="{FCBA4CAC-EDF8-4620-BE15-70A334ADE753}" type="presParOf" srcId="{564C014C-8B45-4F76-A478-C1CB5ACC4750}" destId="{17CD17CD-D78A-4A20-90F2-D26EBC1DA3C9}" srcOrd="2" destOrd="0" presId="urn:microsoft.com/office/officeart/2018/2/layout/IconVerticalSolidList"/>
    <dgm:cxn modelId="{5FF5D9C1-16F7-4BA4-8EFC-9B8A4D1F7E7B}" type="presParOf" srcId="{564C014C-8B45-4F76-A478-C1CB5ACC4750}" destId="{30B8895D-22B1-4005-822E-9A478C7F761A}" srcOrd="3" destOrd="0" presId="urn:microsoft.com/office/officeart/2018/2/layout/IconVerticalSolidList"/>
    <dgm:cxn modelId="{BE527000-7D2D-4901-8972-D3D0F0315DCF}" type="presParOf" srcId="{145690E6-34EE-4495-99C8-848951CFDCAA}" destId="{C95B9115-6EC5-4AAD-B13D-E49E1E33894A}" srcOrd="3" destOrd="0" presId="urn:microsoft.com/office/officeart/2018/2/layout/IconVerticalSolidList"/>
    <dgm:cxn modelId="{2AB10DE9-52C0-49AA-8918-AC5257009D2D}" type="presParOf" srcId="{145690E6-34EE-4495-99C8-848951CFDCAA}" destId="{B342D1DA-551A-4563-AC32-4952A7BBDE6A}" srcOrd="4" destOrd="0" presId="urn:microsoft.com/office/officeart/2018/2/layout/IconVerticalSolidList"/>
    <dgm:cxn modelId="{4E6ECEFE-D213-4B53-BCA1-C65CAADEE3FF}" type="presParOf" srcId="{B342D1DA-551A-4563-AC32-4952A7BBDE6A}" destId="{ECF8F564-1058-43E6-9DC1-69CDB37D045D}" srcOrd="0" destOrd="0" presId="urn:microsoft.com/office/officeart/2018/2/layout/IconVerticalSolidList"/>
    <dgm:cxn modelId="{800380D1-DDB2-4D65-B2EB-429E9E6629EA}" type="presParOf" srcId="{B342D1DA-551A-4563-AC32-4952A7BBDE6A}" destId="{5B9D01BE-5336-4C52-97C6-79DF319C771D}" srcOrd="1" destOrd="0" presId="urn:microsoft.com/office/officeart/2018/2/layout/IconVerticalSolidList"/>
    <dgm:cxn modelId="{457C4CB2-C5E9-454F-90E3-29543C583521}" type="presParOf" srcId="{B342D1DA-551A-4563-AC32-4952A7BBDE6A}" destId="{8E17B106-F509-4EAD-89AF-EDCF2455BB4C}" srcOrd="2" destOrd="0" presId="urn:microsoft.com/office/officeart/2018/2/layout/IconVerticalSolidList"/>
    <dgm:cxn modelId="{24DD89AF-BBC7-4917-A8D5-DA71067FEF2C}" type="presParOf" srcId="{B342D1DA-551A-4563-AC32-4952A7BBDE6A}" destId="{3EEDBFAF-11C5-46B6-AB29-49EE200FD5CF}" srcOrd="3" destOrd="0" presId="urn:microsoft.com/office/officeart/2018/2/layout/IconVerticalSolidList"/>
    <dgm:cxn modelId="{0F62F94E-FFC6-42F8-B388-2BF4BC30044E}" type="presParOf" srcId="{145690E6-34EE-4495-99C8-848951CFDCAA}" destId="{75F05DA1-430E-4CC8-BFD0-D77C684BE083}" srcOrd="5" destOrd="0" presId="urn:microsoft.com/office/officeart/2018/2/layout/IconVerticalSolidList"/>
    <dgm:cxn modelId="{3D0B8E22-439B-46DB-96FC-8229701BC604}" type="presParOf" srcId="{145690E6-34EE-4495-99C8-848951CFDCAA}" destId="{9C058164-0823-4E8A-AAEF-EF2C6ACFB643}" srcOrd="6" destOrd="0" presId="urn:microsoft.com/office/officeart/2018/2/layout/IconVerticalSolidList"/>
    <dgm:cxn modelId="{4CCED684-790C-49B2-857B-80F4C39BC333}" type="presParOf" srcId="{9C058164-0823-4E8A-AAEF-EF2C6ACFB643}" destId="{1AC6118F-480C-4C09-BE1A-3AFC66EDC56E}" srcOrd="0" destOrd="0" presId="urn:microsoft.com/office/officeart/2018/2/layout/IconVerticalSolidList"/>
    <dgm:cxn modelId="{5626C39A-3EEA-4339-8CB7-DAAFD8BC5841}" type="presParOf" srcId="{9C058164-0823-4E8A-AAEF-EF2C6ACFB643}" destId="{B8A5EEE7-C781-4EDA-9502-661D1B54B0EB}" srcOrd="1" destOrd="0" presId="urn:microsoft.com/office/officeart/2018/2/layout/IconVerticalSolidList"/>
    <dgm:cxn modelId="{AF8D7CF2-ACD8-433D-B5D7-03AC5A1EE559}" type="presParOf" srcId="{9C058164-0823-4E8A-AAEF-EF2C6ACFB643}" destId="{218D41F8-F03E-491F-83A6-9037E02ED690}" srcOrd="2" destOrd="0" presId="urn:microsoft.com/office/officeart/2018/2/layout/IconVerticalSolidList"/>
    <dgm:cxn modelId="{DA06EF8E-CFE5-4D7D-B82F-C73CD37E4D87}" type="presParOf" srcId="{9C058164-0823-4E8A-AAEF-EF2C6ACFB643}" destId="{15D765CF-25A5-4081-ABD6-42FAE45063FB}" srcOrd="3" destOrd="0" presId="urn:microsoft.com/office/officeart/2018/2/layout/IconVerticalSolidList"/>
    <dgm:cxn modelId="{4C1415B6-39B8-4A70-9830-2CC6D42738E1}" type="presParOf" srcId="{145690E6-34EE-4495-99C8-848951CFDCAA}" destId="{7D57C592-D5ED-40FB-B20D-E99F899E86AC}" srcOrd="7" destOrd="0" presId="urn:microsoft.com/office/officeart/2018/2/layout/IconVerticalSolidList"/>
    <dgm:cxn modelId="{193DB9B4-9D9F-4078-AED6-1682BFDD2B68}" type="presParOf" srcId="{145690E6-34EE-4495-99C8-848951CFDCAA}" destId="{A77C63EA-EBB0-4196-B468-D9BFBE1A9BBC}" srcOrd="8" destOrd="0" presId="urn:microsoft.com/office/officeart/2018/2/layout/IconVerticalSolidList"/>
    <dgm:cxn modelId="{7D9A943C-FBA9-4E8B-B93C-18244D1C2338}" type="presParOf" srcId="{A77C63EA-EBB0-4196-B468-D9BFBE1A9BBC}" destId="{8BC5EE1F-C30A-4976-81E4-60DBB50D9E6E}" srcOrd="0" destOrd="0" presId="urn:microsoft.com/office/officeart/2018/2/layout/IconVerticalSolidList"/>
    <dgm:cxn modelId="{229441AF-059C-498A-91CF-B306957D9456}" type="presParOf" srcId="{A77C63EA-EBB0-4196-B468-D9BFBE1A9BBC}" destId="{E730CE60-FE34-4975-828B-9D3E1768056B}" srcOrd="1" destOrd="0" presId="urn:microsoft.com/office/officeart/2018/2/layout/IconVerticalSolidList"/>
    <dgm:cxn modelId="{72D9C08D-91C0-4CCA-901C-07CB973E2449}" type="presParOf" srcId="{A77C63EA-EBB0-4196-B468-D9BFBE1A9BBC}" destId="{7D37A2A9-4477-476E-BCF0-643E2602AFEB}" srcOrd="2" destOrd="0" presId="urn:microsoft.com/office/officeart/2018/2/layout/IconVerticalSolidList"/>
    <dgm:cxn modelId="{D231EEC6-2AA8-40AB-8B2B-B4F1976228FF}" type="presParOf" srcId="{A77C63EA-EBB0-4196-B468-D9BFBE1A9BBC}" destId="{1DF2EF8C-E278-48A2-91A0-722CA73DCF7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52AF886-F8E4-44E1-BF7E-6B4631905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3E3495C8-DBEF-4143-966D-4ED5AE9CA0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1060089-536D-4A13-918E-D890D2A2D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FBE2-D2CB-445F-8D44-583159227099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8C42C35-F5E8-4387-A71C-6B2874347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4D524ED-854F-4BA6-8584-42CC792F4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3284-0036-4722-9D28-4BBEB41A5C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72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E6C7BD7-EE50-44F7-A2EA-3C7113779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DF7EF12B-99ED-4D5F-B225-75478BE368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ADD6B14-8282-42AB-98C5-2A308FB5D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FBE2-D2CB-445F-8D44-583159227099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8834B79-B873-425E-B0C0-7E9760C3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47751FC-C440-483D-8512-7E32CED7E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3284-0036-4722-9D28-4BBEB41A5C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150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BC26DD1C-DEC6-4F79-8CF2-67708ED150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EDC7B8DB-3701-4B1E-8781-69FF75215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7130E81-8AAE-4C43-AB80-EA9059507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FBE2-D2CB-445F-8D44-583159227099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96F3E05-A262-4ECC-A2B4-6D99A4A02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57EFDE9-C221-4FA9-9DE9-6EC6AB0A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3284-0036-4722-9D28-4BBEB41A5C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016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6EB4AA6-25D3-4B2C-9382-E47E4E077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D18031E-EF00-45EB-A4B7-374773236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B157984-8414-4B86-BE0F-8FDDC40C6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FBE2-D2CB-445F-8D44-583159227099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0EB2C5C-036B-48E1-BD65-6BF5393A4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59F5315-AC6D-4A62-AFDE-E12ACDDF9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3284-0036-4722-9D28-4BBEB41A5C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85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66AD487-E0A0-4740-84CF-005161AF1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6E9D2E0B-A1AD-4975-98CB-ACC39FBBB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38BA7B0-A703-4DF3-BFC4-A49A95692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FBE2-D2CB-445F-8D44-583159227099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1A4C34F-20A7-4E26-9D0D-30E546AE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6078749-D1F6-4075-821E-90B69380A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3284-0036-4722-9D28-4BBEB41A5C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712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BEE54F7-BDE4-4423-94A9-0752B8B33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81EFFA7-211D-4E1A-A635-BA41DC032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B424A1A-4223-4BB0-BB2F-CD02AD6512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E7E48839-DB78-480C-AEF3-E483240C8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FBE2-D2CB-445F-8D44-583159227099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052794B5-68FF-4785-B673-4175C853A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51C8FF1F-23B4-4092-9B5C-6AB841971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3284-0036-4722-9D28-4BBEB41A5C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81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F2DB5F8-157E-4543-BEE7-B569CCCE1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DB8B9356-01CF-4678-A81B-244A3FF78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47564B03-456A-4649-B332-FA2CBA3D8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E64C6336-9AF6-4A7E-A5F2-0754287233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E54BFECF-9F04-4789-BE9B-9FF05B58C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4042B978-4206-4328-9D3E-945FAC69C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FBE2-D2CB-445F-8D44-583159227099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0A91ACAE-EEF0-4F8A-9340-1A83EB4E7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3D8C8841-7693-4EAD-91A6-9649C8CA5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3284-0036-4722-9D28-4BBEB41A5C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726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1490427-89CD-44FF-AB4D-F3EF1AF40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8E9D8F32-B3DA-4C3D-893D-DA4CE43C7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FBE2-D2CB-445F-8D44-583159227099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E25EB8AF-44FE-4B62-83BF-988FF0ED7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3266EF5F-24A5-4D3F-867B-929D04440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3284-0036-4722-9D28-4BBEB41A5C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18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AD80470C-BD05-47A0-B200-EB0924EBE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FBE2-D2CB-445F-8D44-583159227099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572E0B35-A1B4-45A9-BB24-AF021DE7F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6427DF1B-05AA-4618-B8AA-2AD7532AB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3284-0036-4722-9D28-4BBEB41A5C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06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626B007-BA48-435F-82A7-A295F2EEC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ED61ED1-756B-47B6-80C1-411C4F14C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8BA83144-0D48-4886-AF2D-F3F9CFA30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A636EA2B-A1A5-44D6-A997-510B96A6C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FBE2-D2CB-445F-8D44-583159227099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EF364678-024C-417D-9D58-1EA5BBC50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7A0F93DC-FD08-4607-87EA-765ABC3F3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3284-0036-4722-9D28-4BBEB41A5C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441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4BBB119-60EF-4225-AFB8-78AA0D71A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DFD65CC5-2CE4-4165-9D62-F1D1AD0E09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09FE7C4E-428F-42B3-969D-2506F3B9A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EB9F9A79-D381-4701-93D0-25B73566C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FBE2-D2CB-445F-8D44-583159227099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57FBC4CC-42F4-4391-A23D-F06EAD6D2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BAB977E-DB02-4B33-82DB-9EBA4EA10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3284-0036-4722-9D28-4BBEB41A5C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78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F4497C92-0070-41D7-80A8-CB6F21F8A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D6878AFA-A853-4A43-8D4A-498215FE5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1AD3FE5-D036-4CE4-A1E4-3E6C6E7E09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4FBE2-D2CB-445F-8D44-583159227099}" type="datetimeFigureOut">
              <a:rPr lang="cs-CZ" smtClean="0"/>
              <a:t>26.3.2020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A26E956-8D0E-4F9C-A016-761FFC0312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EB920D9-7BDE-463A-9BA0-21C8201244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43284-0036-4722-9D28-4BBEB41A5C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4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358D98D-EC82-4CCC-BF76-B41E888D84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cs-CZ" sz="4700">
                <a:solidFill>
                  <a:srgbClr val="FFFFFF"/>
                </a:solidFill>
              </a:rPr>
              <a:t>Osobnostní specifika žáků s lehkým mentálním postižením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B8D5BDA2-E258-446F-B2E3-549C685D4C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Vanda Lízalová a Pavlína Nečasová</a:t>
            </a:r>
          </a:p>
        </p:txBody>
      </p:sp>
    </p:spTree>
    <p:extLst>
      <p:ext uri="{BB962C8B-B14F-4D97-AF65-F5344CB8AC3E}">
        <p14:creationId xmlns:p14="http://schemas.microsoft.com/office/powerpoint/2010/main" val="3402676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57622F3-9367-430E-8054-B75AA011D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Paměť 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548FB05-49E9-4E37-9898-DFB1B018B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2400" dirty="0"/>
              <a:t>Narušena ve všech třech fázích</a:t>
            </a:r>
          </a:p>
          <a:p>
            <a:r>
              <a:rPr lang="cs-CZ" sz="2400" dirty="0"/>
              <a:t>Pomalé tempo osvojování nových poznatků, problémy s tříděním informací</a:t>
            </a:r>
          </a:p>
          <a:p>
            <a:r>
              <a:rPr lang="cs-CZ" sz="2400" dirty="0"/>
              <a:t>Převažuje mechanická a krátkodobá paměť</a:t>
            </a:r>
          </a:p>
          <a:p>
            <a:r>
              <a:rPr lang="cs-CZ" sz="2400" dirty="0"/>
              <a:t>Často zaměřena na jediný jev</a:t>
            </a:r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059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7515D20E-1AB7-4E74-9236-2B72B63D60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E5442B7-0674-4F94-96C4-B3AB704B0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36329"/>
            <a:ext cx="3892732" cy="4382588"/>
          </a:xfrm>
        </p:spPr>
        <p:txBody>
          <a:bodyPr anchor="ctr">
            <a:normAutofit/>
          </a:bodyPr>
          <a:lstStyle/>
          <a:p>
            <a:r>
              <a:rPr lang="cs-CZ" sz="5400"/>
              <a:t>Jak zlepšit paměť a koncentraci?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32D8612-31EB-44CF-A1D0-14FD4C7054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316346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F19A4A0F-1B59-4DB0-9764-D10936E987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F399A70F-F8CD-4992-9EF5-6CF15472E7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48F4FEDC-6D80-458C-A665-075D9B9500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873B707-463F-40B0-8227-E8CC6C67EB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9C9EAEA-39D0-4B0E-A0EB-51E7B2674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3F75A6E-A2A7-4980-8669-C1B8F19A6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1336329"/>
            <a:ext cx="5260848" cy="4382588"/>
          </a:xfrm>
        </p:spPr>
        <p:txBody>
          <a:bodyPr anchor="ctr">
            <a:normAutofit/>
          </a:bodyPr>
          <a:lstStyle/>
          <a:p>
            <a:r>
              <a:rPr lang="cs-CZ" sz="2000" dirty="0"/>
              <a:t>pravidelné opakování</a:t>
            </a:r>
          </a:p>
          <a:p>
            <a:r>
              <a:rPr lang="cs-CZ" sz="2000" dirty="0"/>
              <a:t>rozmanitost podnětů a činností  </a:t>
            </a:r>
          </a:p>
          <a:p>
            <a:r>
              <a:rPr lang="cs-CZ" sz="2000" dirty="0"/>
              <a:t>variabilita didaktických metod</a:t>
            </a:r>
          </a:p>
          <a:p>
            <a:r>
              <a:rPr lang="cs-CZ" sz="2000" dirty="0"/>
              <a:t>strukturace učební látky na kratší úseky</a:t>
            </a:r>
          </a:p>
          <a:p>
            <a:r>
              <a:rPr lang="cs-CZ" sz="2000" dirty="0"/>
              <a:t>opakovací úkoly</a:t>
            </a:r>
          </a:p>
          <a:p>
            <a:r>
              <a:rPr lang="cs-CZ" sz="2000" dirty="0"/>
              <a:t>verbalizace činnosti</a:t>
            </a:r>
          </a:p>
          <a:p>
            <a:r>
              <a:rPr lang="cs-CZ" sz="2000" dirty="0"/>
              <a:t>emocionální motivace</a:t>
            </a:r>
          </a:p>
          <a:p>
            <a:r>
              <a:rPr lang="cs-CZ" sz="2000" dirty="0"/>
              <a:t>relaxace</a:t>
            </a:r>
          </a:p>
        </p:txBody>
      </p:sp>
    </p:spTree>
    <p:extLst>
      <p:ext uri="{BB962C8B-B14F-4D97-AF65-F5344CB8AC3E}">
        <p14:creationId xmlns:p14="http://schemas.microsoft.com/office/powerpoint/2010/main" val="885749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6A2CF0-39CC-4CD6-B38B-36230D63C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Emoce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2E96212-6170-4CAE-A92D-AAD77E81F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cs-CZ" sz="2400">
                <a:solidFill>
                  <a:srgbClr val="000000"/>
                </a:solidFill>
              </a:rPr>
              <a:t>Výrazná citová nezralost</a:t>
            </a:r>
          </a:p>
          <a:p>
            <a:r>
              <a:rPr lang="cs-CZ" sz="2400">
                <a:solidFill>
                  <a:srgbClr val="000000"/>
                </a:solidFill>
              </a:rPr>
              <a:t>Nízká sebekontrola</a:t>
            </a:r>
          </a:p>
          <a:p>
            <a:r>
              <a:rPr lang="cs-CZ" sz="2400">
                <a:solidFill>
                  <a:srgbClr val="000000"/>
                </a:solidFill>
              </a:rPr>
              <a:t>Nechá se velmi lehce ovlivnit cizími názory, posudky a vztahy</a:t>
            </a:r>
          </a:p>
          <a:p>
            <a:r>
              <a:rPr lang="cs-CZ" sz="2400">
                <a:solidFill>
                  <a:srgbClr val="000000"/>
                </a:solidFill>
              </a:rPr>
              <a:t>Citová labilita, impulzivita, úzkostnost</a:t>
            </a:r>
          </a:p>
          <a:p>
            <a:endParaRPr lang="cs-CZ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228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8EE1EF7-AFC9-430F-B64B-B9F6D2CD9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Volní vlastnosti</a:t>
            </a:r>
          </a:p>
        </p:txBody>
      </p:sp>
      <p:sp>
        <p:nvSpPr>
          <p:cNvPr id="16" name="Zástupný obsah 2">
            <a:extLst>
              <a:ext uri="{FF2B5EF4-FFF2-40B4-BE49-F238E27FC236}">
                <a16:creationId xmlns:a16="http://schemas.microsoft.com/office/drawing/2014/main" xmlns="" id="{AE8B0A8F-C6F6-4988-AB11-EA990765D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rgbClr val="000000"/>
                </a:solidFill>
              </a:rPr>
              <a:t>Nedostatek vůle- </a:t>
            </a:r>
            <a:r>
              <a:rPr lang="cs-CZ" sz="2400" dirty="0" err="1">
                <a:solidFill>
                  <a:srgbClr val="000000"/>
                </a:solidFill>
              </a:rPr>
              <a:t>hyperbulie</a:t>
            </a:r>
            <a:r>
              <a:rPr lang="cs-CZ" sz="2400" dirty="0">
                <a:solidFill>
                  <a:srgbClr val="000000"/>
                </a:solidFill>
              </a:rPr>
              <a:t> až abulie</a:t>
            </a:r>
          </a:p>
          <a:p>
            <a:r>
              <a:rPr lang="cs-CZ" sz="2400" dirty="0">
                <a:solidFill>
                  <a:srgbClr val="000000"/>
                </a:solidFill>
              </a:rPr>
              <a:t>Nesamostatnost</a:t>
            </a:r>
          </a:p>
          <a:p>
            <a:r>
              <a:rPr lang="cs-CZ" sz="2400" dirty="0">
                <a:solidFill>
                  <a:srgbClr val="000000"/>
                </a:solidFill>
              </a:rPr>
              <a:t>Nedostatečná iniciativa</a:t>
            </a:r>
          </a:p>
          <a:p>
            <a:r>
              <a:rPr lang="cs-CZ" sz="2400" dirty="0">
                <a:solidFill>
                  <a:srgbClr val="000000"/>
                </a:solidFill>
              </a:rPr>
              <a:t>Neschopnost překonávat překážky</a:t>
            </a:r>
          </a:p>
          <a:p>
            <a:r>
              <a:rPr lang="cs-CZ" sz="2400" dirty="0">
                <a:solidFill>
                  <a:srgbClr val="000000"/>
                </a:solidFill>
              </a:rPr>
              <a:t>Odlišná hierarchie potřeb</a:t>
            </a:r>
          </a:p>
          <a:p>
            <a:r>
              <a:rPr lang="cs-CZ" sz="2400" dirty="0">
                <a:solidFill>
                  <a:srgbClr val="000000"/>
                </a:solidFill>
              </a:rPr>
              <a:t>Během školní docházky je dobré vhodně pracovat s motivací, stejně jako se zdravým sebevědomím</a:t>
            </a:r>
          </a:p>
        </p:txBody>
      </p:sp>
    </p:spTree>
    <p:extLst>
      <p:ext uri="{BB962C8B-B14F-4D97-AF65-F5344CB8AC3E}">
        <p14:creationId xmlns:p14="http://schemas.microsoft.com/office/powerpoint/2010/main" val="2923812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CB6C291-6CAF-46DF-ACFF-AADF0FD03F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1EBADBCA-DA20-4279-93C6-011DEF18AA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53" t="3964" b="3964"/>
          <a:stretch>
            <a:fillRect/>
          </a:stretch>
        </p:blipFill>
        <p:spPr>
          <a:xfrm>
            <a:off x="0" y="1"/>
            <a:ext cx="7554138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2FC8DC6-4B92-43E4-B2E3-2140489A4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Socializace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735DC46-5663-471D-AADB-81E00E65BC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00850" y="0"/>
            <a:ext cx="539115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3FA23C6-5719-4067-A3B8-C7A01A595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rgbClr val="000000"/>
                </a:solidFill>
              </a:rPr>
              <a:t>Stereotyp v sociálních vztazích</a:t>
            </a:r>
          </a:p>
          <a:p>
            <a:r>
              <a:rPr lang="cs-CZ" sz="2400" dirty="0">
                <a:solidFill>
                  <a:srgbClr val="000000"/>
                </a:solidFill>
              </a:rPr>
              <a:t>Cítí se dobře v domácím prostředí, z čehož může vést izolovanost</a:t>
            </a:r>
          </a:p>
          <a:p>
            <a:r>
              <a:rPr lang="cs-CZ" sz="2400" dirty="0">
                <a:solidFill>
                  <a:srgbClr val="000000"/>
                </a:solidFill>
              </a:rPr>
              <a:t>Socializace jedince s LMP velmi závisí na výchovném působení rodiny a školy</a:t>
            </a:r>
          </a:p>
          <a:p>
            <a:r>
              <a:rPr lang="cs-CZ" sz="2400" dirty="0">
                <a:solidFill>
                  <a:srgbClr val="000000"/>
                </a:solidFill>
              </a:rPr>
              <a:t>Velká část dospělých jedinců s LMP je schopna udržovat sociální vztahy</a:t>
            </a:r>
          </a:p>
          <a:p>
            <a:endParaRPr lang="cs-CZ" sz="2400" dirty="0">
              <a:solidFill>
                <a:srgbClr val="000000"/>
              </a:solidFill>
            </a:endParaRPr>
          </a:p>
          <a:p>
            <a:endParaRPr lang="cs-CZ" sz="2400" dirty="0">
              <a:solidFill>
                <a:srgbClr val="000000"/>
              </a:solidFill>
            </a:endParaRPr>
          </a:p>
          <a:p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7993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A5B4632-C963-4296-86F0-79AA9EA5AE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58A539D-DC92-47FF-9628-F1730DBDF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bg1"/>
                </a:solidFill>
              </a:rPr>
              <a:t>Vznik narušené komunikační schopnosti u žáků s LMP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xmlns="" id="{475CC2E0-E32B-46EA-AF4C-F80060636E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5625863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8964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89575E1-3389-451A-A5F7-27854C25C5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53CCC5C-D88E-40FB-B30B-23DCDBD01D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23DCCC6-500C-4CA5-A663-B64EF9756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Řeč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F3636B7-3308-4173-B6F2-95DA26CCF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dirty="0"/>
              <a:t>Vývoj řeči: narušený, opožděný, omezený (dle Sováka)</a:t>
            </a:r>
          </a:p>
          <a:p>
            <a:r>
              <a:rPr lang="cs-CZ" dirty="0"/>
              <a:t>Začátek vývoje řeči je opožděn o 1 – 2 roky</a:t>
            </a:r>
          </a:p>
          <a:p>
            <a:r>
              <a:rPr lang="cs-CZ" dirty="0"/>
              <a:t>Narušena abstrakce pojmů</a:t>
            </a:r>
          </a:p>
          <a:p>
            <a:r>
              <a:rPr lang="cs-CZ" dirty="0"/>
              <a:t>Narušena expresivní i receptivní rovina řeči</a:t>
            </a:r>
          </a:p>
          <a:p>
            <a:r>
              <a:rPr lang="cs-CZ" dirty="0"/>
              <a:t>Expresivní: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Chudá slovní zásoba – převažují konkrétní slovní vyjádření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Nesprávná artikulace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Dysgramatismy, agramatismy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Echolalie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13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89575E1-3389-451A-A5F7-27854C25C5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53CCC5C-D88E-40FB-B30B-23DCDBD01D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7B7EF27-76A2-4A9E-81DD-75080E9B2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Řeč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C9FC6EB-3418-40AD-8024-99C69A34F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dirty="0"/>
              <a:t>Receptivní rovina řeči: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Narušení porozumění obsahu řeči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Při LMP je řeč v běžných komunikačních situacích dostačující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Selhávání v nepředvídatelných komunikačních situací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Obtíže v pochopení role komunikačního partnera, plnění slovních pokynů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65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CB6C291-6CAF-46DF-ACFF-AADF0FD03F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1EBADBCA-DA20-4279-93C6-011DEF18AA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53" t="3964" b="3964"/>
          <a:stretch>
            <a:fillRect/>
          </a:stretch>
        </p:blipFill>
        <p:spPr>
          <a:xfrm>
            <a:off x="0" y="1"/>
            <a:ext cx="7554138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A3BA35-44D3-4563-AD88-DDB5B3450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Školní docházka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735DC46-5663-471D-AADB-81E00E65BC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00850" y="0"/>
            <a:ext cx="539115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177ECC6-CED8-4D10-992F-1E0821584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rgbClr val="000000"/>
                </a:solidFill>
              </a:rPr>
              <a:t>ZŠ nebo ZŠ podle paragrafu 16. odstavce 9. školského zákona</a:t>
            </a:r>
          </a:p>
          <a:p>
            <a:r>
              <a:rPr lang="cs-CZ" sz="2400" dirty="0">
                <a:solidFill>
                  <a:srgbClr val="000000"/>
                </a:solidFill>
              </a:rPr>
              <a:t>Profesní příprava: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rgbClr val="000000"/>
                </a:solidFill>
              </a:rPr>
              <a:t>Žák smí navštěvovat jakoukoli střední školu, pokud mu to zdravotní stav dovoluje a vyhovuje požadavkům přijímacího řízení školy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rgbClr val="000000"/>
                </a:solidFill>
              </a:rPr>
              <a:t>Střední odborné učiliště, střední odborná škola, odborné učiliště nebo praktická škola</a:t>
            </a:r>
          </a:p>
          <a:p>
            <a:r>
              <a:rPr lang="cs-CZ" sz="2400" dirty="0">
                <a:solidFill>
                  <a:srgbClr val="000000"/>
                </a:solidFill>
              </a:rPr>
              <a:t>Důležité je ve škole získat pracovní návyky a dovednosti</a:t>
            </a:r>
          </a:p>
        </p:txBody>
      </p:sp>
    </p:spTree>
    <p:extLst>
      <p:ext uri="{BB962C8B-B14F-4D97-AF65-F5344CB8AC3E}">
        <p14:creationId xmlns:p14="http://schemas.microsoft.com/office/powerpoint/2010/main" val="42110483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4098F6C-2389-4132-A473-84B618B0B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Profesní zařazení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9F6D709-1CCB-4B8D-AF24-D43CA4825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cs-CZ" sz="1900" dirty="0">
                <a:solidFill>
                  <a:srgbClr val="000000"/>
                </a:solidFill>
              </a:rPr>
              <a:t>Dospělí jedinci s LMP mohou být soběstační, k tomu se vážou jak sociální vztahy, tak především pracovní zařazení do společnosti</a:t>
            </a:r>
          </a:p>
          <a:p>
            <a:r>
              <a:rPr lang="cs-CZ" sz="1900" dirty="0">
                <a:solidFill>
                  <a:srgbClr val="000000"/>
                </a:solidFill>
              </a:rPr>
              <a:t>Většina jedinců s LMP je schopna vykonávat jednoduchou manuální práci</a:t>
            </a:r>
          </a:p>
          <a:p>
            <a:r>
              <a:rPr lang="cs-CZ" sz="1900" dirty="0">
                <a:solidFill>
                  <a:srgbClr val="000000"/>
                </a:solidFill>
              </a:rPr>
              <a:t>Mohou pracovat jako pomocné síly podle svého vyučení např. v pekárně, zámečnictví, truhlářství apod.</a:t>
            </a:r>
          </a:p>
          <a:p>
            <a:r>
              <a:rPr lang="cs-CZ" sz="1900" dirty="0">
                <a:solidFill>
                  <a:srgbClr val="000000"/>
                </a:solidFill>
              </a:rPr>
              <a:t>Jedním z velkých zaměstnavatelů je také například obchodní řetězec Albert, ve kterém jedinci doplňují zboží apod.</a:t>
            </a:r>
          </a:p>
          <a:p>
            <a:r>
              <a:rPr lang="cs-CZ" sz="1900" dirty="0">
                <a:solidFill>
                  <a:srgbClr val="000000"/>
                </a:solidFill>
              </a:rPr>
              <a:t>Využití tranzitních programů</a:t>
            </a:r>
          </a:p>
          <a:p>
            <a:endParaRPr lang="cs-CZ" sz="1900" dirty="0">
              <a:solidFill>
                <a:srgbClr val="000000"/>
              </a:solidFill>
            </a:endParaRPr>
          </a:p>
          <a:p>
            <a:endParaRPr lang="cs-CZ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415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6AF9EB7-6593-4BDD-BB24-AC8A09481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Obecné informace o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FD2CC73-D2B8-4C8F-ABEE-9AB487F66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rgbClr val="000000"/>
                </a:solidFill>
              </a:rPr>
              <a:t>Výskyt v populaci: cca 2,6%</a:t>
            </a:r>
          </a:p>
          <a:p>
            <a:r>
              <a:rPr lang="cs-CZ" sz="2000" dirty="0">
                <a:solidFill>
                  <a:srgbClr val="000000"/>
                </a:solidFill>
              </a:rPr>
              <a:t>Výskyt LMP z celkového počtu MP: cca 80%</a:t>
            </a:r>
          </a:p>
          <a:p>
            <a:r>
              <a:rPr lang="cs-CZ" sz="2000" dirty="0">
                <a:solidFill>
                  <a:srgbClr val="000000"/>
                </a:solidFill>
              </a:rPr>
              <a:t>Dědičnost až 60%</a:t>
            </a:r>
          </a:p>
          <a:p>
            <a:r>
              <a:rPr lang="cs-CZ" sz="2000" dirty="0">
                <a:solidFill>
                  <a:srgbClr val="000000"/>
                </a:solidFill>
              </a:rPr>
              <a:t>Čím lehčí je MP, tím je méně jasná příčina</a:t>
            </a:r>
          </a:p>
        </p:txBody>
      </p:sp>
    </p:spTree>
    <p:extLst>
      <p:ext uri="{BB962C8B-B14F-4D97-AF65-F5344CB8AC3E}">
        <p14:creationId xmlns:p14="http://schemas.microsoft.com/office/powerpoint/2010/main" val="4422650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7CA5215-26B6-4F52-A140-ECCFC47A0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Zdroje: </a:t>
            </a:r>
          </a:p>
          <a:p>
            <a:r>
              <a:rPr lang="cs-CZ" dirty="0"/>
              <a:t>Bartoňová, M. (2013). Inkluzivní didaktika v základní škole se zřetelem na edukaci žáků s lehkým mentálním postižením. Brno: </a:t>
            </a:r>
            <a:r>
              <a:rPr lang="cs-CZ" dirty="0" err="1"/>
              <a:t>Munipress</a:t>
            </a:r>
            <a:endParaRPr lang="cs-CZ" dirty="0"/>
          </a:p>
          <a:p>
            <a:r>
              <a:rPr lang="cs-CZ" dirty="0"/>
              <a:t>Klenková, J. (2006). Logopedie. Praha: Grada </a:t>
            </a:r>
            <a:r>
              <a:rPr lang="cs-CZ" dirty="0" err="1"/>
              <a:t>Publishing</a:t>
            </a:r>
            <a:r>
              <a:rPr lang="cs-CZ" dirty="0"/>
              <a:t>, a.s. </a:t>
            </a:r>
          </a:p>
          <a:p>
            <a:r>
              <a:rPr lang="cs-CZ" dirty="0"/>
              <a:t>Viktorin, J. (2018). Inkluzivní vzdělávání žaků s lehkým mentálním postižením na základních školách. Brno: </a:t>
            </a:r>
            <a:r>
              <a:rPr lang="cs-CZ" dirty="0" err="1"/>
              <a:t>Munipress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7648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71EF9B-7372-47E3-93C1-1567339E0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Osobnost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7D3194C-0D1D-4C1A-8327-13E7F1C0B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cs-CZ" sz="2400">
                <a:solidFill>
                  <a:srgbClr val="000000"/>
                </a:solidFill>
              </a:rPr>
              <a:t>Osobnost jedince je výsledkem vzájemného působení mnoha vnitřních (biologických, dědičných, genových, vrozených) a vnějších (sociálních) podmínek.</a:t>
            </a:r>
          </a:p>
          <a:p>
            <a:r>
              <a:rPr lang="cs-CZ" sz="2400">
                <a:solidFill>
                  <a:srgbClr val="000000"/>
                </a:solidFill>
              </a:rPr>
              <a:t>Každý člověk s mentálním postižením je jedinečnou osobností se specifickými rysy, přesto se u většiny z nich projevují společné znaky.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>
                <a:solidFill>
                  <a:srgbClr val="000000"/>
                </a:solidFill>
              </a:rPr>
              <a:t> společné znaky jsou závislé na druhu MP, stupni a jeho rozsahu</a:t>
            </a:r>
          </a:p>
        </p:txBody>
      </p:sp>
    </p:spTree>
    <p:extLst>
      <p:ext uri="{BB962C8B-B14F-4D97-AF65-F5344CB8AC3E}">
        <p14:creationId xmlns:p14="http://schemas.microsoft.com/office/powerpoint/2010/main" val="2530256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2172E40-2410-4773-BFCF-E905377E8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Zvláštnosti somatického vývoje 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39B31F4-29B5-4B1F-A22C-FFE250CFB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2400" dirty="0"/>
              <a:t>Závislé na charakteru postižení, jeho hloubce a příčinách vzniku</a:t>
            </a:r>
          </a:p>
          <a:p>
            <a:r>
              <a:rPr lang="cs-CZ" sz="2400" dirty="0"/>
              <a:t>Základní somatické znaky: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 nižší porodní hmotnost a délka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 nižší tělesná výška, vyšší sklon k obezitě, vyšší BMI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 odchylky v držení těla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 tělesný a motorický vývoj opožděný o 2 – 4 roky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02300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B98EA2-C52B-470D-8BBE-C71C9C745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rgbClr val="FFFFFF"/>
                </a:solidFill>
              </a:rPr>
              <a:t>Psychomotorický vývoj dítěte s MPL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F362689-4740-4D6A-961F-2FAF9AFA6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rgbClr val="000000"/>
                </a:solidFill>
              </a:rPr>
              <a:t>Zpomalení ve vývoji od kojeneckého věku</a:t>
            </a:r>
          </a:p>
          <a:p>
            <a:r>
              <a:rPr lang="cs-CZ" sz="2000" dirty="0">
                <a:solidFill>
                  <a:srgbClr val="000000"/>
                </a:solidFill>
              </a:rPr>
              <a:t>Nápadné obtíže ve třech letech: opožděný vývoj až o rok, velké nedostatky v řečových dovednostech, nedostatečná zvídavost, stereotyp ve hře atd…</a:t>
            </a:r>
          </a:p>
          <a:p>
            <a:r>
              <a:rPr lang="cs-CZ" sz="2000" dirty="0">
                <a:solidFill>
                  <a:srgbClr val="000000"/>
                </a:solidFill>
              </a:rPr>
              <a:t>Výrazné obtíže nastávají s příchodem povinné školní docházky…</a:t>
            </a:r>
          </a:p>
        </p:txBody>
      </p:sp>
    </p:spTree>
    <p:extLst>
      <p:ext uri="{BB962C8B-B14F-4D97-AF65-F5344CB8AC3E}">
        <p14:creationId xmlns:p14="http://schemas.microsoft.com/office/powerpoint/2010/main" val="44240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C17FDC-C89C-4118-B07F-10459F45B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Kognitivní procesy</a:t>
            </a:r>
          </a:p>
        </p:txBody>
      </p:sp>
    </p:spTree>
    <p:extLst>
      <p:ext uri="{BB962C8B-B14F-4D97-AF65-F5344CB8AC3E}">
        <p14:creationId xmlns:p14="http://schemas.microsoft.com/office/powerpoint/2010/main" val="146914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7146C3D-534D-44D7-BFAB-CEB447E67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Vnímání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9DF264D-E2CD-4E67-9987-C8FE9E638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2400" dirty="0"/>
              <a:t> tempo zrakového vnímání je zpomaleno </a:t>
            </a:r>
            <a:r>
              <a:rPr lang="cs-CZ" sz="2400" dirty="0">
                <a:sym typeface="Symbol" panose="05050102010706020507" pitchFamily="18" charset="2"/>
              </a:rPr>
              <a:t> z</a:t>
            </a:r>
            <a:r>
              <a:rPr lang="cs-CZ" sz="2400" dirty="0"/>
              <a:t>úžený rozsah vnímaného materiálu</a:t>
            </a:r>
          </a:p>
          <a:p>
            <a:r>
              <a:rPr lang="cs-CZ" sz="2400" dirty="0"/>
              <a:t>Potíže v rozlišování stejných podobných předmětů, barev a tvarů</a:t>
            </a:r>
          </a:p>
          <a:p>
            <a:r>
              <a:rPr lang="cs-CZ" sz="2400" dirty="0"/>
              <a:t>Inaktivita vnímání </a:t>
            </a:r>
            <a:r>
              <a:rPr lang="cs-CZ" sz="2400" dirty="0">
                <a:sym typeface="Symbol" panose="05050102010706020507" pitchFamily="18" charset="2"/>
              </a:rPr>
              <a:t> potíže v rozlišování detailů</a:t>
            </a:r>
          </a:p>
          <a:p>
            <a:r>
              <a:rPr lang="cs-CZ" sz="2400" dirty="0">
                <a:sym typeface="Symbol" panose="05050102010706020507" pitchFamily="18" charset="2"/>
              </a:rPr>
              <a:t>Deficity v oblasti prostorového vnímání, vnímání času, snížená citlivost k hmatovým jevům</a:t>
            </a:r>
          </a:p>
          <a:p>
            <a:endParaRPr lang="cs-CZ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2400" b="1" dirty="0">
                <a:sym typeface="Symbol" panose="05050102010706020507" pitchFamily="18" charset="2"/>
              </a:rPr>
              <a:t>Důležité je dodávat dostatečné množství zrakových, sluchových a motorických podnětů.</a:t>
            </a:r>
            <a:endParaRPr lang="cs-CZ" sz="2400" b="1" dirty="0"/>
          </a:p>
          <a:p>
            <a:endParaRPr lang="cs-CZ" sz="2400" b="1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091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89DF3F8-9D74-4C4A-B704-9F5130CA0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Myšlení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381D59C-68A7-4C62-9F63-CA5D509B8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2400"/>
              <a:t>Myšlení je stereotypní, rigidní, spojené s nedůsledností a nekritičností</a:t>
            </a:r>
          </a:p>
          <a:p>
            <a:r>
              <a:rPr lang="cs-CZ" sz="2400"/>
              <a:t>Nedostatečná poznávací schopnost </a:t>
            </a:r>
            <a:r>
              <a:rPr lang="cs-CZ" sz="2400">
                <a:sym typeface="Symbol" panose="05050102010706020507" pitchFamily="18" charset="2"/>
              </a:rPr>
              <a:t> většinou dosáhne maximální úrovně stadia konkrétních logických operací – je důležité vázat podněty na realitu, konkrétní podněty</a:t>
            </a:r>
          </a:p>
          <a:p>
            <a:r>
              <a:rPr lang="cs-CZ" sz="2400">
                <a:sym typeface="Symbol" panose="05050102010706020507" pitchFamily="18" charset="2"/>
              </a:rPr>
              <a:t>Schopnost abstrakce je snížena</a:t>
            </a: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1193275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55FA6D2-FE39-4CD8-9EEE-E231255EA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Pozornost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5930A33-C699-40C2-BE40-DEC8ADC96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2400" dirty="0"/>
              <a:t>Doba nejlepší koncentrace u žáků s LMP je pohybuje okolo 15 – 20 minut</a:t>
            </a:r>
          </a:p>
          <a:p>
            <a:r>
              <a:rPr lang="cs-CZ" sz="2400" dirty="0"/>
              <a:t>S nárůstem kvantity narůstá počet chyb</a:t>
            </a:r>
          </a:p>
          <a:p>
            <a:r>
              <a:rPr lang="cs-CZ" sz="2400" dirty="0"/>
              <a:t>Je nestálá, snížená schopnost provádět více věcí najednou</a:t>
            </a:r>
          </a:p>
          <a:p>
            <a:r>
              <a:rPr lang="cs-CZ" sz="2400" dirty="0"/>
              <a:t>Koncentrace pozornosti se snižuje s výskytem dalších zdravotních problémů (např. epilepsie)</a:t>
            </a:r>
          </a:p>
        </p:txBody>
      </p:sp>
    </p:spTree>
    <p:extLst>
      <p:ext uri="{BB962C8B-B14F-4D97-AF65-F5344CB8AC3E}">
        <p14:creationId xmlns:p14="http://schemas.microsoft.com/office/powerpoint/2010/main" val="15680944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782</Words>
  <Application>Microsoft Office PowerPoint</Application>
  <PresentationFormat>Vlastní</PresentationFormat>
  <Paragraphs>109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Office</vt:lpstr>
      <vt:lpstr>Osobnostní specifika žáků s lehkým mentálním postižením</vt:lpstr>
      <vt:lpstr>Obecné informace o LMP</vt:lpstr>
      <vt:lpstr>Osobnost</vt:lpstr>
      <vt:lpstr>Zvláštnosti somatického vývoje </vt:lpstr>
      <vt:lpstr>Psychomotorický vývoj dítěte s MPL</vt:lpstr>
      <vt:lpstr>Kognitivní procesy</vt:lpstr>
      <vt:lpstr>Vnímání</vt:lpstr>
      <vt:lpstr>Myšlení</vt:lpstr>
      <vt:lpstr>Pozornost</vt:lpstr>
      <vt:lpstr>Paměť </vt:lpstr>
      <vt:lpstr>Jak zlepšit paměť a koncentraci?</vt:lpstr>
      <vt:lpstr>Emoce</vt:lpstr>
      <vt:lpstr>Volní vlastnosti</vt:lpstr>
      <vt:lpstr>Socializace</vt:lpstr>
      <vt:lpstr>Vznik narušené komunikační schopnosti u žáků s LMP</vt:lpstr>
      <vt:lpstr>Řeč</vt:lpstr>
      <vt:lpstr>Řeč</vt:lpstr>
      <vt:lpstr>Školní docházka</vt:lpstr>
      <vt:lpstr>Profesní zařazení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Osobnostní specifika žáků s lehkým mentálním postižením</dc:title>
  <dc:creator>Pavlína Nečasová</dc:creator>
  <cp:lastModifiedBy>Pipekova</cp:lastModifiedBy>
  <cp:revision>7</cp:revision>
  <dcterms:created xsi:type="dcterms:W3CDTF">2020-03-08T17:13:33Z</dcterms:created>
  <dcterms:modified xsi:type="dcterms:W3CDTF">2020-03-26T12:46:55Z</dcterms:modified>
</cp:coreProperties>
</file>