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Zásady práce asistenta pedagoga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2020</a:t>
            </a:r>
            <a:endParaRPr lang="cs-CZ" dirty="0" smtClean="0"/>
          </a:p>
          <a:p>
            <a:r>
              <a:rPr lang="cs-CZ" dirty="0" smtClean="0"/>
              <a:t>Ilona Fialová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750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AP by měla dále zahrnovat: další formy podpory pedagoga a vyučovacích procesů – rozdávání a vybírání sešitů, u mladších žáků – zápis  do ŽK, kopírování a další přípravu výukových materiálů, částečně i opravu domácích úkolů nebo testů (dle klíče učitele).</a:t>
            </a:r>
          </a:p>
          <a:p>
            <a:r>
              <a:rPr lang="cs-CZ" dirty="0" smtClean="0"/>
              <a:t>Diskutovanou otázkou je suplování!!!</a:t>
            </a:r>
          </a:p>
          <a:p>
            <a:r>
              <a:rPr lang="cs-CZ" dirty="0" smtClean="0"/>
              <a:t>Vhodná spolupráce se suplujícím učitele.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071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AP a nepřímá pedagogická činnost</a:t>
            </a:r>
            <a:br>
              <a:rPr lang="cs-CZ" sz="3600" dirty="0" smtClean="0"/>
            </a:br>
            <a:r>
              <a:rPr lang="cs-CZ" sz="3600" dirty="0" smtClean="0"/>
              <a:t>- mělo by být uvedeno v  náplni práce AP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Společné přípravy a konzultace s učitelem</a:t>
            </a:r>
          </a:p>
          <a:p>
            <a:r>
              <a:rPr lang="cs-CZ" dirty="0" smtClean="0"/>
              <a:t>Účast na pedagogických radách</a:t>
            </a:r>
          </a:p>
          <a:p>
            <a:r>
              <a:rPr lang="cs-CZ" dirty="0" smtClean="0"/>
              <a:t>Konzultace s pracovníky PPP, SPC</a:t>
            </a:r>
          </a:p>
          <a:p>
            <a:r>
              <a:rPr lang="cs-CZ" dirty="0" smtClean="0"/>
              <a:t>Profesní setkávání s ostatními AP</a:t>
            </a:r>
          </a:p>
          <a:p>
            <a:r>
              <a:rPr lang="cs-CZ" dirty="0" smtClean="0"/>
              <a:t>Z části konzultace se zák. zástupci.</a:t>
            </a:r>
          </a:p>
          <a:p>
            <a:r>
              <a:rPr lang="cs-CZ" dirty="0" smtClean="0"/>
              <a:t>Aktivní účast na přípravě IVP žáků s TP.</a:t>
            </a:r>
          </a:p>
          <a:p>
            <a:r>
              <a:rPr lang="cs-CZ" dirty="0" smtClean="0"/>
              <a:t>Absolvování různých kurzu, seminářů, samostudium.</a:t>
            </a:r>
          </a:p>
          <a:p>
            <a:r>
              <a:rPr lang="cs-CZ" dirty="0" smtClean="0"/>
              <a:t>Nepřímá </a:t>
            </a:r>
            <a:r>
              <a:rPr lang="cs-CZ" dirty="0" err="1" smtClean="0"/>
              <a:t>ped</a:t>
            </a:r>
            <a:r>
              <a:rPr lang="cs-CZ" dirty="0" smtClean="0"/>
              <a:t>. </a:t>
            </a:r>
            <a:r>
              <a:rPr lang="cs-CZ" dirty="0"/>
              <a:t>č</a:t>
            </a:r>
            <a:r>
              <a:rPr lang="cs-CZ" dirty="0" smtClean="0"/>
              <a:t>innost by měla ideálně tvořit 20 -35 % z úvazku AP.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880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– spolupráce s učitelem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Učitel vítá přítomnost AP ve třídě!!!</a:t>
            </a:r>
          </a:p>
          <a:p>
            <a:r>
              <a:rPr lang="cs-CZ" dirty="0" smtClean="0"/>
              <a:t>AP a učitel jsou si vědomi svých kompetencí a rolí.</a:t>
            </a:r>
          </a:p>
          <a:p>
            <a:r>
              <a:rPr lang="cs-CZ" dirty="0" smtClean="0"/>
              <a:t>AP a učitel mají v rozvrhu vytyčen čas na společné přípravy a konzultace (jako optimální 10 až 15 min. před vyučováním).</a:t>
            </a:r>
          </a:p>
          <a:p>
            <a:r>
              <a:rPr lang="cs-CZ" dirty="0" smtClean="0"/>
              <a:t>Důležité:  osobní dispozice, komunikační dovednosti, dobrá vůle, profesionální a partnerský vztah.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632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Asistent pedagoga v inkluzivní škole, Praha: 2014, UK </a:t>
            </a:r>
            <a:r>
              <a:rPr lang="cs-CZ" dirty="0" err="1" smtClean="0"/>
              <a:t>PdF</a:t>
            </a:r>
            <a:r>
              <a:rPr lang="cs-CZ" dirty="0" smtClean="0"/>
              <a:t>, ISBN 978-80-7290-712-0.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73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Asistent pedagoga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 by mít pozitivní vztah k žákům s TP.</a:t>
            </a:r>
          </a:p>
          <a:p>
            <a:r>
              <a:rPr lang="cs-CZ" dirty="0" smtClean="0"/>
              <a:t>Měl by mít znalosti o dané problematice.</a:t>
            </a:r>
          </a:p>
          <a:p>
            <a:r>
              <a:rPr lang="cs-CZ" dirty="0" smtClean="0"/>
              <a:t>Měl by být trpělivý, někdy se pokrok dostavuje velmi pomalu.</a:t>
            </a:r>
          </a:p>
          <a:p>
            <a:r>
              <a:rPr lang="cs-CZ" dirty="0" smtClean="0"/>
              <a:t>Měl by být empatický.</a:t>
            </a:r>
          </a:p>
          <a:p>
            <a:r>
              <a:rPr lang="cs-CZ" dirty="0" smtClean="0"/>
              <a:t>Měl by být připraven dále se vzdělávat (samostudium, semináře, kurzy atd.).</a:t>
            </a:r>
          </a:p>
          <a:p>
            <a:r>
              <a:rPr lang="cs-CZ" dirty="0" smtClean="0"/>
              <a:t>Měl by být schopen pedagogické lásky!!!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50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 by být přijat jako rovnocenný člen pedagogického sboru!!!</a:t>
            </a:r>
          </a:p>
          <a:p>
            <a:r>
              <a:rPr lang="cs-CZ" dirty="0" smtClean="0"/>
              <a:t>Základní činností AP je přímá podpora žáků v průběhu vyučování.</a:t>
            </a:r>
          </a:p>
          <a:p>
            <a:r>
              <a:rPr lang="cs-CZ" dirty="0" smtClean="0"/>
              <a:t>Jiná forma podpory žáků je jejich doučování (individuální, ve školním prostředí, doma atd.)</a:t>
            </a:r>
          </a:p>
          <a:p>
            <a:r>
              <a:rPr lang="cs-CZ" dirty="0" smtClean="0"/>
              <a:t>Komunikace se zákonnými zástupci, rodiči (dobré udržovat přátelský vztah).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66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činnost AP ve vyučování  žáků s TP:</a:t>
            </a:r>
          </a:p>
          <a:p>
            <a:r>
              <a:rPr lang="cs-CZ" dirty="0" smtClean="0"/>
              <a:t>Oblast prostorové orientace.</a:t>
            </a:r>
          </a:p>
          <a:p>
            <a:r>
              <a:rPr lang="cs-CZ" dirty="0" smtClean="0"/>
              <a:t>Manuální dovednosti.</a:t>
            </a:r>
          </a:p>
          <a:p>
            <a:r>
              <a:rPr lang="cs-CZ" dirty="0" smtClean="0"/>
              <a:t>Pracovní a výtvarná výchova.</a:t>
            </a:r>
          </a:p>
          <a:p>
            <a:r>
              <a:rPr lang="cs-CZ" dirty="0" smtClean="0"/>
              <a:t>Podpora v sebeobsluze.</a:t>
            </a:r>
          </a:p>
          <a:p>
            <a:r>
              <a:rPr lang="cs-CZ" dirty="0" smtClean="0"/>
              <a:t>Mimořádný význam má  asistence v tělesné výchově (v našich školách jsou žáci s TP často vyloučeni, osvobozeni).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871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Výuka  žáků s TP respektuje styly učení:</a:t>
            </a:r>
          </a:p>
          <a:p>
            <a:r>
              <a:rPr lang="cs-CZ" b="1" dirty="0" smtClean="0"/>
              <a:t>Zrakový (vizuální styl) </a:t>
            </a:r>
            <a:r>
              <a:rPr lang="cs-CZ" dirty="0" smtClean="0"/>
              <a:t>– využití zrakové paměti, raději si čtou, v textu barevně vyznačovat, pracovat s kartičkami.</a:t>
            </a:r>
          </a:p>
          <a:p>
            <a:r>
              <a:rPr lang="cs-CZ" b="1" dirty="0" smtClean="0"/>
              <a:t>Zvukový (auditivní) styl </a:t>
            </a:r>
            <a:r>
              <a:rPr lang="cs-CZ" dirty="0" smtClean="0"/>
              <a:t>-  ukládání do paměti cestou sluchovou – žáci se často ptají, diskutují. Pozorně sledují výklad, učí se nahlas. Je dobrá  pravidelná účast žáka ve výuce (možnost nahrávky výkladu učitele). Při učení využívají rytmus, hudbu, hlasité čtení.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– styly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Slovně-pojmový </a:t>
            </a:r>
            <a:r>
              <a:rPr lang="cs-CZ" dirty="0" smtClean="0"/>
              <a:t>(logický) styl – žák rozlišuje  podstatné věci od nepodstatných. Nové poznatky zařazují do logických souvislostí. Abstraktní myšlení je jim bližší než konkrétní.</a:t>
            </a:r>
          </a:p>
          <a:p>
            <a:r>
              <a:rPr lang="cs-CZ" b="1" dirty="0" smtClean="0"/>
              <a:t>Hmatový  a pohybový </a:t>
            </a:r>
            <a:r>
              <a:rPr lang="cs-CZ" dirty="0" smtClean="0"/>
              <a:t>(taktilně-kinestetický) styl – dobře si pamatují to, co vnímají hmatem, pohybem a s čím mohou prakticky experimentovat. Uplatňují se při manuálních činnostech (je asi nadpoloviční většina žáků).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TV vykonává AP tyto činnosti:</a:t>
            </a:r>
          </a:p>
          <a:p>
            <a:r>
              <a:rPr lang="cs-CZ" dirty="0" smtClean="0"/>
              <a:t>Úkony směřující k podpoře pohybových schopností, jemuž individuálně asistuje.</a:t>
            </a:r>
          </a:p>
          <a:p>
            <a:r>
              <a:rPr lang="cs-CZ" dirty="0" smtClean="0"/>
              <a:t>Úkony směřující k relaxaci  a rehabilitaci žáka.</a:t>
            </a:r>
          </a:p>
          <a:p>
            <a:r>
              <a:rPr lang="cs-CZ" dirty="0" smtClean="0"/>
              <a:t>Úkony z oblasti dohledu, dozoru a spoluřízení hodiny TV společně s učitelem.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62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a možná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Zejména přístupy vedoucí ke snížení efektivity ve vzdělávání žáků s TP.</a:t>
            </a:r>
          </a:p>
          <a:p>
            <a:r>
              <a:rPr lang="cs-CZ" dirty="0" smtClean="0"/>
              <a:t>K posilování sociální izolace (stigmatizace žáka).</a:t>
            </a:r>
          </a:p>
          <a:p>
            <a:r>
              <a:rPr lang="cs-CZ" dirty="0" smtClean="0"/>
              <a:t>K omezování jejich samostatnosti, překážka v začleňování do kolektivu.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831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a eliminace těchto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Asistent by měl mít dostatek informací, aby mohl zvolit adekvátní metodickou podporu (které činnosti žák zvládne sám a naopak, kde je nutná nadstandardní podpora).</a:t>
            </a:r>
          </a:p>
          <a:p>
            <a:r>
              <a:rPr lang="cs-CZ" dirty="0" smtClean="0"/>
              <a:t>Výklad nového učiva musí také zajišťovat učitel.</a:t>
            </a:r>
          </a:p>
          <a:p>
            <a:r>
              <a:rPr lang="cs-CZ" dirty="0" smtClean="0"/>
              <a:t>AP by neměl pracovat jen s žáky se SVP, ale dle možností i s ostatními spolužáky, aby i učitel mohl svoji pozornost věnovat žákům se SVP.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281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667</Words>
  <Application>Microsoft Office PowerPoint</Application>
  <PresentationFormat>Předvádění na obrazovce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Zásady práce asistenta pedagoga </vt:lpstr>
      <vt:lpstr>Asistent pedagoga</vt:lpstr>
      <vt:lpstr>AP</vt:lpstr>
      <vt:lpstr>AP</vt:lpstr>
      <vt:lpstr>AP</vt:lpstr>
      <vt:lpstr>AP – styly učení</vt:lpstr>
      <vt:lpstr>AP</vt:lpstr>
      <vt:lpstr>AP a možná rizika</vt:lpstr>
      <vt:lpstr>AP a eliminace těchto rizik</vt:lpstr>
      <vt:lpstr>AP</vt:lpstr>
      <vt:lpstr>AP a nepřímá pedagogická činnost - mělo by být uvedeno v  náplni práce AP</vt:lpstr>
      <vt:lpstr>AP – spolupráce s učitelem</vt:lpstr>
      <vt:lpstr>Zdroj: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práce asistenta pedagoga u žáků s TP</dc:title>
  <dc:creator>Fialova</dc:creator>
  <cp:lastModifiedBy>Fialová</cp:lastModifiedBy>
  <cp:revision>20</cp:revision>
  <dcterms:created xsi:type="dcterms:W3CDTF">2015-11-02T07:57:03Z</dcterms:created>
  <dcterms:modified xsi:type="dcterms:W3CDTF">2020-02-18T19:33:57Z</dcterms:modified>
</cp:coreProperties>
</file>