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60" r:id="rId15"/>
    <p:sldId id="261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57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22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904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06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4539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411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744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199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4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55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57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9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180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93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872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Žák s lehkým mentálním postižením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Osobnost + diagnostika +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074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Diagnostické situace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Hra</a:t>
            </a:r>
          </a:p>
          <a:p>
            <a:r>
              <a:rPr lang="cs-CZ" sz="3600" dirty="0"/>
              <a:t>Kresba</a:t>
            </a:r>
          </a:p>
          <a:p>
            <a:r>
              <a:rPr lang="cs-CZ" sz="3600" dirty="0"/>
              <a:t>Diagnostika školní zralosti</a:t>
            </a:r>
          </a:p>
          <a:p>
            <a:r>
              <a:rPr lang="cs-CZ" sz="3600" dirty="0"/>
              <a:t>Diagnostika profesní orientace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16130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Speciálněpedagogická</a:t>
            </a:r>
            <a:r>
              <a:rPr lang="cs-CZ" dirty="0"/>
              <a:t> </a:t>
            </a:r>
            <a:r>
              <a:rPr lang="cs-CZ" dirty="0" smtClean="0"/>
              <a:t>diagnostika v  edukačním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/>
              <a:t>Diagnostika</a:t>
            </a:r>
            <a:r>
              <a:rPr lang="cs-CZ" sz="2400" dirty="0"/>
              <a:t> musí probíhat </a:t>
            </a:r>
            <a:r>
              <a:rPr lang="cs-CZ" sz="2400" b="1" dirty="0"/>
              <a:t>průběžně</a:t>
            </a:r>
            <a:r>
              <a:rPr lang="cs-CZ" sz="2400" dirty="0"/>
              <a:t>, chápeme ji jako každodenní diagnostickou činnost, musíme se naučit zvládat svoje </a:t>
            </a:r>
            <a:r>
              <a:rPr lang="cs-CZ" sz="2400" b="1" dirty="0"/>
              <a:t>pozorování</a:t>
            </a:r>
            <a:r>
              <a:rPr lang="cs-CZ" sz="2400" dirty="0"/>
              <a:t> a zvolit si </a:t>
            </a:r>
            <a:r>
              <a:rPr lang="cs-CZ" sz="2400" b="1" dirty="0"/>
              <a:t>způsob zaznamenávání </a:t>
            </a:r>
            <a:r>
              <a:rPr lang="cs-CZ" sz="2400" dirty="0"/>
              <a:t>jeho výsledků. Zaznamenáváme i detailní projevy a výkony žáka. </a:t>
            </a:r>
          </a:p>
          <a:p>
            <a:pPr>
              <a:buNone/>
            </a:pPr>
            <a:r>
              <a:rPr lang="cs-CZ" sz="2400" dirty="0"/>
              <a:t>Důležitá jsou </a:t>
            </a:r>
            <a:r>
              <a:rPr lang="cs-CZ" sz="2400" b="1" dirty="0"/>
              <a:t>týmová setkání </a:t>
            </a:r>
            <a:r>
              <a:rPr lang="cs-CZ" sz="2400" dirty="0"/>
              <a:t>se zaměřením na posuzování jednotlivých oblastí diagnostiky.</a:t>
            </a:r>
          </a:p>
          <a:p>
            <a:pPr>
              <a:buNone/>
            </a:pPr>
            <a:r>
              <a:rPr lang="cs-CZ" sz="2400" dirty="0"/>
              <a:t>Předpokladem úspěšnosti edukačního procesu je </a:t>
            </a:r>
            <a:r>
              <a:rPr lang="cs-CZ" sz="2400" b="1" dirty="0"/>
              <a:t>tvorba optimálních edukačních </a:t>
            </a:r>
            <a:r>
              <a:rPr lang="cs-CZ" sz="2400" dirty="0"/>
              <a:t>programů a určení prognózy vývoje.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88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Speciálněpedagogická</a:t>
            </a:r>
            <a:r>
              <a:rPr lang="cs-CZ" dirty="0"/>
              <a:t> diagnostika v  edukačním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dirty="0" err="1"/>
              <a:t>Speciálněpedagogická</a:t>
            </a:r>
            <a:r>
              <a:rPr lang="cs-CZ" sz="2400" dirty="0"/>
              <a:t> diagnostika je proces poznávání </a:t>
            </a:r>
            <a:r>
              <a:rPr lang="cs-CZ" sz="2400" dirty="0" smtClean="0"/>
              <a:t>žáka </a:t>
            </a:r>
            <a:r>
              <a:rPr lang="cs-CZ" sz="2400" dirty="0"/>
              <a:t>a současně řešení určitých problémů, které se týkají edukačního procesu, tedy zvolení správných metod a forem práce s </a:t>
            </a:r>
            <a:r>
              <a:rPr lang="cs-CZ" sz="2400" dirty="0" smtClean="0"/>
              <a:t>žákem</a:t>
            </a:r>
            <a:r>
              <a:rPr lang="cs-CZ" sz="2400" dirty="0"/>
              <a:t>. </a:t>
            </a:r>
          </a:p>
          <a:p>
            <a:pPr>
              <a:buNone/>
            </a:pPr>
            <a:r>
              <a:rPr lang="cs-CZ" sz="2400" dirty="0" err="1"/>
              <a:t>Speciálněpedagogická</a:t>
            </a:r>
            <a:r>
              <a:rPr lang="cs-CZ" sz="2400" dirty="0"/>
              <a:t> diagnostika žáka je tedy nekončící proces učitele - speciálního pedagoga, který je v interakci s žákem během edukačního procesu a i dalších možných aktivitách (terapie, mimoškolní aktivity, výlety, školy v přírodě).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2580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Speciálněpedagogická</a:t>
            </a:r>
            <a:r>
              <a:rPr lang="cs-CZ" dirty="0"/>
              <a:t> diagnostika v  edukačním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/>
              <a:t>V rámci </a:t>
            </a:r>
            <a:r>
              <a:rPr lang="cs-CZ" sz="2400" dirty="0" err="1"/>
              <a:t>speciálněpedagogické</a:t>
            </a:r>
            <a:r>
              <a:rPr lang="cs-CZ" sz="2400" dirty="0"/>
              <a:t> diagnostiky u žáků s </a:t>
            </a:r>
            <a:r>
              <a:rPr lang="cs-CZ" sz="2400" dirty="0" smtClean="0"/>
              <a:t>lehkým mentálním </a:t>
            </a:r>
            <a:r>
              <a:rPr lang="cs-CZ" sz="2400" dirty="0"/>
              <a:t>postižením se zaměřujeme na </a:t>
            </a:r>
            <a:r>
              <a:rPr lang="cs-CZ" sz="2400" b="1" dirty="0" smtClean="0"/>
              <a:t>jednotlivé</a:t>
            </a:r>
            <a:r>
              <a:rPr lang="cs-CZ" sz="2400" dirty="0" smtClean="0"/>
              <a:t> </a:t>
            </a:r>
            <a:r>
              <a:rPr lang="cs-CZ" sz="2400" dirty="0"/>
              <a:t>oblasti osobnosti žáka.</a:t>
            </a:r>
          </a:p>
          <a:p>
            <a:pPr>
              <a:buNone/>
            </a:pPr>
            <a:r>
              <a:rPr lang="cs-CZ" sz="2400" b="1" dirty="0"/>
              <a:t>Identifikujeme</a:t>
            </a:r>
            <a:r>
              <a:rPr lang="cs-CZ" sz="2400" dirty="0"/>
              <a:t> projevy a výkony žáka, analyzujeme a hodnotíme tyto projevy a výkony pro zpětnou vazbu a analýzu edukačních potřeb.</a:t>
            </a:r>
          </a:p>
          <a:p>
            <a:pPr>
              <a:buNone/>
            </a:pPr>
            <a:r>
              <a:rPr lang="cs-CZ" sz="2400" dirty="0"/>
              <a:t>U žáka s </a:t>
            </a:r>
            <a:r>
              <a:rPr lang="cs-CZ" sz="2400" dirty="0" smtClean="0"/>
              <a:t>lehkým mentálním </a:t>
            </a:r>
            <a:r>
              <a:rPr lang="cs-CZ" sz="2400" dirty="0"/>
              <a:t>postižení </a:t>
            </a:r>
            <a:r>
              <a:rPr lang="cs-CZ" sz="2400" dirty="0" smtClean="0"/>
              <a:t>jde o proces</a:t>
            </a:r>
            <a:r>
              <a:rPr lang="cs-CZ" sz="2400" dirty="0"/>
              <a:t>, který může ovlivnit zkušenost </a:t>
            </a:r>
            <a:r>
              <a:rPr lang="cs-CZ" sz="2400" dirty="0" smtClean="0"/>
              <a:t>diagnostika – učitele </a:t>
            </a:r>
            <a:r>
              <a:rPr lang="cs-CZ" sz="2400" dirty="0" err="1" smtClean="0"/>
              <a:t>psychopeda</a:t>
            </a:r>
            <a:r>
              <a:rPr lang="cs-CZ" sz="2400" dirty="0" smtClean="0"/>
              <a:t>, </a:t>
            </a:r>
            <a:r>
              <a:rPr lang="cs-CZ" sz="2400" dirty="0"/>
              <a:t>týmová práce odborníků a také spolupráce s rodinou </a:t>
            </a:r>
            <a:r>
              <a:rPr lang="cs-CZ" sz="2400" dirty="0" smtClean="0"/>
              <a:t>žáka.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84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procesy u žáků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2400" dirty="0"/>
              <a:t>Učení je základní podmínkou psychického vývoje</a:t>
            </a:r>
          </a:p>
          <a:p>
            <a:pPr>
              <a:buNone/>
            </a:pPr>
            <a:r>
              <a:rPr lang="cs-CZ" sz="2400" b="1" dirty="0"/>
              <a:t>Vnímání (percepce)</a:t>
            </a:r>
          </a:p>
          <a:p>
            <a:r>
              <a:rPr lang="cs-CZ" sz="2400" dirty="0"/>
              <a:t>Opožděná a omezená schopnost vnímání</a:t>
            </a:r>
          </a:p>
          <a:p>
            <a:r>
              <a:rPr lang="cs-CZ" sz="2400" dirty="0"/>
              <a:t>Nedokonalé počitky a vjemy</a:t>
            </a:r>
          </a:p>
          <a:p>
            <a:pPr>
              <a:buNone/>
            </a:pPr>
            <a:r>
              <a:rPr lang="cs-CZ" sz="2400" b="1" dirty="0"/>
              <a:t>Myšlení</a:t>
            </a:r>
          </a:p>
          <a:p>
            <a:r>
              <a:rPr lang="cs-CZ" sz="2400" dirty="0"/>
              <a:t>Omezená schopnost abstrakce a zobecňování</a:t>
            </a:r>
          </a:p>
          <a:p>
            <a:r>
              <a:rPr lang="cs-CZ" sz="2400" dirty="0"/>
              <a:t>Myšlení se omezuje na konkrétní situační souvislosti</a:t>
            </a:r>
          </a:p>
          <a:p>
            <a:r>
              <a:rPr lang="cs-CZ" sz="2400" dirty="0"/>
              <a:t>Myšlení je chudé a neproduktivní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5223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procesy u žáků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b="1" dirty="0"/>
              <a:t>Paměť</a:t>
            </a:r>
          </a:p>
          <a:p>
            <a:pPr>
              <a:buNone/>
            </a:pPr>
            <a:r>
              <a:rPr lang="cs-CZ" sz="2800" dirty="0"/>
              <a:t>Pomalé a nekvalitní osvojování vědomostí, dovedností a návyků</a:t>
            </a:r>
          </a:p>
          <a:p>
            <a:pPr>
              <a:buNone/>
            </a:pPr>
            <a:r>
              <a:rPr lang="cs-CZ" sz="2800" dirty="0"/>
              <a:t>Nestálost uchování, nepřesnost vybavování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276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žáka s lehkým mentálním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cs-CZ" sz="2400" b="1" dirty="0"/>
              <a:t>Formativní hodnocení</a:t>
            </a:r>
          </a:p>
          <a:p>
            <a:pPr fontAlgn="base"/>
            <a:r>
              <a:rPr lang="cs-CZ" sz="2400" dirty="0"/>
              <a:t>Jedním z nejúčinnějších postupů vedoucích k efektivnímu vzdělávání žáků v heterogenních kolektivech je formativní hodnocení.</a:t>
            </a:r>
          </a:p>
          <a:p>
            <a:pPr fontAlgn="base"/>
            <a:r>
              <a:rPr lang="cs-CZ" sz="2400" dirty="0"/>
              <a:t>Učitelé, kteří používají formativní hodnocení, nesrovnávají žáky mezi sebou, ale zaměřují se na dosahování učebních cílů u každého z nich. To mimo jiné umožňuje každému dítěti zažít uspokojení z vykonané práce a nabýt patřičné důvěry ve své schopnosti, a podporuje rozvoj kompetence k učení.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6054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04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Formativní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02589"/>
            <a:ext cx="8596668" cy="4738773"/>
          </a:xfrm>
        </p:spPr>
        <p:txBody>
          <a:bodyPr/>
          <a:lstStyle/>
          <a:p>
            <a:pPr marL="0" indent="0" fontAlgn="base">
              <a:buNone/>
            </a:pPr>
            <a:r>
              <a:rPr lang="cs-CZ" sz="2800" dirty="0"/>
              <a:t>Formativní hodnocení je založeno na:</a:t>
            </a:r>
          </a:p>
          <a:p>
            <a:pPr fontAlgn="base"/>
            <a:r>
              <a:rPr lang="cs-CZ" sz="2400" dirty="0"/>
              <a:t>důrazu na komunikaci mezi žákem a učitelem i žáky navzájem</a:t>
            </a:r>
          </a:p>
          <a:p>
            <a:pPr fontAlgn="base"/>
            <a:r>
              <a:rPr lang="cs-CZ" sz="2400" dirty="0"/>
              <a:t>pravidelném a četném vyhodnocování žákovské práce (poskytnutí zpětné vazby – informace o tom, co se podařilo, na co je třeba se zaměřit v budoucnu a jak konkrétně je třeba postupovat)</a:t>
            </a:r>
          </a:p>
          <a:p>
            <a:pPr fontAlgn="base"/>
            <a:r>
              <a:rPr lang="cs-CZ" sz="2400" dirty="0"/>
              <a:t>stanovení výukových cílů a sledování pokroku každého žáka na cestě k těmto cílům.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04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6725"/>
          </a:xfrm>
        </p:spPr>
        <p:txBody>
          <a:bodyPr>
            <a:normAutofit fontScale="90000"/>
          </a:bodyPr>
          <a:lstStyle/>
          <a:p>
            <a:r>
              <a:rPr lang="cs-CZ" dirty="0"/>
              <a:t>Formativní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16325"/>
            <a:ext cx="8596668" cy="4825037"/>
          </a:xfrm>
        </p:spPr>
        <p:txBody>
          <a:bodyPr>
            <a:noAutofit/>
          </a:bodyPr>
          <a:lstStyle/>
          <a:p>
            <a:r>
              <a:rPr lang="cs-CZ" sz="2400" dirty="0"/>
              <a:t>Formativní hodnocení podporuje rozvoj kompetence k učení. Napomáhá však rozvoji všech klíčových kompetencí i osobnostnímu rozvoji žáka. Ze strany hodnoceného je přijímáno jako pomoc a podpora, nikoli jako rozsudek či odsudek, což pozitivně ovlivňuje jeho motivaci k učení</a:t>
            </a:r>
            <a:r>
              <a:rPr lang="cs-CZ" sz="2400" dirty="0" smtClean="0"/>
              <a:t>.</a:t>
            </a:r>
          </a:p>
          <a:p>
            <a:r>
              <a:rPr lang="cs-CZ" sz="2400" b="1" dirty="0"/>
              <a:t>Podporující prostředí je základní podmínkou aplikace formativního hodnocení v pedagogické praxi</a:t>
            </a:r>
            <a:r>
              <a:rPr lang="cs-CZ" sz="2400" dirty="0"/>
              <a:t>. Jedná se o klima třídy, které podporuje vzájemnou interakci mezi učitelem a žáky i žáky navzájem. Zcela zásadní je navození vzájemného pocitu bezpečí a důvěry ve třídě</a:t>
            </a:r>
            <a:r>
              <a:rPr lang="cs-CZ" sz="2400" dirty="0" smtClean="0"/>
              <a:t>.</a:t>
            </a:r>
          </a:p>
          <a:p>
            <a:r>
              <a:rPr lang="cs-CZ" sz="2400" dirty="0"/>
              <a:t>Zároveň jsou v takovém prostředí vytvořeny vhodné podmínky pro rozvoj pozitivního sebepojetí žáků.</a:t>
            </a:r>
          </a:p>
        </p:txBody>
      </p:sp>
    </p:spTree>
    <p:extLst>
      <p:ext uri="{BB962C8B-B14F-4D97-AF65-F5344CB8AC3E}">
        <p14:creationId xmlns:p14="http://schemas.microsoft.com/office/powerpoint/2010/main" val="24325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9472"/>
          </a:xfrm>
        </p:spPr>
        <p:txBody>
          <a:bodyPr>
            <a:normAutofit fontScale="90000"/>
          </a:bodyPr>
          <a:lstStyle/>
          <a:p>
            <a:r>
              <a:rPr lang="cs-CZ" dirty="0"/>
              <a:t>Formativní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199073"/>
            <a:ext cx="8596668" cy="48422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Zpětná vazba je základem formativního hodnocení</a:t>
            </a:r>
            <a:r>
              <a:rPr lang="cs-CZ" sz="2400" dirty="0"/>
              <a:t>.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Zpětnou </a:t>
            </a:r>
            <a:r>
              <a:rPr lang="cs-CZ" sz="2400" dirty="0"/>
              <a:t>vazbu obsahující informace o míře dosahování stanovených učebních cílů je možné poskytovat různou formou</a:t>
            </a:r>
            <a:r>
              <a:rPr lang="cs-CZ" sz="2400" dirty="0" smtClean="0"/>
              <a:t>.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olíme </a:t>
            </a:r>
            <a:r>
              <a:rPr lang="cs-CZ" sz="2400" dirty="0"/>
              <a:t>takový způsob zpětné vazby, o kterém bezpečně víme, že umožní zapojení žáka. Důležité je, aby žák byl v komunikaci aktivní a zpětná vazba nebyla jen jednostranným tokem informací od učitele k žákovi. Příčiny chyb, které žák udělal, často zjistíme až v rozhovoru s ním.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3415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Psychologické zvláštnosti jedinců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3200" dirty="0" smtClean="0"/>
              <a:t>Žák </a:t>
            </a:r>
            <a:r>
              <a:rPr lang="cs-CZ" sz="3200" dirty="0"/>
              <a:t>s MP se projevuje zejména:</a:t>
            </a:r>
          </a:p>
          <a:p>
            <a:r>
              <a:rPr lang="cs-CZ" sz="3200" dirty="0"/>
              <a:t>Zpomalenou chápavostí, jednoduchostí a konkrétností úsudků</a:t>
            </a:r>
          </a:p>
          <a:p>
            <a:r>
              <a:rPr lang="cs-CZ" sz="3200" dirty="0"/>
              <a:t>Sníženou schopností až neschopností komparace a vyvozování logických vztahů</a:t>
            </a:r>
          </a:p>
          <a:p>
            <a:r>
              <a:rPr lang="cs-CZ" sz="3200" dirty="0"/>
              <a:t>Sníženou mechanickou pamětí</a:t>
            </a:r>
          </a:p>
          <a:p>
            <a:r>
              <a:rPr lang="cs-CZ" sz="3200" dirty="0"/>
              <a:t>Těkavostí </a:t>
            </a:r>
            <a:r>
              <a:rPr lang="cs-CZ" sz="3200" dirty="0" smtClean="0"/>
              <a:t>pozornosti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8842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78280"/>
            <a:ext cx="8596668" cy="684362"/>
          </a:xfrm>
        </p:spPr>
        <p:txBody>
          <a:bodyPr/>
          <a:lstStyle/>
          <a:p>
            <a:r>
              <a:rPr lang="cs-CZ" dirty="0"/>
              <a:t>Formativní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992039"/>
            <a:ext cx="8596668" cy="5049324"/>
          </a:xfrm>
        </p:spPr>
        <p:txBody>
          <a:bodyPr>
            <a:normAutofit/>
          </a:bodyPr>
          <a:lstStyle/>
          <a:p>
            <a:r>
              <a:rPr lang="cs-CZ" sz="2600" dirty="0" smtClean="0"/>
              <a:t>Rozhovor </a:t>
            </a:r>
            <a:r>
              <a:rPr lang="cs-CZ" sz="2600" dirty="0"/>
              <a:t>vedený v atmosféře bezpečí a důvěry umožní podrobně rozebrat příčiny případného neúspěchu a nabídnout rady, jak jim napříště předejít. </a:t>
            </a:r>
            <a:endParaRPr lang="cs-CZ" sz="2600" dirty="0" smtClean="0"/>
          </a:p>
          <a:p>
            <a:r>
              <a:rPr lang="cs-CZ" sz="2600" dirty="0" smtClean="0"/>
              <a:t>V</a:t>
            </a:r>
            <a:r>
              <a:rPr lang="cs-CZ" sz="2600" dirty="0"/>
              <a:t> procesu formativního hodnocení získává také učitel zpětnou vazbu o efektivitě a vhodnosti použitých metod výuky a měl by je na základě této zpětné vazby flexibilně přizpůsobovat aktuálním potřebám žáků</a:t>
            </a:r>
            <a:r>
              <a:rPr lang="cs-CZ" sz="2600" dirty="0" smtClean="0"/>
              <a:t>.</a:t>
            </a:r>
          </a:p>
          <a:p>
            <a:endParaRPr lang="cs-CZ" sz="2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151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5736"/>
          </a:xfrm>
        </p:spPr>
        <p:txBody>
          <a:bodyPr/>
          <a:lstStyle/>
          <a:p>
            <a:r>
              <a:rPr lang="cs-CZ" dirty="0"/>
              <a:t>Formativní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80227"/>
            <a:ext cx="8596668" cy="4661136"/>
          </a:xfrm>
        </p:spPr>
        <p:txBody>
          <a:bodyPr>
            <a:noAutofit/>
          </a:bodyPr>
          <a:lstStyle/>
          <a:p>
            <a:r>
              <a:rPr lang="cs-CZ" sz="2400" dirty="0"/>
              <a:t>Formativní hodnocení učiteli poskytuje </a:t>
            </a:r>
            <a:r>
              <a:rPr lang="cs-CZ" sz="2400" b="1" dirty="0"/>
              <a:t>zpětnou vazbu o tom, zda jsou jeho metody výuky efektivní a do jaké míry vyhovují jednotlivým žákům i skupině jako celku</a:t>
            </a:r>
            <a:r>
              <a:rPr lang="cs-CZ" sz="2400" dirty="0"/>
              <a:t>. </a:t>
            </a:r>
            <a:endParaRPr lang="cs-CZ" sz="2400" dirty="0" smtClean="0"/>
          </a:p>
          <a:p>
            <a:r>
              <a:rPr lang="cs-CZ" sz="2400" dirty="0" smtClean="0"/>
              <a:t>Pokud </a:t>
            </a:r>
            <a:r>
              <a:rPr lang="cs-CZ" sz="2400" dirty="0"/>
              <a:t>se učitel věnuje určitému tématu přiměřeně dlouho a většina žáků učivu stále ještě zcela nerozumí, je třeba zvážit metody, které používá v rámci zprostředkování a fixace učiva. </a:t>
            </a:r>
            <a:endParaRPr lang="cs-CZ" sz="2400" dirty="0" smtClean="0"/>
          </a:p>
          <a:p>
            <a:r>
              <a:rPr lang="cs-CZ" sz="2400" dirty="0" smtClean="0"/>
              <a:t>Výzkumy </a:t>
            </a:r>
            <a:r>
              <a:rPr lang="cs-CZ" sz="2400" dirty="0"/>
              <a:t>dokládají, že nejefektivnější jsou </a:t>
            </a:r>
            <a:r>
              <a:rPr lang="cs-CZ" sz="2400" b="1" dirty="0"/>
              <a:t>metody využívající kooperaci a vlastní aktivitu žáků a také metody využívající </a:t>
            </a:r>
            <a:r>
              <a:rPr lang="cs-CZ" sz="2400" b="1" dirty="0" err="1"/>
              <a:t>multisenzoriální</a:t>
            </a:r>
            <a:r>
              <a:rPr lang="cs-CZ" sz="2400" b="1" dirty="0"/>
              <a:t> přístup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695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9857"/>
          </a:xfrm>
        </p:spPr>
        <p:txBody>
          <a:bodyPr/>
          <a:lstStyle/>
          <a:p>
            <a:r>
              <a:rPr lang="cs-CZ" dirty="0"/>
              <a:t>Formativní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59457"/>
            <a:ext cx="8596668" cy="4781905"/>
          </a:xfrm>
        </p:spPr>
        <p:txBody>
          <a:bodyPr>
            <a:normAutofit/>
          </a:bodyPr>
          <a:lstStyle/>
          <a:p>
            <a:r>
              <a:rPr lang="cs-CZ" sz="2800" dirty="0"/>
              <a:t>Při zavádění formativního hodnocení do praxe školy je třeba informovat o jeho zásadním vlivu na úspěšné dosahování vzdělávacích cílů také rodiče žáků, abychom předešli případným nedorozuměním či rozdílným očekáváním ze strany školy a rodičů žáků.</a:t>
            </a:r>
          </a:p>
        </p:txBody>
      </p:sp>
    </p:spTree>
    <p:extLst>
      <p:ext uri="{BB962C8B-B14F-4D97-AF65-F5344CB8AC3E}">
        <p14:creationId xmlns:p14="http://schemas.microsoft.com/office/powerpoint/2010/main" val="32045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68060"/>
            <a:ext cx="8596668" cy="1320800"/>
          </a:xfrm>
        </p:spPr>
        <p:txBody>
          <a:bodyPr/>
          <a:lstStyle/>
          <a:p>
            <a:r>
              <a:rPr lang="cs-CZ" dirty="0"/>
              <a:t>Psychologické zvláštnosti jedinců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Nedostatečnou slovní zásobou</a:t>
            </a:r>
          </a:p>
          <a:p>
            <a:r>
              <a:rPr lang="cs-CZ" sz="3200" dirty="0"/>
              <a:t>Poruchami </a:t>
            </a:r>
            <a:r>
              <a:rPr lang="cs-CZ" sz="3200" dirty="0" err="1"/>
              <a:t>vizuomotoriky</a:t>
            </a:r>
            <a:r>
              <a:rPr lang="cs-CZ" sz="3200" dirty="0"/>
              <a:t> a pohybové koordinace</a:t>
            </a:r>
          </a:p>
          <a:p>
            <a:r>
              <a:rPr lang="cs-CZ" sz="3200" dirty="0"/>
              <a:t>Impulzivností</a:t>
            </a:r>
          </a:p>
          <a:p>
            <a:r>
              <a:rPr lang="cs-CZ" sz="3200" dirty="0"/>
              <a:t>Citovou vzrušivostí</a:t>
            </a:r>
          </a:p>
          <a:p>
            <a:r>
              <a:rPr lang="cs-CZ" sz="3200" dirty="0"/>
              <a:t>Sugestibilitou a rigiditou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32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Psychologické zvláštnosti jedinců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200" dirty="0"/>
              <a:t>Nedostatky v osobní identifikaci a ve vývoji „já“</a:t>
            </a:r>
          </a:p>
          <a:p>
            <a:r>
              <a:rPr lang="cs-CZ" sz="3200" dirty="0"/>
              <a:t>Opožděným psychosexuálním vývojem</a:t>
            </a:r>
          </a:p>
          <a:p>
            <a:r>
              <a:rPr lang="cs-CZ" sz="3200" dirty="0"/>
              <a:t>Nerovnováhou aspirací a výkonu</a:t>
            </a:r>
          </a:p>
          <a:p>
            <a:r>
              <a:rPr lang="cs-CZ" sz="3200" dirty="0"/>
              <a:t>Zvýšenou potřebou uspokojení a bezpečí</a:t>
            </a:r>
          </a:p>
          <a:p>
            <a:r>
              <a:rPr lang="cs-CZ" sz="3200" dirty="0"/>
              <a:t>Poruchami v interpersonálních skupinových vztazích a v komunikaci</a:t>
            </a:r>
          </a:p>
          <a:p>
            <a:r>
              <a:rPr lang="cs-CZ" sz="3200" dirty="0"/>
              <a:t>Sníženou přizpůsobivostí k sociálním požadavkům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89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ve speciální pedagogice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Vymezení pojmu diagnostika – poznávací proces jehož cílem je poznání sledovaného objektu.</a:t>
            </a:r>
          </a:p>
          <a:p>
            <a:r>
              <a:rPr lang="cs-CZ" sz="2800" dirty="0"/>
              <a:t>Výsledkem tohoto procesu je stanovení diagnózy.</a:t>
            </a:r>
          </a:p>
          <a:p>
            <a:r>
              <a:rPr lang="cs-CZ" sz="2800" dirty="0"/>
              <a:t>Komplexnost procesu diagnostiky ve speciální pedagogice – lékařská, </a:t>
            </a:r>
            <a:r>
              <a:rPr lang="cs-CZ" sz="2800" dirty="0" err="1"/>
              <a:t>psychologická,sociální</a:t>
            </a:r>
            <a:r>
              <a:rPr lang="cs-CZ" sz="2800" dirty="0"/>
              <a:t>, </a:t>
            </a:r>
            <a:r>
              <a:rPr lang="cs-CZ" sz="2800" dirty="0" err="1"/>
              <a:t>speciálněpedagogická</a:t>
            </a:r>
            <a:r>
              <a:rPr lang="cs-CZ" sz="2800" dirty="0"/>
              <a:t>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0294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ve speciální pedagogice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Kritéria členění:</a:t>
            </a:r>
          </a:p>
          <a:p>
            <a:r>
              <a:rPr lang="cs-CZ" sz="2800" b="1" dirty="0"/>
              <a:t>Podle sledovaných cílů: </a:t>
            </a:r>
            <a:r>
              <a:rPr lang="cs-CZ" sz="2800" dirty="0"/>
              <a:t>d. globální, d. parciální</a:t>
            </a:r>
          </a:p>
          <a:p>
            <a:r>
              <a:rPr lang="cs-CZ" sz="2800" b="1" dirty="0"/>
              <a:t>Podle etiologie: </a:t>
            </a:r>
            <a:r>
              <a:rPr lang="cs-CZ" sz="2800" dirty="0"/>
              <a:t>d. kauzální (je známa příčina postižení), d. symptomatická (je z příznaků, není známa příčina postižení)</a:t>
            </a:r>
          </a:p>
          <a:p>
            <a:r>
              <a:rPr lang="cs-CZ" sz="2800" b="1" dirty="0"/>
              <a:t>Podle časového sledu: </a:t>
            </a:r>
            <a:r>
              <a:rPr lang="cs-CZ" sz="2800" dirty="0"/>
              <a:t>vstupní, průběžná, výstupní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9865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ve speciální pedagogice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b="1" dirty="0"/>
              <a:t>Podle druhu postižení: </a:t>
            </a:r>
            <a:r>
              <a:rPr lang="cs-CZ" sz="2400" dirty="0" err="1"/>
              <a:t>psychopedická</a:t>
            </a:r>
            <a:r>
              <a:rPr lang="cs-CZ" sz="2400" dirty="0"/>
              <a:t>, </a:t>
            </a:r>
            <a:r>
              <a:rPr lang="cs-CZ" sz="2400" dirty="0" err="1"/>
              <a:t>somatopedická</a:t>
            </a:r>
            <a:r>
              <a:rPr lang="cs-CZ" sz="2400" dirty="0"/>
              <a:t> atd.</a:t>
            </a:r>
          </a:p>
          <a:p>
            <a:pPr>
              <a:buNone/>
            </a:pPr>
            <a:r>
              <a:rPr lang="cs-CZ" sz="2400" b="1" dirty="0"/>
              <a:t>Podle věku: </a:t>
            </a:r>
            <a:r>
              <a:rPr lang="cs-CZ" sz="2400" dirty="0"/>
              <a:t>raný a předškolní věk, školní věk, dospělost, stáří</a:t>
            </a:r>
          </a:p>
          <a:p>
            <a:pPr>
              <a:buNone/>
            </a:pPr>
            <a:r>
              <a:rPr lang="cs-CZ" sz="2400" b="1" dirty="0"/>
              <a:t>Diferenciální diagnostika </a:t>
            </a:r>
            <a:r>
              <a:rPr lang="cs-CZ" sz="2400" dirty="0"/>
              <a:t>– vychází z příznaků, které jsou obecnější povahy, neurčují konkrétní postižení, diagnostikou vylučujeme ty vady, které dotyčné příznaky nezpůsobují a hledáme postižení, které je způsobuje. Na základě různých vyšetření stanovíme konkrétní postižení.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669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Metodologická stránka </a:t>
            </a:r>
            <a:r>
              <a:rPr lang="cs-CZ" dirty="0" err="1" smtClean="0"/>
              <a:t>speciálněpedagogické</a:t>
            </a:r>
            <a:r>
              <a:rPr lang="cs-CZ" dirty="0" smtClean="0"/>
              <a:t> </a:t>
            </a:r>
            <a:r>
              <a:rPr lang="cs-CZ" dirty="0"/>
              <a:t>diagnostiky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b="1" dirty="0"/>
              <a:t>Klinické metody</a:t>
            </a:r>
          </a:p>
          <a:p>
            <a:r>
              <a:rPr lang="cs-CZ" sz="2000" b="1" dirty="0"/>
              <a:t>anamnestické metody</a:t>
            </a:r>
          </a:p>
          <a:p>
            <a:r>
              <a:rPr lang="cs-CZ" sz="2000" b="1" dirty="0"/>
              <a:t>pozorování</a:t>
            </a:r>
          </a:p>
          <a:p>
            <a:r>
              <a:rPr lang="cs-CZ" sz="2000" b="1" dirty="0"/>
              <a:t>rozhovor</a:t>
            </a:r>
          </a:p>
          <a:p>
            <a:r>
              <a:rPr lang="cs-CZ" sz="2000" b="1" dirty="0"/>
              <a:t>analýza výsledků činnosti</a:t>
            </a:r>
          </a:p>
          <a:p>
            <a:r>
              <a:rPr lang="cs-CZ" sz="2000" b="1" dirty="0"/>
              <a:t>testové metody</a:t>
            </a:r>
          </a:p>
          <a:p>
            <a:r>
              <a:rPr lang="cs-CZ" sz="2000" b="1" dirty="0"/>
              <a:t>diagnostické zkoušky</a:t>
            </a:r>
          </a:p>
          <a:p>
            <a:r>
              <a:rPr lang="cs-CZ" sz="2000" b="1" dirty="0"/>
              <a:t>kazuistika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800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Obsahová stránka </a:t>
            </a:r>
            <a:r>
              <a:rPr lang="cs-CZ" dirty="0" err="1"/>
              <a:t>speciálněpedagogické</a:t>
            </a:r>
            <a:r>
              <a:rPr lang="cs-CZ" dirty="0"/>
              <a:t> diagnostiky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diagnostika motorických schopností a laterality, motorika jemná a hrubá, sebeobsluha, </a:t>
            </a:r>
            <a:r>
              <a:rPr lang="cs-CZ" sz="2400" dirty="0" err="1"/>
              <a:t>grafomotorika</a:t>
            </a:r>
            <a:r>
              <a:rPr lang="cs-CZ" sz="2400" dirty="0"/>
              <a:t>, kresba</a:t>
            </a:r>
          </a:p>
          <a:p>
            <a:endParaRPr lang="cs-CZ" sz="2400" dirty="0"/>
          </a:p>
          <a:p>
            <a:r>
              <a:rPr lang="cs-CZ" sz="2400" dirty="0"/>
              <a:t>diagnostika rozumových schopností</a:t>
            </a:r>
          </a:p>
          <a:p>
            <a:endParaRPr lang="cs-CZ" sz="2400" dirty="0"/>
          </a:p>
          <a:p>
            <a:r>
              <a:rPr lang="cs-CZ" sz="2400" dirty="0"/>
              <a:t>diagnostika komunikačních schopností</a:t>
            </a:r>
          </a:p>
          <a:p>
            <a:endParaRPr lang="cs-CZ" sz="2400" dirty="0"/>
          </a:p>
          <a:p>
            <a:r>
              <a:rPr lang="cs-CZ" sz="2400" dirty="0"/>
              <a:t>diagnostika socializačního a citového vývoje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589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</TotalTime>
  <Words>777</Words>
  <Application>Microsoft Office PowerPoint</Application>
  <PresentationFormat>Širokoúhlá obrazovka</PresentationFormat>
  <Paragraphs>107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Trebuchet MS</vt:lpstr>
      <vt:lpstr>Wingdings 3</vt:lpstr>
      <vt:lpstr>Faseta</vt:lpstr>
      <vt:lpstr>Žák s lehkým mentálním postižením</vt:lpstr>
      <vt:lpstr>Psychologické zvláštnosti jedinců s mentálním postižením</vt:lpstr>
      <vt:lpstr>Psychologické zvláštnosti jedinců s mentálním postižením</vt:lpstr>
      <vt:lpstr>Psychologické zvláštnosti jedinců s mentálním postižením</vt:lpstr>
      <vt:lpstr>Diagnostika ve speciální pedagogice</vt:lpstr>
      <vt:lpstr>Diagnostika ve speciální pedagogice</vt:lpstr>
      <vt:lpstr>Diagnostika ve speciální pedagogice</vt:lpstr>
      <vt:lpstr>Metodologická stránka speciálněpedagogické diagnostiky</vt:lpstr>
      <vt:lpstr>Obsahová stránka speciálněpedagogické diagnostiky</vt:lpstr>
      <vt:lpstr>Diagnostické situace</vt:lpstr>
      <vt:lpstr>Speciálněpedagogická diagnostika v  edukačním procesu</vt:lpstr>
      <vt:lpstr>Speciálněpedagogická diagnostika v  edukačním procesu</vt:lpstr>
      <vt:lpstr>Speciálněpedagogická diagnostika v  edukačním procesu</vt:lpstr>
      <vt:lpstr>Kognitivní procesy u žáků s mentálním postižením</vt:lpstr>
      <vt:lpstr>Kognitivní procesy u žáků s mentálním postižením</vt:lpstr>
      <vt:lpstr>Hodnocení žáka s lehkým mentálním postižením</vt:lpstr>
      <vt:lpstr>Formativní hodnocení</vt:lpstr>
      <vt:lpstr>Formativní hodnocení</vt:lpstr>
      <vt:lpstr>Formativní hodnocení</vt:lpstr>
      <vt:lpstr>Formativní hodnocení</vt:lpstr>
      <vt:lpstr>Formativní hodnocení</vt:lpstr>
      <vt:lpstr>Formativní hodnocení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Žák s lehkým mentálním postižením</dc:title>
  <dc:creator>Pipeková</dc:creator>
  <cp:lastModifiedBy>Pipeková</cp:lastModifiedBy>
  <cp:revision>10</cp:revision>
  <cp:lastPrinted>2019-04-10T09:28:01Z</cp:lastPrinted>
  <dcterms:created xsi:type="dcterms:W3CDTF">2017-05-12T15:44:28Z</dcterms:created>
  <dcterms:modified xsi:type="dcterms:W3CDTF">2019-04-10T09:31:35Z</dcterms:modified>
</cp:coreProperties>
</file>