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  <p:sldId id="263" r:id="rId5"/>
    <p:sldId id="259" r:id="rId6"/>
    <p:sldId id="265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6C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96" y="-4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DC5EC-83EE-4554-819D-90CF540EC81E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76A01-B239-4113-9A52-35C3112E48D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2101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55F7E-CB13-4021-ABB2-5A10361173E7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A528A-7D43-4D87-9426-EFFB04C3D33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46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DB990-3B4E-4AC0-93C5-34D6D15A1F04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299B3-BC0B-4C8C-A76F-2BCD4B693F7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095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25FEFB-9374-447A-B9F3-83477F36CC8C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E998E-8D7E-4587-81E5-B78A071D3249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3586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7E32E-D863-4581-8C37-01CBFFB9AC4E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D237F-2E98-4AF5-9A98-788DE7A2E68B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9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9E92-C947-4AEA-BF3B-1E32B7AF5E54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0A5CC-D478-4FEC-BF36-663653D21611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1391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3C6AC3-595C-428B-B601-80083C65C1A6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89BD-4E63-4984-892F-E9C3C29100C8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0866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FC903-6ACB-4C5B-9FA6-6E453DCCBBEC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A1130-5410-45FC-84B2-B2759772BFB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503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04526-BC30-47E4-8FE0-D323E6857A7E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279D9B-DAB1-416A-961D-710861EBCBB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41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3BB73-678B-4F74-B376-77125DD56414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980E9-B1FC-4ADF-9791-7811DBE56FC2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58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51AD07-F0BF-4782-BF3A-B6DD29D1042C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A7B7C-AB1E-4617-9890-ADDD78E9DBE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7580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cs-CZ" smtClean="0"/>
              <a:t>Cliquez pour modifier les styles du texte du masque</a:t>
            </a:r>
          </a:p>
          <a:p>
            <a:pPr lvl="1"/>
            <a:r>
              <a:rPr lang="fr-FR" altLang="cs-CZ" smtClean="0"/>
              <a:t>Deuxième niveau</a:t>
            </a:r>
          </a:p>
          <a:p>
            <a:pPr lvl="2"/>
            <a:r>
              <a:rPr lang="fr-FR" altLang="cs-CZ" smtClean="0"/>
              <a:t>Troisième niveau</a:t>
            </a:r>
          </a:p>
          <a:p>
            <a:pPr lvl="3"/>
            <a:r>
              <a:rPr lang="fr-FR" altLang="cs-CZ" smtClean="0"/>
              <a:t>Quatrième niveau</a:t>
            </a:r>
          </a:p>
          <a:p>
            <a:pPr lvl="4"/>
            <a:r>
              <a:rPr lang="fr-FR" altLang="cs-CZ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12D0EC-5C04-4517-9186-DDD83A0F717C}" type="datetimeFigureOut">
              <a:rPr lang="fr-FR"/>
              <a:pPr>
                <a:defRPr/>
              </a:pPr>
              <a:t>18/03/2020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0573776-EB41-47A5-942D-278F826F2884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>
          <a:xfrm>
            <a:off x="1714500" y="-387350"/>
            <a:ext cx="6972300" cy="387350"/>
          </a:xfrm>
        </p:spPr>
        <p:txBody>
          <a:bodyPr/>
          <a:lstStyle/>
          <a:p>
            <a:pPr algn="l"/>
            <a:endParaRPr lang="cs-CZ" altLang="cs-CZ" smtClean="0"/>
          </a:p>
        </p:txBody>
      </p:sp>
      <p:sp>
        <p:nvSpPr>
          <p:cNvPr id="2051" name="Espace réservé du contenu 2"/>
          <p:cNvSpPr>
            <a:spLocks noGrp="1"/>
          </p:cNvSpPr>
          <p:nvPr>
            <p:ph idx="1"/>
          </p:nvPr>
        </p:nvSpPr>
        <p:spPr>
          <a:xfrm>
            <a:off x="827088" y="1125538"/>
            <a:ext cx="8137525" cy="5000625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cs-CZ" altLang="cs-CZ" sz="4400" b="1" smtClean="0">
                <a:latin typeface="Times New Roman" pitchFamily="18" charset="0"/>
                <a:cs typeface="Times New Roman" pitchFamily="18" charset="0"/>
              </a:rPr>
              <a:t>VZDĚLÁVÁNÍ OSOB S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 smtClean="0">
                <a:latin typeface="Times New Roman" pitchFamily="18" charset="0"/>
                <a:cs typeface="Times New Roman" pitchFamily="18" charset="0"/>
              </a:rPr>
              <a:t>MENTÁLNÍM POSTIŽENÍM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4400" b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ctr">
              <a:buFont typeface="Arial" charset="0"/>
              <a:buNone/>
            </a:pPr>
            <a:r>
              <a:rPr lang="cs-CZ" altLang="cs-CZ" sz="6000" b="1" smtClean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V RÁMCI PROFESNÍ</a:t>
            </a:r>
            <a:br>
              <a:rPr lang="cs-CZ" altLang="cs-CZ" sz="6000" b="1" smtClean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altLang="cs-CZ" sz="6000" b="1" smtClean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PŘÍPRAVY</a:t>
            </a:r>
            <a:endParaRPr lang="fr-FR" altLang="cs-CZ" sz="6000" smtClean="0">
              <a:solidFill>
                <a:srgbClr val="166C0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785225" cy="2074862"/>
          </a:xfrm>
        </p:spPr>
        <p:txBody>
          <a:bodyPr/>
          <a:lstStyle/>
          <a:p>
            <a:pPr algn="l"/>
            <a:r>
              <a:rPr lang="cs-CZ" altLang="cs-CZ" sz="4000" b="1" smtClean="0">
                <a:latin typeface="Times New Roman" pitchFamily="18" charset="0"/>
                <a:cs typeface="Times New Roman" pitchFamily="18" charset="0"/>
              </a:rPr>
              <a:t>Profesní příprava jedinců s mentálním postižením je realizována v následujících institucích:</a:t>
            </a:r>
            <a:r>
              <a:rPr lang="cs-CZ" altLang="cs-CZ" smtClean="0"/>
              <a:t/>
            </a:r>
            <a:br>
              <a:rPr lang="cs-CZ" altLang="cs-CZ" smtClean="0"/>
            </a:br>
            <a:endParaRPr lang="fr-FR" altLang="cs-CZ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2781300"/>
            <a:ext cx="6607175" cy="3960813"/>
          </a:xfrm>
        </p:spPr>
        <p:txBody>
          <a:bodyPr/>
          <a:lstStyle/>
          <a:p>
            <a:pPr marL="0" indent="0">
              <a:buFont typeface="Arial" charset="0"/>
              <a:buNone/>
              <a:defRPr/>
            </a:pPr>
            <a:endParaRPr lang="cs-CZ" dirty="0"/>
          </a:p>
          <a:p>
            <a:pPr>
              <a:defRPr/>
            </a:pPr>
            <a:r>
              <a:rPr lang="cs-CZ" sz="4400" b="1" u="sng" dirty="0" smtClean="0">
                <a:latin typeface="Times New Roman" pitchFamily="18" charset="0"/>
                <a:cs typeface="Times New Roman" pitchFamily="18" charset="0"/>
              </a:rPr>
              <a:t>Praktická škola</a:t>
            </a:r>
            <a:r>
              <a:rPr lang="cs-CZ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cs-CZ" sz="4400" b="1" u="sng" dirty="0" smtClean="0">
                <a:latin typeface="Times New Roman" pitchFamily="18" charset="0"/>
                <a:cs typeface="Times New Roman" pitchFamily="18" charset="0"/>
              </a:rPr>
              <a:t>Odborné </a:t>
            </a: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učiliště</a:t>
            </a:r>
            <a:r>
              <a:rPr lang="cs-CZ" sz="4400" b="1" dirty="0">
                <a:latin typeface="Times New Roman" pitchFamily="18" charset="0"/>
                <a:cs typeface="Times New Roman" pitchFamily="18" charset="0"/>
              </a:rPr>
              <a:t>   </a:t>
            </a:r>
            <a:endParaRPr lang="cs-CZ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cs-CZ" sz="4400" b="1" u="sng" dirty="0" smtClean="0">
                <a:latin typeface="Times New Roman" pitchFamily="18" charset="0"/>
                <a:cs typeface="Times New Roman" pitchFamily="18" charset="0"/>
              </a:rPr>
              <a:t>Střední </a:t>
            </a:r>
            <a:r>
              <a:rPr lang="cs-CZ" sz="4400" b="1" u="sng" dirty="0">
                <a:latin typeface="Times New Roman" pitchFamily="18" charset="0"/>
                <a:cs typeface="Times New Roman" pitchFamily="18" charset="0"/>
              </a:rPr>
              <a:t>odborné </a:t>
            </a:r>
            <a:r>
              <a:rPr lang="cs-CZ" sz="4400" b="1" u="sng" dirty="0" smtClean="0">
                <a:latin typeface="Times New Roman" pitchFamily="18" charset="0"/>
                <a:cs typeface="Times New Roman" pitchFamily="18" charset="0"/>
              </a:rPr>
              <a:t>učiliště</a:t>
            </a:r>
            <a:endParaRPr lang="fr-FR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107950" y="0"/>
            <a:ext cx="8578850" cy="836613"/>
          </a:xfrm>
        </p:spPr>
        <p:txBody>
          <a:bodyPr/>
          <a:lstStyle/>
          <a:p>
            <a:pPr algn="l"/>
            <a:r>
              <a:rPr lang="cs-CZ" altLang="cs-CZ" b="1" u="sng" smtClean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</a:t>
            </a:r>
            <a:endParaRPr lang="fr-FR" altLang="cs-CZ" b="1" u="sng" smtClean="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1835150" y="765175"/>
            <a:ext cx="7308850" cy="6092825"/>
          </a:xfrm>
        </p:spPr>
        <p:txBody>
          <a:bodyPr/>
          <a:lstStyle/>
          <a:p>
            <a:pPr>
              <a:defRPr/>
            </a:pP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Nezaměňovat za </a:t>
            </a:r>
            <a:r>
              <a:rPr lang="cs-CZ" sz="3000" b="1" dirty="0" err="1">
                <a:latin typeface="Times New Roman" pitchFamily="18" charset="0"/>
                <a:cs typeface="Times New Roman" pitchFamily="18" charset="0"/>
              </a:rPr>
              <a:t>býv</a:t>
            </a:r>
            <a:r>
              <a:rPr lang="cs-CZ" sz="3000" b="1" dirty="0">
                <a:latin typeface="Times New Roman" pitchFamily="18" charset="0"/>
                <a:cs typeface="Times New Roman" pitchFamily="18" charset="0"/>
              </a:rPr>
              <a:t>. ZŠ praktickou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!!!</a:t>
            </a:r>
          </a:p>
          <a:p>
            <a:pPr>
              <a:defRPr/>
            </a:pP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Druh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středoškolského vzdělání pro studenty se speciálními vzdělávacími potřebami 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(mentálním postižením a více vadami)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s jednoletou</a:t>
            </a: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, nebo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dvouletou přípravou</a:t>
            </a:r>
          </a:p>
          <a:p>
            <a:pPr>
              <a:defRPr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Připravuje studenty na způsobilost při výkonu </a:t>
            </a:r>
            <a:r>
              <a:rPr lang="cs-CZ" sz="3000" b="1" dirty="0" smtClean="0">
                <a:latin typeface="Times New Roman" pitchFamily="18" charset="0"/>
                <a:cs typeface="Times New Roman" pitchFamily="18" charset="0"/>
              </a:rPr>
              <a:t>jednoduchých manuálních povolání a pro praktické činnosti v rámci každodenního života</a:t>
            </a:r>
          </a:p>
          <a:p>
            <a:pPr algn="just">
              <a:defRPr/>
            </a:pPr>
            <a:r>
              <a:rPr lang="cs-CZ" sz="3000" dirty="0" smtClean="0">
                <a:latin typeface="Times New Roman" pitchFamily="18" charset="0"/>
                <a:cs typeface="Times New Roman" pitchFamily="18" charset="0"/>
              </a:rPr>
              <a:t>Většinou funguje při ZŠ speciální, nebo ZŠ praktické, může existovat i samostatně</a:t>
            </a:r>
          </a:p>
          <a:p>
            <a:pPr marL="0" indent="0" algn="just">
              <a:buFont typeface="Arial" charset="0"/>
              <a:buNone/>
              <a:defRPr/>
            </a:pPr>
            <a:endParaRPr lang="fr-FR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>
          <a:xfrm flipV="1">
            <a:off x="2357438" y="-747713"/>
            <a:ext cx="6329362" cy="431800"/>
          </a:xfrm>
        </p:spPr>
        <p:txBody>
          <a:bodyPr/>
          <a:lstStyle/>
          <a:p>
            <a:endParaRPr lang="cs-CZ" altLang="cs-CZ" smtClean="0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2357438" y="333375"/>
            <a:ext cx="6329362" cy="5903913"/>
          </a:xfrm>
        </p:spPr>
        <p:txBody>
          <a:bodyPr/>
          <a:lstStyle/>
          <a:p>
            <a:pPr algn="just"/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Mezi odborné předměty patří </a:t>
            </a:r>
            <a:r>
              <a:rPr lang="cs-CZ" altLang="cs-CZ" b="1" smtClean="0">
                <a:latin typeface="Times New Roman" pitchFamily="18" charset="0"/>
                <a:cs typeface="Times New Roman" pitchFamily="18" charset="0"/>
              </a:rPr>
              <a:t>rodinná výchova, ruční a domácí práce a praktická cvičení, všeobecně vzdělávací předměty učebního plánu prohlubují dovednosti a vědomosti nabyté na základní škole speciální </a:t>
            </a: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(tj. trivium a výchovy). </a:t>
            </a:r>
          </a:p>
          <a:p>
            <a:pPr algn="just"/>
            <a:r>
              <a:rPr lang="cs-CZ" altLang="cs-CZ" b="1" smtClean="0">
                <a:latin typeface="Times New Roman" pitchFamily="18" charset="0"/>
                <a:cs typeface="Times New Roman" pitchFamily="18" charset="0"/>
              </a:rPr>
              <a:t>Zajištěn odborný výcvik </a:t>
            </a: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(praktická cvičení – 12 hodin týdně) </a:t>
            </a:r>
          </a:p>
          <a:p>
            <a:pPr algn="just"/>
            <a:endParaRPr lang="cs-CZ" altLang="cs-CZ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fr-FR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>
          <a:xfrm>
            <a:off x="0" y="115888"/>
            <a:ext cx="9144000" cy="1301750"/>
          </a:xfrm>
        </p:spPr>
        <p:txBody>
          <a:bodyPr/>
          <a:lstStyle/>
          <a:p>
            <a:pPr algn="l"/>
            <a:r>
              <a:rPr lang="cs-CZ" altLang="cs-CZ" sz="3000" b="1" u="sng" smtClean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 DVOULETOU PŘÍPRAVOU</a:t>
            </a:r>
            <a:r>
              <a:rPr lang="cs-CZ" altLang="cs-CZ" smtClean="0">
                <a:solidFill>
                  <a:srgbClr val="166C08"/>
                </a:solidFill>
              </a:rPr>
              <a:t/>
            </a:r>
            <a:br>
              <a:rPr lang="cs-CZ" altLang="cs-CZ" smtClean="0">
                <a:solidFill>
                  <a:srgbClr val="166C08"/>
                </a:solidFill>
              </a:rPr>
            </a:br>
            <a:endParaRPr lang="fr-FR" altLang="cs-CZ" smtClean="0">
              <a:solidFill>
                <a:srgbClr val="166C08"/>
              </a:solidFill>
            </a:endParaRPr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95513" y="1125538"/>
            <a:ext cx="6840537" cy="5616575"/>
          </a:xfrm>
        </p:spPr>
        <p:txBody>
          <a:bodyPr/>
          <a:lstStyle/>
          <a:p>
            <a:r>
              <a:rPr lang="cs-CZ" altLang="cs-CZ" sz="2700" b="1" smtClean="0">
                <a:latin typeface="Times New Roman" pitchFamily="18" charset="0"/>
                <a:cs typeface="Times New Roman" pitchFamily="18" charset="0"/>
              </a:rPr>
              <a:t>určena žákům </a:t>
            </a:r>
            <a:r>
              <a:rPr lang="cs-CZ" altLang="cs-CZ" sz="2700" smtClean="0">
                <a:latin typeface="Times New Roman" pitchFamily="18" charset="0"/>
                <a:cs typeface="Times New Roman" pitchFamily="18" charset="0"/>
              </a:rPr>
              <a:t>s mentálním postižením, kteří ukončili povinnou školní docházku v základní škole praktické, v základní škole speciální nebo v nižším než devátém ročníku základní školy </a:t>
            </a:r>
          </a:p>
          <a:p>
            <a:r>
              <a:rPr lang="cs-CZ" altLang="cs-CZ" sz="2700" b="1" smtClean="0">
                <a:latin typeface="Times New Roman" pitchFamily="18" charset="0"/>
                <a:cs typeface="Times New Roman" pitchFamily="18" charset="0"/>
              </a:rPr>
              <a:t>zaměřena na přípravu pro výkon jednoduchých činností v oblastech praktického života</a:t>
            </a:r>
          </a:p>
          <a:p>
            <a:r>
              <a:rPr lang="cs-CZ" altLang="cs-CZ" sz="2700" b="1" smtClean="0">
                <a:latin typeface="Times New Roman" pitchFamily="18" charset="0"/>
                <a:cs typeface="Times New Roman" pitchFamily="18" charset="0"/>
              </a:rPr>
              <a:t>Cíl: </a:t>
            </a:r>
            <a:r>
              <a:rPr lang="cs-CZ" altLang="cs-CZ" sz="2700" smtClean="0">
                <a:latin typeface="Times New Roman" pitchFamily="18" charset="0"/>
                <a:cs typeface="Times New Roman" pitchFamily="18" charset="0"/>
              </a:rPr>
              <a:t>poskytnout žákům doplnění a rozšíření všeobecného vzdělání ze ZŠ, dát jim základy odborného vzdělání a základy manuálních dovedností v oboru dle zaměření</a:t>
            </a:r>
          </a:p>
          <a:p>
            <a:pPr algn="just"/>
            <a:endParaRPr lang="fr-FR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813"/>
          </a:xfrm>
        </p:spPr>
        <p:txBody>
          <a:bodyPr/>
          <a:lstStyle/>
          <a:p>
            <a:pPr algn="l"/>
            <a:r>
              <a:rPr lang="cs-CZ" altLang="cs-CZ" b="1" smtClean="0"/>
              <a:t> </a:t>
            </a:r>
            <a:r>
              <a:rPr lang="cs-CZ" altLang="cs-CZ" smtClean="0"/>
              <a:t/>
            </a:r>
            <a:br>
              <a:rPr lang="cs-CZ" altLang="cs-CZ" smtClean="0"/>
            </a:br>
            <a:r>
              <a:rPr lang="cs-CZ" altLang="cs-CZ" sz="2900" b="1" u="sng" smtClean="0">
                <a:solidFill>
                  <a:srgbClr val="166C08"/>
                </a:solidFill>
                <a:latin typeface="Times New Roman" pitchFamily="18" charset="0"/>
                <a:cs typeface="Times New Roman" pitchFamily="18" charset="0"/>
              </a:rPr>
              <a:t>PRAKTICKÁ ŠKOLA S JEDNOLETOU PŘÍPRAVOU </a:t>
            </a:r>
            <a:endParaRPr lang="fr-FR" altLang="cs-CZ" sz="2900" smtClean="0">
              <a:solidFill>
                <a:srgbClr val="166C0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Espace réservé du contenu 2"/>
          <p:cNvSpPr>
            <a:spLocks noGrp="1"/>
          </p:cNvSpPr>
          <p:nvPr>
            <p:ph idx="1"/>
          </p:nvPr>
        </p:nvSpPr>
        <p:spPr>
          <a:xfrm>
            <a:off x="2357438" y="1052513"/>
            <a:ext cx="6329362" cy="5689600"/>
          </a:xfrm>
        </p:spPr>
        <p:txBody>
          <a:bodyPr/>
          <a:lstStyle/>
          <a:p>
            <a:r>
              <a:rPr lang="cs-CZ" altLang="cs-CZ" b="1" smtClean="0">
                <a:latin typeface="Times New Roman" pitchFamily="18" charset="0"/>
                <a:cs typeface="Times New Roman" pitchFamily="18" charset="0"/>
              </a:rPr>
              <a:t>určena žákům s těžkým zdravotním postižením (těžká MR, více vad, autismus),  </a:t>
            </a: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kteří získali vzdělání na úrovni základní školy speciální</a:t>
            </a:r>
          </a:p>
          <a:p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příprava především na </a:t>
            </a:r>
            <a:r>
              <a:rPr lang="cs-CZ" altLang="cs-CZ" b="1" smtClean="0">
                <a:latin typeface="Times New Roman" pitchFamily="18" charset="0"/>
                <a:cs typeface="Times New Roman" pitchFamily="18" charset="0"/>
              </a:rPr>
              <a:t>práci v chráněných pracovištích</a:t>
            </a:r>
            <a:r>
              <a:rPr lang="cs-CZ" altLang="cs-CZ" smtClean="0">
                <a:latin typeface="Times New Roman" pitchFamily="18" charset="0"/>
                <a:cs typeface="Times New Roman" pitchFamily="18" charset="0"/>
              </a:rPr>
              <a:t>, na </a:t>
            </a:r>
            <a:r>
              <a:rPr lang="cs-CZ" altLang="cs-CZ" b="1" smtClean="0">
                <a:latin typeface="Times New Roman" pitchFamily="18" charset="0"/>
                <a:cs typeface="Times New Roman" pitchFamily="18" charset="0"/>
              </a:rPr>
              <a:t>pomocné a úklidové práce a na prvky sebeobslužných činností pro praktický život</a:t>
            </a:r>
          </a:p>
          <a:p>
            <a:pPr algn="just"/>
            <a:endParaRPr lang="fr-FR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. predprofesni priprav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10. predprofesni priprava</Template>
  <TotalTime>0</TotalTime>
  <Words>152</Words>
  <Application>Microsoft Office PowerPoint</Application>
  <PresentationFormat>Předvádění na obrazovce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10. predprofesni priprava</vt:lpstr>
      <vt:lpstr>Prezentace aplikace PowerPoint</vt:lpstr>
      <vt:lpstr>Profesní příprava jedinců s mentálním postižením je realizována v následujících institucích: </vt:lpstr>
      <vt:lpstr>PRAKTICKÁ ŠKOLA</vt:lpstr>
      <vt:lpstr>Prezentace aplikace PowerPoint</vt:lpstr>
      <vt:lpstr>PRAKTICKÁ ŠKOLA S DVOULETOU PŘÍPRAVOU </vt:lpstr>
      <vt:lpstr>  PRAKTICKÁ ŠKOLA S JEDNOLETOU PŘÍPRAVOU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Katka</dc:creator>
  <cp:lastModifiedBy>Katka</cp:lastModifiedBy>
  <cp:revision>1</cp:revision>
  <dcterms:created xsi:type="dcterms:W3CDTF">2020-03-18T09:58:58Z</dcterms:created>
  <dcterms:modified xsi:type="dcterms:W3CDTF">2020-03-18T09:59:37Z</dcterms:modified>
</cp:coreProperties>
</file>