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3" r:id="rId4"/>
    <p:sldId id="284" r:id="rId5"/>
    <p:sldId id="257" r:id="rId6"/>
    <p:sldId id="259" r:id="rId7"/>
    <p:sldId id="277" r:id="rId8"/>
    <p:sldId id="260" r:id="rId9"/>
    <p:sldId id="262" r:id="rId10"/>
    <p:sldId id="261" r:id="rId11"/>
    <p:sldId id="263" r:id="rId12"/>
    <p:sldId id="264" r:id="rId13"/>
    <p:sldId id="265" r:id="rId14"/>
    <p:sldId id="266" r:id="rId15"/>
    <p:sldId id="281" r:id="rId16"/>
    <p:sldId id="282" r:id="rId17"/>
    <p:sldId id="267" r:id="rId18"/>
    <p:sldId id="278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1585-6885-48F3-908A-A5C011DB9E17}" type="datetimeFigureOut">
              <a:rPr lang="cs-CZ" smtClean="0"/>
              <a:pPr/>
              <a:t>20. 2. 2019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79C1-9A04-4B6F-9D26-3BDA519584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1585-6885-48F3-908A-A5C011DB9E17}" type="datetimeFigureOut">
              <a:rPr lang="cs-CZ" smtClean="0"/>
              <a:pPr/>
              <a:t>20. 2. 2019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79C1-9A04-4B6F-9D26-3BDA519584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1585-6885-48F3-908A-A5C011DB9E17}" type="datetimeFigureOut">
              <a:rPr lang="cs-CZ" smtClean="0"/>
              <a:pPr/>
              <a:t>20. 2. 2019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79C1-9A04-4B6F-9D26-3BDA519584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1585-6885-48F3-908A-A5C011DB9E17}" type="datetimeFigureOut">
              <a:rPr lang="cs-CZ" smtClean="0"/>
              <a:pPr/>
              <a:t>20. 2. 2019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79C1-9A04-4B6F-9D26-3BDA519584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1585-6885-48F3-908A-A5C011DB9E17}" type="datetimeFigureOut">
              <a:rPr lang="cs-CZ" smtClean="0"/>
              <a:pPr/>
              <a:t>20. 2. 2019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79C1-9A04-4B6F-9D26-3BDA519584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1585-6885-48F3-908A-A5C011DB9E17}" type="datetimeFigureOut">
              <a:rPr lang="cs-CZ" smtClean="0"/>
              <a:pPr/>
              <a:t>20. 2. 2019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79C1-9A04-4B6F-9D26-3BDA519584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1585-6885-48F3-908A-A5C011DB9E17}" type="datetimeFigureOut">
              <a:rPr lang="cs-CZ" smtClean="0"/>
              <a:pPr/>
              <a:t>20. 2. 2019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79C1-9A04-4B6F-9D26-3BDA519584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1585-6885-48F3-908A-A5C011DB9E17}" type="datetimeFigureOut">
              <a:rPr lang="cs-CZ" smtClean="0"/>
              <a:pPr/>
              <a:t>20. 2. 2019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79C1-9A04-4B6F-9D26-3BDA519584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1585-6885-48F3-908A-A5C011DB9E17}" type="datetimeFigureOut">
              <a:rPr lang="cs-CZ" smtClean="0"/>
              <a:pPr/>
              <a:t>20. 2. 2019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79C1-9A04-4B6F-9D26-3BDA519584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1585-6885-48F3-908A-A5C011DB9E17}" type="datetimeFigureOut">
              <a:rPr lang="cs-CZ" smtClean="0"/>
              <a:pPr/>
              <a:t>20. 2. 2019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79C1-9A04-4B6F-9D26-3BDA519584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1585-6885-48F3-908A-A5C011DB9E17}" type="datetimeFigureOut">
              <a:rPr lang="cs-CZ" smtClean="0"/>
              <a:pPr/>
              <a:t>20. 2. 2019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79C1-9A04-4B6F-9D26-3BDA519584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A1585-6885-48F3-908A-A5C011DB9E17}" type="datetimeFigureOut">
              <a:rPr lang="cs-CZ" smtClean="0"/>
              <a:pPr/>
              <a:t>20. 2. 2019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C79C1-9A04-4B6F-9D26-3BDA5195848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Lehké mentální postižení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Terminologická východiska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Modely mentálního postižení</a:t>
            </a:r>
            <a:br>
              <a:rPr lang="cs-CZ" dirty="0" smtClean="0"/>
            </a:br>
            <a:r>
              <a:rPr lang="cs-CZ" dirty="0" smtClean="0"/>
              <a:t>limitační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u="sng" dirty="0" smtClean="0"/>
              <a:t>Limitační model </a:t>
            </a:r>
            <a:r>
              <a:rPr lang="cs-CZ" dirty="0" smtClean="0"/>
              <a:t>– definuje MP z hlediska podprůměrného obecného intelektového fungování a nedostatečného adaptačního chování. Vychází z lékařsko-legislativních názorů na lidi s MP. Diagnostika je postavena na zjišťování intelektové úrovně měřené testem inteligence a posuzováním adaptivního chování vzhledem k prostředí, kde člověk žije a vzhledem k normě věku. </a:t>
            </a:r>
          </a:p>
          <a:p>
            <a:r>
              <a:rPr lang="cs-CZ" dirty="0" smtClean="0"/>
              <a:t>Je to vzhledem k současné situaci inkluze osob s MP do společnosti překonaný model.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Modely mentálního postižení</a:t>
            </a:r>
            <a:br>
              <a:rPr lang="cs-CZ" dirty="0" smtClean="0"/>
            </a:br>
            <a:r>
              <a:rPr lang="cs-CZ" dirty="0" smtClean="0"/>
              <a:t>popisný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Popisný model </a:t>
            </a:r>
            <a:r>
              <a:rPr lang="cs-CZ" dirty="0" smtClean="0"/>
              <a:t>– snaží se předcházet negativním jevům, které vyplývají z používání diagnóz k popisu člověka – stigmatizací, budováním předsudků, zjednodušenému vnímání člověka. Model se snaží konkrétně a věcně popsat v čem se mentální postižení projevuje v běžném každodenním životě a jaký v něm má význam.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Modely mentálního postižení</a:t>
            </a:r>
            <a:br>
              <a:rPr lang="cs-CZ" dirty="0" smtClean="0"/>
            </a:br>
            <a:r>
              <a:rPr lang="cs-CZ" dirty="0" smtClean="0"/>
              <a:t>ekologický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Ekologický model </a:t>
            </a:r>
            <a:r>
              <a:rPr lang="cs-CZ" dirty="0" smtClean="0"/>
              <a:t>– souvisí se sílícími integračními snahami osob s MP do společnosti. MP není absolutním znakem, ale je dána dynamickou interakcí mezi charakteristikou jedince a charakterem prostředí, ve kterém se jedinec pohybuje. Tento model je postaven na třech pilířích, jejichž popis je nutný k pochopení konkrétního člověka s MP.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Modely mentálního postižení</a:t>
            </a:r>
            <a:br>
              <a:rPr lang="cs-CZ" dirty="0" smtClean="0"/>
            </a:br>
            <a:r>
              <a:rPr lang="cs-CZ" dirty="0" smtClean="0"/>
              <a:t>pilíře ekologického modelu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u="sng" dirty="0" smtClean="0"/>
              <a:t>Kompetence </a:t>
            </a:r>
            <a:r>
              <a:rPr lang="cs-CZ" dirty="0" smtClean="0"/>
              <a:t>-  popisuje co jedinec dokáže, co umí, možnosti jeho budoucího rozvoje. K tzv. pozitivní diagnostice, ve které se popisují jedincovy silné stránky, je zde připojen odhad možnosti v rozvoji jedince v souvislosti s následujícími dvěma pilíři.</a:t>
            </a:r>
          </a:p>
          <a:p>
            <a:r>
              <a:rPr lang="cs-CZ" b="1" u="sng" dirty="0" smtClean="0"/>
              <a:t>Prostředí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určuje podmínky, ve kterých člověk s MP bude žít, učit se, pracovat a setkávat se s ostatními lidmi.</a:t>
            </a:r>
          </a:p>
          <a:p>
            <a:r>
              <a:rPr lang="cs-CZ" b="1" u="sng" dirty="0" smtClean="0"/>
              <a:t>Fungování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je definováno jako stupeň podpory, kterou člověk s MP potřebuje, aby mohl ve výše definovaném prostředí fungovat (4 stupně podpory – občasná, omezená, rozsáhlá a </a:t>
            </a:r>
            <a:r>
              <a:rPr lang="cs-CZ" dirty="0" err="1" smtClean="0"/>
              <a:t>pervazivní</a:t>
            </a:r>
            <a:r>
              <a:rPr lang="cs-CZ" dirty="0" smtClean="0"/>
              <a:t>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Poradenské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u="sng" dirty="0" smtClean="0"/>
              <a:t>Legislativní norma </a:t>
            </a:r>
            <a:r>
              <a:rPr lang="cs-CZ" dirty="0" smtClean="0"/>
              <a:t>- vyhláška č. 72/2005 Sb. ve znění pozdějších předpisů ( novela vyhlášky je č.197/2016 Sb.)</a:t>
            </a:r>
          </a:p>
          <a:p>
            <a:r>
              <a:rPr lang="cs-CZ" dirty="0" smtClean="0"/>
              <a:t>Poskytování poradenských služeb §1,</a:t>
            </a:r>
          </a:p>
          <a:p>
            <a:r>
              <a:rPr lang="cs-CZ" dirty="0" smtClean="0"/>
              <a:t>účel poradenských služeb §2, </a:t>
            </a:r>
          </a:p>
          <a:p>
            <a:r>
              <a:rPr lang="cs-CZ" dirty="0" smtClean="0"/>
              <a:t>školská poradenská zařízení §3, </a:t>
            </a:r>
          </a:p>
          <a:p>
            <a:r>
              <a:rPr lang="cs-CZ" dirty="0"/>
              <a:t>d</a:t>
            </a:r>
            <a:r>
              <a:rPr lang="cs-CZ" dirty="0" smtClean="0"/>
              <a:t>alší dokumentace §4,</a:t>
            </a:r>
          </a:p>
          <a:p>
            <a:r>
              <a:rPr lang="cs-CZ" dirty="0"/>
              <a:t>p</a:t>
            </a:r>
            <a:r>
              <a:rPr lang="cs-CZ" dirty="0" smtClean="0"/>
              <a:t>oradna §5, </a:t>
            </a:r>
          </a:p>
          <a:p>
            <a:r>
              <a:rPr lang="cs-CZ" dirty="0"/>
              <a:t>c</a:t>
            </a:r>
            <a:r>
              <a:rPr lang="cs-CZ" dirty="0" smtClean="0"/>
              <a:t>entrum §6, </a:t>
            </a:r>
          </a:p>
          <a:p>
            <a:r>
              <a:rPr lang="cs-CZ" dirty="0"/>
              <a:t>š</a:t>
            </a:r>
            <a:r>
              <a:rPr lang="cs-CZ" dirty="0" smtClean="0"/>
              <a:t>kola §7, </a:t>
            </a:r>
          </a:p>
          <a:p>
            <a:r>
              <a:rPr lang="cs-CZ" dirty="0" smtClean="0"/>
              <a:t>poskytování poradenských služeb za úplatu §8.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Př. </a:t>
            </a:r>
            <a:r>
              <a:rPr lang="cs-CZ" dirty="0"/>
              <a:t>č</a:t>
            </a:r>
            <a:r>
              <a:rPr lang="cs-CZ" dirty="0" smtClean="0"/>
              <a:t>. 1: Standardní činnosti poraden</a:t>
            </a:r>
          </a:p>
          <a:p>
            <a:r>
              <a:rPr lang="cs-CZ" dirty="0" smtClean="0"/>
              <a:t>Př. </a:t>
            </a:r>
            <a:r>
              <a:rPr lang="cs-CZ" dirty="0"/>
              <a:t>č</a:t>
            </a:r>
            <a:r>
              <a:rPr lang="cs-CZ" dirty="0" smtClean="0"/>
              <a:t>. 2: Standardní činnosti center</a:t>
            </a:r>
          </a:p>
          <a:p>
            <a:r>
              <a:rPr lang="cs-CZ" dirty="0" smtClean="0"/>
              <a:t>Př. č. 3: Standardní činnosti školy</a:t>
            </a:r>
          </a:p>
          <a:p>
            <a:r>
              <a:rPr lang="cs-CZ" dirty="0" smtClean="0"/>
              <a:t>Př. </a:t>
            </a:r>
            <a:r>
              <a:rPr lang="cs-CZ" dirty="0"/>
              <a:t>č</a:t>
            </a:r>
            <a:r>
              <a:rPr lang="cs-CZ" dirty="0" smtClean="0"/>
              <a:t>. 4: Standardní činnosti pedagogických a dalších pracovníků zajišťující poradenské služby ve školských poradenských zařízeních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75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Příloha č. 5 k vyhlášce č. 72/2005 Sb. </a:t>
            </a:r>
            <a:r>
              <a:rPr lang="cs-CZ" sz="1800" dirty="0"/>
              <a:t>Informovaný souhlas s poskytnutím poradenské služby a se zpracováním a uchováním osobních údajů ve školském poradenském zařízení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615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Povinná školní docházka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Individuální inkluze </a:t>
            </a:r>
          </a:p>
          <a:p>
            <a:r>
              <a:rPr lang="cs-CZ" dirty="0" smtClean="0"/>
              <a:t>Skupinová inkluze</a:t>
            </a:r>
          </a:p>
          <a:p>
            <a:r>
              <a:rPr lang="cs-CZ" dirty="0" smtClean="0"/>
              <a:t>Segregace ve škole dle § 16, odst. 9 ŠZ </a:t>
            </a:r>
          </a:p>
          <a:p>
            <a:r>
              <a:rPr lang="cs-CZ" dirty="0" smtClean="0"/>
              <a:t>Obsah vzdělávání – RVP ZV obsah vzdělávání je dán upraveným RVP ZV platný od 1.9.2017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RVP ZV platný od 1.9.2017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Běžné základní školy </a:t>
            </a:r>
            <a:r>
              <a:rPr lang="cs-CZ" dirty="0" smtClean="0"/>
              <a:t>uvedly </a:t>
            </a:r>
            <a:r>
              <a:rPr lang="cs-CZ" dirty="0"/>
              <a:t>své školní programy do souladu s upraveným RVP ZV do 1. 9. </a:t>
            </a:r>
            <a:r>
              <a:rPr lang="cs-CZ" dirty="0" smtClean="0"/>
              <a:t>2018.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dirty="0" smtClean="0"/>
              <a:t>Školy </a:t>
            </a:r>
            <a:r>
              <a:rPr lang="cs-CZ" dirty="0"/>
              <a:t>nebo třídy, jejichž ŠVP bylo vydáno v souladu s přílohou pro žáky s LMP, uvedou své ŠVP do souladu s upraveným RVP ZV do 1. 9. 2018. </a:t>
            </a:r>
            <a:endParaRPr lang="cs-CZ" dirty="0" smtClean="0"/>
          </a:p>
          <a:p>
            <a:r>
              <a:rPr lang="cs-CZ" dirty="0" smtClean="0"/>
              <a:t>Do </a:t>
            </a:r>
            <a:r>
              <a:rPr lang="cs-CZ" dirty="0"/>
              <a:t>doby uvedení ŠVP do souladu s upraveným RVP ZV upravuje škola podmínky vzdělávání žáků s lehkým mentálním postižením podle jejich speciálních vzdělávacích potřeb a vychází přitom z původního RVP ZV. Výjimkou jsou žáci s LMP na 2. stupni základních škol, kteří dokončí své vzdělávání podle dosavadních ŠVP.</a:t>
            </a:r>
          </a:p>
        </p:txBody>
      </p:sp>
    </p:spTree>
    <p:extLst>
      <p:ext uri="{BB962C8B-B14F-4D97-AF65-F5344CB8AC3E}">
        <p14:creationId xmlns:p14="http://schemas.microsoft.com/office/powerpoint/2010/main" val="330242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Speciálněpedagogická</a:t>
            </a:r>
            <a:r>
              <a:rPr lang="cs-CZ" dirty="0" smtClean="0"/>
              <a:t> diagnostika </a:t>
            </a:r>
            <a:r>
              <a:rPr lang="cs-CZ" dirty="0" err="1" smtClean="0"/>
              <a:t>psychopedická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Diagnostika ve speciální pedagogice</a:t>
            </a:r>
          </a:p>
          <a:p>
            <a:r>
              <a:rPr lang="cs-CZ" dirty="0" smtClean="0"/>
              <a:t>Katalog podpůrných opatření pro žáky s potřebou podpory ve vzdělávání z důvodu mentálního postižení nebo oslabení kognitivního výkonu</a:t>
            </a:r>
          </a:p>
          <a:p>
            <a:r>
              <a:rPr lang="cs-CZ" dirty="0" smtClean="0"/>
              <a:t>Katalog posuzování míry speciálních vzdělávacích potřeb</a:t>
            </a:r>
          </a:p>
          <a:p>
            <a:r>
              <a:rPr lang="cs-CZ" dirty="0" smtClean="0"/>
              <a:t>Diagnostické domény pro žáky s mentálním postižením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Terminologická vymezení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Termín mentální retardace </a:t>
            </a:r>
            <a:r>
              <a:rPr lang="cs-CZ" dirty="0" smtClean="0"/>
              <a:t>– v současné době je tento termín vnímám jako společensky neúnosný (MKN ?), 2018 nová </a:t>
            </a:r>
            <a:r>
              <a:rPr lang="cs-CZ" dirty="0" smtClean="0"/>
              <a:t>klasifikace</a:t>
            </a:r>
            <a:endParaRPr lang="cs-CZ" dirty="0" smtClean="0"/>
          </a:p>
          <a:p>
            <a:r>
              <a:rPr lang="cs-CZ" u="sng" dirty="0" smtClean="0"/>
              <a:t>Termín mentální postižení </a:t>
            </a:r>
            <a:r>
              <a:rPr lang="cs-CZ" dirty="0" smtClean="0"/>
              <a:t>– termín</a:t>
            </a:r>
            <a:r>
              <a:rPr lang="cs-CZ" dirty="0"/>
              <a:t> </a:t>
            </a:r>
            <a:r>
              <a:rPr lang="cs-CZ" dirty="0" smtClean="0"/>
              <a:t>se považuje  u nás za zastřešující v oblasti problematiky mentálního postižení</a:t>
            </a:r>
          </a:p>
          <a:p>
            <a:r>
              <a:rPr lang="cs-CZ" u="sng" dirty="0" smtClean="0"/>
              <a:t>Osoba, dítě, žák s mentálním postižením  </a:t>
            </a:r>
            <a:endParaRPr lang="cs-CZ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u="sng" dirty="0" smtClean="0"/>
              <a:t>Didaktické zásady </a:t>
            </a:r>
            <a:r>
              <a:rPr lang="cs-CZ" dirty="0" smtClean="0"/>
              <a:t>jsou všeobecné požadavky, které v souhlase s cíli výchovy a vzdělávání a v souhlase se zákonitostmi vyučovacího procesu určují charakter vyučování.</a:t>
            </a:r>
          </a:p>
          <a:p>
            <a:pPr>
              <a:lnSpc>
                <a:spcPct val="90000"/>
              </a:lnSpc>
              <a:buNone/>
            </a:pPr>
            <a:endParaRPr lang="cs-CZ" dirty="0" smtClean="0"/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Zásada názornosti, přiměřenosti, soustavnosti, trvalosti, uvědomělosti a aktivity žáků, zásada individuálního přístupu k žákům, zásada spojení teorie s praxí.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Metody prevence – primární, sekundární, terciární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Výzkumné metody – pozorování, </a:t>
            </a:r>
            <a:r>
              <a:rPr lang="cs-CZ" dirty="0" err="1" smtClean="0"/>
              <a:t>škálování</a:t>
            </a:r>
            <a:r>
              <a:rPr lang="cs-CZ" dirty="0" smtClean="0"/>
              <a:t>, dotazník, rozhovor, experiment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Speciálněpedagogické</a:t>
            </a:r>
            <a:r>
              <a:rPr lang="cs-CZ" dirty="0" smtClean="0"/>
              <a:t> metody – reedukace, kompenzace, rehabilitace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Výukové (didaktické)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Výuková metoda </a:t>
            </a:r>
            <a:r>
              <a:rPr lang="cs-CZ" dirty="0" smtClean="0"/>
              <a:t>je cesta po níž jde učitel se žákem, aby dosáhl vyučovacího cíle.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Metodologie </a:t>
            </a:r>
            <a:r>
              <a:rPr lang="cs-CZ" dirty="0" smtClean="0"/>
              <a:t>je nauka o metodách a jejich využití.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Metodika</a:t>
            </a:r>
            <a:r>
              <a:rPr lang="cs-CZ" dirty="0" smtClean="0"/>
              <a:t> je soubor použitých metod a postupů.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používané v rámci vyučovacího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  <a:defRPr/>
            </a:pPr>
            <a:r>
              <a:rPr lang="cs-CZ" b="1" dirty="0"/>
              <a:t>Motivační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úvodní (motivační vyprávění, motivační rozhovor, demonstrace),průběžné (orientační otázky, aktualizace učiva, následná demonstrace)</a:t>
            </a:r>
          </a:p>
          <a:p>
            <a:pPr>
              <a:buNone/>
              <a:defRPr/>
            </a:pPr>
            <a:r>
              <a:rPr lang="cs-CZ" dirty="0"/>
              <a:t>Expoziční – </a:t>
            </a:r>
          </a:p>
          <a:p>
            <a:pPr>
              <a:buNone/>
              <a:defRPr/>
            </a:pPr>
            <a:r>
              <a:rPr lang="cs-CZ" b="1" dirty="0"/>
              <a:t>metody přímého přenosu poznatků</a:t>
            </a:r>
            <a:r>
              <a:rPr lang="cs-CZ" dirty="0"/>
              <a:t>, monologické, vyprávění, popis, instruktáž</a:t>
            </a:r>
          </a:p>
          <a:p>
            <a:pPr>
              <a:buNone/>
              <a:defRPr/>
            </a:pPr>
            <a:r>
              <a:rPr lang="cs-CZ" b="1" dirty="0"/>
              <a:t>metody zprostředkovaného přenosu poznatků</a:t>
            </a:r>
          </a:p>
          <a:p>
            <a:pPr>
              <a:buNone/>
              <a:defRPr/>
            </a:pPr>
            <a:r>
              <a:rPr lang="cs-CZ" dirty="0"/>
              <a:t>Metody demonstrační ve struktuře vnímání, zpracování vnímaného materiálu, metoda dlouhodobého pozorování</a:t>
            </a:r>
          </a:p>
          <a:p>
            <a:pPr>
              <a:buNone/>
              <a:defRPr/>
            </a:pPr>
            <a:r>
              <a:rPr lang="cs-CZ" dirty="0"/>
              <a:t>Metody pracovní – nácvik dovedností a návyků, praktická práce, manipulační práce, veřejně prospěšné práce</a:t>
            </a:r>
          </a:p>
          <a:p>
            <a:pPr>
              <a:buNone/>
              <a:defRPr/>
            </a:pPr>
            <a:r>
              <a:rPr lang="cs-CZ" dirty="0"/>
              <a:t>Dramatické metody – těží z dětské hry, dramatizace textů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používané v rámci vyučovacího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Metody fixační – zaměřené na opakování a procvičování učiva, metody opakování vědomostí – metoda otázek a odpovědí, demonstrace, samostatné práce s textem, pětiminutovky, domácí práce.</a:t>
            </a:r>
          </a:p>
          <a:p>
            <a:pPr>
              <a:buNone/>
            </a:pPr>
            <a:r>
              <a:rPr lang="cs-CZ" dirty="0" smtClean="0"/>
              <a:t>Metody diagnostické – pozorování</a:t>
            </a:r>
          </a:p>
          <a:p>
            <a:pPr>
              <a:buNone/>
            </a:pPr>
            <a:r>
              <a:rPr lang="cs-CZ" dirty="0" smtClean="0"/>
              <a:t>Metody klasifikační – hodnocení žáka, komplexnost, analýza žákovských prací, písemné práce, didaktické testy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Vyučovací 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Vyučovací forma (organizační forma výuky) je chápána jako vnější stránka vyučovacích metod a uspořádání výuky v určité vzdělávací instituci.</a:t>
            </a:r>
          </a:p>
          <a:p>
            <a:pPr>
              <a:buNone/>
            </a:pPr>
            <a:r>
              <a:rPr lang="cs-CZ" dirty="0" smtClean="0"/>
              <a:t>Základní vyučovací forma je vyučovací hodina.</a:t>
            </a:r>
          </a:p>
          <a:p>
            <a:pPr>
              <a:buNone/>
            </a:pPr>
            <a:r>
              <a:rPr lang="cs-CZ" dirty="0" smtClean="0"/>
              <a:t>Vyučovací jednotka – není dodržen limit 45 minut, vyučovací blok, exkurze, vycházka, výlet.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vyučovacích hodin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  <a:defRPr/>
            </a:pPr>
            <a:r>
              <a:rPr lang="cs-CZ" dirty="0"/>
              <a:t>Hodina výkladu nového učiva</a:t>
            </a:r>
          </a:p>
          <a:p>
            <a:pPr>
              <a:buNone/>
              <a:defRPr/>
            </a:pPr>
            <a:r>
              <a:rPr lang="cs-CZ" dirty="0"/>
              <a:t>Hodina opakování a fixace učiva</a:t>
            </a:r>
          </a:p>
          <a:p>
            <a:pPr>
              <a:buNone/>
              <a:defRPr/>
            </a:pPr>
            <a:r>
              <a:rPr lang="cs-CZ" dirty="0"/>
              <a:t>Hodina hodnocení žáka</a:t>
            </a:r>
          </a:p>
          <a:p>
            <a:pPr>
              <a:buNone/>
              <a:defRPr/>
            </a:pPr>
            <a:r>
              <a:rPr lang="cs-CZ" dirty="0"/>
              <a:t>Kombinovaná hodina</a:t>
            </a:r>
          </a:p>
          <a:p>
            <a:pPr>
              <a:buNone/>
              <a:defRPr/>
            </a:pPr>
            <a:endParaRPr lang="cs-CZ" b="1" dirty="0"/>
          </a:p>
          <a:p>
            <a:pPr>
              <a:buNone/>
              <a:defRPr/>
            </a:pPr>
            <a:r>
              <a:rPr lang="cs-CZ" b="1" dirty="0"/>
              <a:t>Organizační formy práce:</a:t>
            </a:r>
          </a:p>
          <a:p>
            <a:pPr>
              <a:buNone/>
              <a:defRPr/>
            </a:pPr>
            <a:r>
              <a:rPr lang="cs-CZ" dirty="0"/>
              <a:t>Frontální (hromadná ) práce</a:t>
            </a:r>
          </a:p>
          <a:p>
            <a:pPr>
              <a:buNone/>
              <a:defRPr/>
            </a:pPr>
            <a:r>
              <a:rPr lang="cs-CZ" dirty="0"/>
              <a:t>Skupinová práce</a:t>
            </a:r>
          </a:p>
          <a:p>
            <a:pPr>
              <a:buNone/>
              <a:defRPr/>
            </a:pPr>
            <a:r>
              <a:rPr lang="cs-CZ" dirty="0"/>
              <a:t>Individuální práce</a:t>
            </a:r>
          </a:p>
          <a:p>
            <a:pPr>
              <a:buNone/>
              <a:defRPr/>
            </a:pPr>
            <a:r>
              <a:rPr lang="cs-CZ" dirty="0"/>
              <a:t>Projektová výuka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Příprava učitele na vyučovací hodinu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Terminologická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Nová terminologie </a:t>
            </a:r>
            <a:r>
              <a:rPr lang="cs-CZ" dirty="0"/>
              <a:t>– problémy v učení, </a:t>
            </a:r>
            <a:r>
              <a:rPr lang="cs-CZ" dirty="0" smtClean="0"/>
              <a:t>poruchy učení, výukové </a:t>
            </a:r>
            <a:r>
              <a:rPr lang="cs-CZ" dirty="0"/>
              <a:t>obtíže, těžkosti – </a:t>
            </a:r>
            <a:r>
              <a:rPr lang="cs-CZ" dirty="0" smtClean="0"/>
              <a:t>tyto termíny (převzaté z anglické terminologie) nejsou </a:t>
            </a:r>
            <a:r>
              <a:rPr lang="cs-CZ" dirty="0"/>
              <a:t>zatím v české speciální pedagogice </a:t>
            </a:r>
            <a:r>
              <a:rPr lang="cs-CZ" dirty="0" smtClean="0"/>
              <a:t>využívány</a:t>
            </a:r>
          </a:p>
        </p:txBody>
      </p:sp>
    </p:spTree>
    <p:extLst>
      <p:ext uri="{BB962C8B-B14F-4D97-AF65-F5344CB8AC3E}">
        <p14:creationId xmlns:p14="http://schemas.microsoft.com/office/powerpoint/2010/main" val="97642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Vymezení pojmu oslabení kognitivního výkonu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Snížení výkonnosti, které není na úrovni mentálního postižení (mentální retardace), ale přesto znevýhodňuje žáka při vzdělávání a indikuje podpůrná opatření edukativního charakteru.</a:t>
            </a:r>
          </a:p>
          <a:p>
            <a:r>
              <a:rPr lang="cs-CZ" dirty="0" smtClean="0"/>
              <a:t>Variabilní profil dílčích deficitů – </a:t>
            </a:r>
            <a:r>
              <a:rPr lang="cs-CZ" u="sng" dirty="0" smtClean="0"/>
              <a:t>deficit dílčích funkcí </a:t>
            </a:r>
            <a:r>
              <a:rPr lang="cs-CZ" dirty="0" smtClean="0"/>
              <a:t>(</a:t>
            </a:r>
            <a:r>
              <a:rPr lang="cs-CZ" dirty="0" err="1" smtClean="0"/>
              <a:t>Sindelárová</a:t>
            </a:r>
            <a:r>
              <a:rPr lang="cs-CZ" dirty="0" smtClean="0"/>
              <a:t>), </a:t>
            </a:r>
            <a:r>
              <a:rPr lang="cs-CZ" u="sng" dirty="0" smtClean="0"/>
              <a:t>deficit kognitivních funkcí </a:t>
            </a:r>
            <a:r>
              <a:rPr lang="cs-CZ" dirty="0" smtClean="0"/>
              <a:t>(</a:t>
            </a:r>
            <a:r>
              <a:rPr lang="cs-CZ" dirty="0" err="1" smtClean="0"/>
              <a:t>Feuerstein</a:t>
            </a:r>
            <a:r>
              <a:rPr lang="cs-CZ" dirty="0" smtClean="0"/>
              <a:t>)</a:t>
            </a:r>
          </a:p>
          <a:p>
            <a:r>
              <a:rPr lang="cs-CZ" u="sng" dirty="0" smtClean="0"/>
              <a:t>Poruchami učení </a:t>
            </a:r>
            <a:r>
              <a:rPr lang="cs-CZ" dirty="0" smtClean="0"/>
              <a:t>– komplexní oslabení v oblasti nabývání vědomostí.</a:t>
            </a:r>
          </a:p>
          <a:p>
            <a:r>
              <a:rPr lang="cs-CZ" dirty="0" smtClean="0"/>
              <a:t>Nutnost </a:t>
            </a:r>
            <a:r>
              <a:rPr lang="cs-CZ" u="sng" dirty="0" smtClean="0"/>
              <a:t>diagnostikovat etiologii </a:t>
            </a:r>
            <a:r>
              <a:rPr lang="cs-CZ" dirty="0" smtClean="0"/>
              <a:t>(dědičnost, nedostatek podnětů, sociální znevýhodnění, osobnostní předpoklady žáka atd.).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20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mentálního postižení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MKN (ICD) vydaná SZO (WHO), platná 10. revize, verze z roku 2013, revize, kategorie F Nemoci duševní a poruchy chování (F00-F99), Mentální retardace F70-F79, stupně mentální </a:t>
            </a:r>
            <a:r>
              <a:rPr lang="cs-CZ" dirty="0" smtClean="0"/>
              <a:t>retardace</a:t>
            </a:r>
          </a:p>
          <a:p>
            <a:r>
              <a:rPr lang="cs-CZ" dirty="0" smtClean="0"/>
              <a:t>11. revize MKN – 18.6.2018, schvalovací proces 2019, překlady a platnost v jednotlivých zemích se očekává od 1.1.2022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mentálního postižení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sz="3600" dirty="0" smtClean="0"/>
              <a:t>Mezinárodní klasifikace funkčních schopností, </a:t>
            </a:r>
            <a:r>
              <a:rPr lang="cs-CZ" sz="3600" dirty="0" err="1" smtClean="0"/>
              <a:t>disability</a:t>
            </a:r>
            <a:r>
              <a:rPr lang="cs-CZ" sz="3600" dirty="0" smtClean="0"/>
              <a:t> a zdraví – MKF (</a:t>
            </a:r>
            <a:r>
              <a:rPr lang="cs-CZ" sz="3600" dirty="0" err="1" smtClean="0"/>
              <a:t>International</a:t>
            </a:r>
            <a:r>
              <a:rPr lang="cs-CZ" sz="3600" dirty="0" smtClean="0"/>
              <a:t> </a:t>
            </a:r>
            <a:r>
              <a:rPr lang="cs-CZ" sz="3600" dirty="0" err="1" smtClean="0"/>
              <a:t>Classification</a:t>
            </a:r>
            <a:r>
              <a:rPr lang="cs-CZ" sz="3600" dirty="0" smtClean="0"/>
              <a:t> </a:t>
            </a:r>
            <a:r>
              <a:rPr lang="cs-CZ" sz="3600" dirty="0" err="1" smtClean="0"/>
              <a:t>of</a:t>
            </a:r>
            <a:r>
              <a:rPr lang="cs-CZ" sz="3600" dirty="0" smtClean="0"/>
              <a:t> </a:t>
            </a:r>
            <a:r>
              <a:rPr lang="cs-CZ" sz="3600" dirty="0" err="1" smtClean="0"/>
              <a:t>Functioning</a:t>
            </a:r>
            <a:r>
              <a:rPr lang="cs-CZ" sz="3600" dirty="0" smtClean="0"/>
              <a:t>, </a:t>
            </a:r>
            <a:r>
              <a:rPr lang="cs-CZ" sz="3600" dirty="0" err="1" smtClean="0"/>
              <a:t>Disability</a:t>
            </a:r>
            <a:r>
              <a:rPr lang="cs-CZ" sz="3600" dirty="0" smtClean="0"/>
              <a:t> </a:t>
            </a:r>
            <a:r>
              <a:rPr lang="cs-CZ" sz="3600" dirty="0" err="1" smtClean="0"/>
              <a:t>and</a:t>
            </a:r>
            <a:r>
              <a:rPr lang="cs-CZ" sz="3600" dirty="0" smtClean="0"/>
              <a:t> </a:t>
            </a:r>
            <a:r>
              <a:rPr lang="cs-CZ" sz="3600" dirty="0" err="1" smtClean="0"/>
              <a:t>Health</a:t>
            </a:r>
            <a:r>
              <a:rPr lang="cs-CZ" sz="3600" dirty="0" smtClean="0"/>
              <a:t> – ICF).</a:t>
            </a:r>
            <a:endParaRPr lang="cs-CZ" sz="3600" dirty="0"/>
          </a:p>
          <a:p>
            <a:r>
              <a:rPr lang="cs-CZ" sz="3600" dirty="0" smtClean="0"/>
              <a:t>Nejnovější </a:t>
            </a:r>
            <a:r>
              <a:rPr lang="cs-CZ" sz="3600" dirty="0"/>
              <a:t>klasifikace, která by měla být využívána shodně ve školství, v oblasti sociální </a:t>
            </a:r>
            <a:r>
              <a:rPr lang="cs-CZ" sz="3600" dirty="0" smtClean="0"/>
              <a:t>péče </a:t>
            </a:r>
            <a:r>
              <a:rPr lang="cs-CZ" sz="3600" dirty="0"/>
              <a:t>a ve zdravotnictví </a:t>
            </a:r>
            <a:r>
              <a:rPr lang="cs-CZ" sz="3600" dirty="0" smtClean="0"/>
              <a:t>.</a:t>
            </a:r>
          </a:p>
          <a:p>
            <a:r>
              <a:rPr lang="cs-CZ" sz="3600" dirty="0" smtClean="0"/>
              <a:t> </a:t>
            </a:r>
            <a:r>
              <a:rPr lang="cs-CZ" sz="3600" dirty="0"/>
              <a:t>Od července 2010 je ve zdravotnictví obligatorní </a:t>
            </a:r>
            <a:r>
              <a:rPr lang="cs-CZ" sz="3600" dirty="0" smtClean="0"/>
              <a:t>(závazný, povinný) pro </a:t>
            </a:r>
            <a:r>
              <a:rPr lang="cs-CZ" sz="3600" dirty="0"/>
              <a:t>rehabilitační, posudkové a praktické lékaře a pro ostatní členy multidisciplinárních týmů, kteří se zabývají osobami s disabilitou. </a:t>
            </a:r>
            <a:endParaRPr lang="cs-CZ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 oblasti speciálního školství </a:t>
            </a:r>
            <a:r>
              <a:rPr lang="cs-CZ" dirty="0" smtClean="0"/>
              <a:t>je </a:t>
            </a:r>
            <a:r>
              <a:rPr lang="cs-CZ" dirty="0"/>
              <a:t>tato klasifikace využívána zejména ve školských poradenských zařízeních určených pro potřeby dětí, žáků a studentů </a:t>
            </a:r>
            <a:r>
              <a:rPr lang="cs-CZ" dirty="0" smtClean="0"/>
              <a:t>se speciálními vzdělávacími potřebami. </a:t>
            </a:r>
            <a:endParaRPr lang="cs-CZ" dirty="0"/>
          </a:p>
          <a:p>
            <a:r>
              <a:rPr lang="cs-CZ" dirty="0"/>
              <a:t>Na podkladě metodologie MKF vytvořil tým autorů pod vedením Milana Valenty manuál činnosti odborného pracovníka SPC pro posuzování speciálních vzdělávacích potřeb žáka (Valenta, M., 2012). Pro oblast  </a:t>
            </a:r>
            <a:r>
              <a:rPr lang="cs-CZ" dirty="0" err="1"/>
              <a:t>speciálněpedagogické</a:t>
            </a:r>
            <a:r>
              <a:rPr lang="cs-CZ" dirty="0"/>
              <a:t> diagnostiky </a:t>
            </a:r>
            <a:r>
              <a:rPr lang="cs-CZ" dirty="0" err="1"/>
              <a:t>psychopedické</a:t>
            </a:r>
            <a:r>
              <a:rPr lang="cs-CZ" dirty="0"/>
              <a:t> je to část manuálu</a:t>
            </a:r>
            <a:r>
              <a:rPr lang="cs-CZ" i="1" dirty="0"/>
              <a:t> „</a:t>
            </a:r>
            <a:r>
              <a:rPr lang="cs-CZ" dirty="0"/>
              <a:t>Katalogu posuzování míry speciálních vzdělávacích </a:t>
            </a:r>
            <a:r>
              <a:rPr lang="cs-CZ" dirty="0" smtClean="0"/>
              <a:t>potřeb“, „Diagnostické </a:t>
            </a:r>
            <a:r>
              <a:rPr lang="cs-CZ" dirty="0"/>
              <a:t>domény pro žáky s mentálním postižením“.</a:t>
            </a:r>
          </a:p>
        </p:txBody>
      </p:sp>
    </p:spTree>
    <p:extLst>
      <p:ext uri="{BB962C8B-B14F-4D97-AF65-F5344CB8AC3E}">
        <p14:creationId xmlns:p14="http://schemas.microsoft.com/office/powerpoint/2010/main" val="266495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mentálního postižení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Klasifikace dle etiologie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Symptomatologická klasifikace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Klasifikace dle vývojových období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Modely mentálního postižení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LIMITAČNÍ model</a:t>
            </a:r>
          </a:p>
          <a:p>
            <a:endParaRPr lang="cs-CZ" dirty="0"/>
          </a:p>
          <a:p>
            <a:r>
              <a:rPr lang="cs-CZ" dirty="0" smtClean="0"/>
              <a:t>POPISNÝ model</a:t>
            </a:r>
          </a:p>
          <a:p>
            <a:endParaRPr lang="cs-CZ" dirty="0"/>
          </a:p>
          <a:p>
            <a:r>
              <a:rPr lang="cs-CZ" dirty="0" smtClean="0"/>
              <a:t>EKOLOGICKÝ model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1281</TotalTime>
  <Words>1145</Words>
  <Application>Microsoft Office PowerPoint</Application>
  <PresentationFormat>Předvádění na obrazovce (4:3)</PresentationFormat>
  <Paragraphs>122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Arial</vt:lpstr>
      <vt:lpstr>Calibri</vt:lpstr>
      <vt:lpstr>Motiv sady Office</vt:lpstr>
      <vt:lpstr>Lehké mentální postižení </vt:lpstr>
      <vt:lpstr>Terminologická vymezení</vt:lpstr>
      <vt:lpstr>Terminologická vymezení</vt:lpstr>
      <vt:lpstr>Vymezení pojmu oslabení kognitivního výkonu</vt:lpstr>
      <vt:lpstr>Klasifikace mentálního postižení</vt:lpstr>
      <vt:lpstr>Klasifikace mentálního postižení</vt:lpstr>
      <vt:lpstr>Klasifikace mentálního postižení</vt:lpstr>
      <vt:lpstr>Klasifikace mentálního postižení</vt:lpstr>
      <vt:lpstr>Modely mentálního postižení</vt:lpstr>
      <vt:lpstr>Modely mentálního postižení limitační</vt:lpstr>
      <vt:lpstr>Modely mentálního postižení popisný</vt:lpstr>
      <vt:lpstr>Modely mentálního postižení ekologický</vt:lpstr>
      <vt:lpstr>Modely mentálního postižení pilíře ekologického modelu</vt:lpstr>
      <vt:lpstr>Poradenské služby</vt:lpstr>
      <vt:lpstr>Přílohy</vt:lpstr>
      <vt:lpstr>Příloha č. 5 k vyhlášce č. 72/2005 Sb. Informovaný souhlas s poskytnutím poradenské služby a se zpracováním a uchováním osobních údajů ve školském poradenském zařízení</vt:lpstr>
      <vt:lpstr> Povinná školní docházka</vt:lpstr>
      <vt:lpstr>RVP ZV platný od 1.9.2017</vt:lpstr>
      <vt:lpstr>Speciálněpedagogická diagnostika psychopedická</vt:lpstr>
      <vt:lpstr>Didaktické zásady</vt:lpstr>
      <vt:lpstr>Metody</vt:lpstr>
      <vt:lpstr>Výukové (didaktické) metody</vt:lpstr>
      <vt:lpstr>Metody používané v rámci vyučovacího procesu</vt:lpstr>
      <vt:lpstr>Metody používané v rámci vyučovacího procesu</vt:lpstr>
      <vt:lpstr>Vyučovací formy</vt:lpstr>
      <vt:lpstr>Typy vyučovacích hodin</vt:lpstr>
      <vt:lpstr>Příprava učitele na vyučovací hodinu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Lehké mentální postižení </dc:title>
  <dc:creator>Pipekovi</dc:creator>
  <cp:lastModifiedBy>Pipeková</cp:lastModifiedBy>
  <cp:revision>89</cp:revision>
  <dcterms:created xsi:type="dcterms:W3CDTF">2014-04-22T09:58:03Z</dcterms:created>
  <dcterms:modified xsi:type="dcterms:W3CDTF">2019-02-20T10:42:40Z</dcterms:modified>
</cp:coreProperties>
</file>