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72" r:id="rId12"/>
    <p:sldId id="273" r:id="rId13"/>
    <p:sldId id="274" r:id="rId14"/>
    <p:sldId id="275" r:id="rId15"/>
    <p:sldId id="276" r:id="rId16"/>
    <p:sldId id="267" r:id="rId17"/>
    <p:sldId id="268" r:id="rId18"/>
    <p:sldId id="269" r:id="rId19"/>
    <p:sldId id="270" r:id="rId20"/>
    <p:sldId id="277" r:id="rId21"/>
    <p:sldId id="278" r:id="rId22"/>
    <p:sldId id="279" r:id="rId23"/>
    <p:sldId id="280" r:id="rId24"/>
    <p:sldId id="281" r:id="rId25"/>
    <p:sldId id="282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F564-128D-4B3A-891C-F02EA1BEE1C5}" type="datetimeFigureOut">
              <a:rPr lang="cs-CZ" smtClean="0"/>
              <a:pPr/>
              <a:t>21. 2. 2020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F5431-E16C-4354-A2C6-CC781581C9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F564-128D-4B3A-891C-F02EA1BEE1C5}" type="datetimeFigureOut">
              <a:rPr lang="cs-CZ" smtClean="0"/>
              <a:pPr/>
              <a:t>21. 2. 2020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F5431-E16C-4354-A2C6-CC781581C9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F564-128D-4B3A-891C-F02EA1BEE1C5}" type="datetimeFigureOut">
              <a:rPr lang="cs-CZ" smtClean="0"/>
              <a:pPr/>
              <a:t>21. 2. 2020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F5431-E16C-4354-A2C6-CC781581C9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F564-128D-4B3A-891C-F02EA1BEE1C5}" type="datetimeFigureOut">
              <a:rPr lang="cs-CZ" smtClean="0"/>
              <a:pPr/>
              <a:t>21. 2. 2020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F5431-E16C-4354-A2C6-CC781581C9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F564-128D-4B3A-891C-F02EA1BEE1C5}" type="datetimeFigureOut">
              <a:rPr lang="cs-CZ" smtClean="0"/>
              <a:pPr/>
              <a:t>21. 2. 2020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F5431-E16C-4354-A2C6-CC781581C9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F564-128D-4B3A-891C-F02EA1BEE1C5}" type="datetimeFigureOut">
              <a:rPr lang="cs-CZ" smtClean="0"/>
              <a:pPr/>
              <a:t>21. 2. 2020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F5431-E16C-4354-A2C6-CC781581C9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F564-128D-4B3A-891C-F02EA1BEE1C5}" type="datetimeFigureOut">
              <a:rPr lang="cs-CZ" smtClean="0"/>
              <a:pPr/>
              <a:t>21. 2. 2020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F5431-E16C-4354-A2C6-CC781581C9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F564-128D-4B3A-891C-F02EA1BEE1C5}" type="datetimeFigureOut">
              <a:rPr lang="cs-CZ" smtClean="0"/>
              <a:pPr/>
              <a:t>21. 2. 2020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F5431-E16C-4354-A2C6-CC781581C9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F564-128D-4B3A-891C-F02EA1BEE1C5}" type="datetimeFigureOut">
              <a:rPr lang="cs-CZ" smtClean="0"/>
              <a:pPr/>
              <a:t>21. 2. 2020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F5431-E16C-4354-A2C6-CC781581C9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F564-128D-4B3A-891C-F02EA1BEE1C5}" type="datetimeFigureOut">
              <a:rPr lang="cs-CZ" smtClean="0"/>
              <a:pPr/>
              <a:t>21. 2. 2020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F5431-E16C-4354-A2C6-CC781581C9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F564-128D-4B3A-891C-F02EA1BEE1C5}" type="datetimeFigureOut">
              <a:rPr lang="cs-CZ" smtClean="0"/>
              <a:pPr/>
              <a:t>21. 2. 2020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F5431-E16C-4354-A2C6-CC781581C9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4F564-128D-4B3A-891C-F02EA1BEE1C5}" type="datetimeFigureOut">
              <a:rPr lang="cs-CZ" smtClean="0"/>
              <a:pPr/>
              <a:t>21. 2. 2020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F5431-E16C-4354-A2C6-CC781581C98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edukace dětí a žáků s lehkým mentálním postižením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Historie</a:t>
            </a:r>
            <a:endParaRPr lang="cs-CZ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Předškolní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None/>
            </a:pPr>
            <a:endParaRPr lang="cs-CZ" dirty="0" smtClean="0"/>
          </a:p>
          <a:p>
            <a:r>
              <a:rPr lang="cs-CZ" sz="3300" dirty="0"/>
              <a:t>Rámcový vzdělávací program pro předškolní vzdělávání (RVP PV) vymezuje hlavní požadavky, podmínky a pravidla pro institucionální vzdělávání dětí předškolního věku. </a:t>
            </a:r>
            <a:endParaRPr lang="cs-CZ" sz="3300" dirty="0" smtClean="0"/>
          </a:p>
          <a:p>
            <a:r>
              <a:rPr lang="cs-CZ" sz="3300" dirty="0" smtClean="0"/>
              <a:t>Tato </a:t>
            </a:r>
            <a:r>
              <a:rPr lang="cs-CZ" sz="3300" dirty="0"/>
              <a:t>pravidla se vztahují na pedagogické činnosti probíhající ve vzdělávacích institucích zařazených do sítě škol a školských zařízení. </a:t>
            </a:r>
            <a:endParaRPr lang="cs-CZ" sz="3300" dirty="0" smtClean="0"/>
          </a:p>
          <a:p>
            <a:r>
              <a:rPr lang="cs-CZ" sz="3300" dirty="0" smtClean="0"/>
              <a:t>Jsou </a:t>
            </a:r>
            <a:r>
              <a:rPr lang="cs-CZ" sz="3300" dirty="0"/>
              <a:t>závazná pro předškolní vzdělávání v mateřských školách, v mateřských školách zřízených podle § 16 odst. 9 školského zákona, v lesních mateřských školách a v přípravných třídách základních škol.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Děti se SVP – zařazování do </a:t>
            </a:r>
            <a:br>
              <a:rPr lang="cs-CZ" dirty="0" smtClean="0"/>
            </a:br>
            <a:r>
              <a:rPr lang="cs-CZ" dirty="0" smtClean="0"/>
              <a:t>mateřské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Děti se speciálními vzdělávacími potřebami je možné zařazovat do běžných tříd mateřských škol, nebo do tříd zřizovaných podle § 16 odst. 9 školského zákona, popřípadě škol zřizovaných podle § 16 odst. 9 školského zákona.</a:t>
            </a:r>
          </a:p>
        </p:txBody>
      </p:sp>
    </p:spTree>
    <p:extLst>
      <p:ext uri="{BB962C8B-B14F-4D97-AF65-F5344CB8AC3E}">
        <p14:creationId xmlns:p14="http://schemas.microsoft.com/office/powerpoint/2010/main" val="453259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RVP PV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Úkolem institucionálního předškolního vzdělávání </a:t>
            </a:r>
            <a:r>
              <a:rPr lang="cs-CZ" dirty="0" smtClean="0"/>
              <a:t>je:</a:t>
            </a:r>
          </a:p>
          <a:p>
            <a:r>
              <a:rPr lang="cs-CZ" dirty="0" smtClean="0"/>
              <a:t> </a:t>
            </a:r>
            <a:r>
              <a:rPr lang="cs-CZ" dirty="0"/>
              <a:t>doplňovat a podporovat rodinnou </a:t>
            </a:r>
            <a:r>
              <a:rPr lang="cs-CZ" dirty="0" smtClean="0"/>
              <a:t>výchovu</a:t>
            </a:r>
          </a:p>
          <a:p>
            <a:r>
              <a:rPr lang="cs-CZ" dirty="0" smtClean="0"/>
              <a:t>pomáhat </a:t>
            </a:r>
            <a:r>
              <a:rPr lang="cs-CZ" dirty="0"/>
              <a:t>zajistit dítěti prostředí s dostatkem mnohostranných a přiměřených podnětů k jeho aktivnímu rozvoji a učení.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Předškolní </a:t>
            </a:r>
            <a:r>
              <a:rPr lang="cs-CZ" dirty="0"/>
              <a:t>vzdělávání smysluplně obohacuje denní program dítěte v průběhu jeho předškolních let a poskytuje dítěti odbornou péči. </a:t>
            </a:r>
          </a:p>
        </p:txBody>
      </p:sp>
    </p:spTree>
    <p:extLst>
      <p:ext uri="{BB962C8B-B14F-4D97-AF65-F5344CB8AC3E}">
        <p14:creationId xmlns:p14="http://schemas.microsoft.com/office/powerpoint/2010/main" val="8306717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RVP PV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Předškolní vzdělávání má usnadňovat dítěti jeho další životní i vzdělávací cestu. Jeho úkolem je proto rozvíjet osobnost dítěte, podporovat jeho tělesný rozvoj a zdraví, jeho osobní spokojenost a pohodu, napomáhat mu v chápání okolního světa a motivovat je k dalšímu poznávání a učení, stejně tak i učit dítě žít ve společnosti ostatních a přibližovat mu normy a hodnoty touto společností uznávané.</a:t>
            </a:r>
          </a:p>
        </p:txBody>
      </p:sp>
    </p:spTree>
    <p:extLst>
      <p:ext uri="{BB962C8B-B14F-4D97-AF65-F5344CB8AC3E}">
        <p14:creationId xmlns:p14="http://schemas.microsoft.com/office/powerpoint/2010/main" val="11346250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RVP PV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Důležitým úkolem předškolního vzdělávání je vytvářet dobré předpoklady pro pokračování ve vzdělávání tím, že za všech okolností budou maximálně podporovány individuální rozvojové možnosti </a:t>
            </a:r>
            <a:r>
              <a:rPr lang="cs-CZ" dirty="0" smtClean="0"/>
              <a:t>dětí.</a:t>
            </a:r>
          </a:p>
          <a:p>
            <a:r>
              <a:rPr lang="cs-CZ" dirty="0"/>
              <a:t>Na základě dlouhodobého a každodenního styku s dítětem i jeho rodiči plní předškolní vzdělávání i úkol </a:t>
            </a:r>
            <a:r>
              <a:rPr lang="cs-CZ" b="1" dirty="0">
                <a:solidFill>
                  <a:schemeClr val="bg1"/>
                </a:solidFill>
              </a:rPr>
              <a:t>diagnostický</a:t>
            </a:r>
            <a:r>
              <a:rPr lang="cs-CZ" b="1" dirty="0"/>
              <a:t>,</a:t>
            </a:r>
            <a:r>
              <a:rPr lang="cs-CZ" dirty="0"/>
              <a:t> zejména ve vztahu k dětem se speciálními vzdělávacími potřebami a dětem </a:t>
            </a:r>
            <a:r>
              <a:rPr lang="cs-CZ" dirty="0" smtClean="0"/>
              <a:t>nadaným.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88939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RVP PV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Dětem, které to potřebují, poskytuje předškolní vzdělávání, na základě znalosti aktuální úrovně rozvoje i dalších rozvojových možností každého dítěte, včasnou speciálně pedagogickou péči, a tím zlepšuje jejich životní i vzdělávací šance. </a:t>
            </a:r>
          </a:p>
        </p:txBody>
      </p:sp>
    </p:spTree>
    <p:extLst>
      <p:ext uri="{BB962C8B-B14F-4D97-AF65-F5344CB8AC3E}">
        <p14:creationId xmlns:p14="http://schemas.microsoft.com/office/powerpoint/2010/main" val="19816347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Předškolní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dirty="0" smtClean="0"/>
              <a:t>RVP pro PV stanovuje: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cs-CZ" dirty="0" smtClean="0"/>
              <a:t>Cíle v podobě záměrů a výstupů.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cs-CZ" dirty="0" smtClean="0"/>
              <a:t>Záměrem předškolního vzdělávání je rozvoj dítěte po stránce fyzické, psychické a sociální.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cs-CZ" dirty="0" smtClean="0"/>
              <a:t>Klíčové kompetence jsou v současné edukaci cílovou kategorií vyjádřenou v podobě výstupů.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kompetence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dirty="0" smtClean="0"/>
              <a:t>Pro období předškolního vzdělávání jsou za klíčové kompetence považovány:</a:t>
            </a:r>
          </a:p>
          <a:p>
            <a:pPr>
              <a:buFontTx/>
              <a:buChar char="•"/>
            </a:pPr>
            <a:r>
              <a:rPr lang="cs-CZ" dirty="0" smtClean="0"/>
              <a:t>Kompetence k učení.</a:t>
            </a:r>
          </a:p>
          <a:p>
            <a:pPr>
              <a:buFontTx/>
              <a:buChar char="•"/>
            </a:pPr>
            <a:r>
              <a:rPr lang="cs-CZ" dirty="0" smtClean="0"/>
              <a:t>Kompetence k řešení problémů.</a:t>
            </a:r>
          </a:p>
          <a:p>
            <a:pPr>
              <a:buFontTx/>
              <a:buChar char="•"/>
            </a:pPr>
            <a:r>
              <a:rPr lang="cs-CZ" dirty="0" smtClean="0"/>
              <a:t>Kompetence komunikativní.</a:t>
            </a:r>
          </a:p>
          <a:p>
            <a:pPr>
              <a:buFontTx/>
              <a:buChar char="•"/>
            </a:pPr>
            <a:r>
              <a:rPr lang="cs-CZ" dirty="0" smtClean="0"/>
              <a:t>Kompetence sociální a personální.</a:t>
            </a:r>
          </a:p>
          <a:p>
            <a:pPr>
              <a:buFontTx/>
              <a:buChar char="•"/>
            </a:pPr>
            <a:r>
              <a:rPr lang="cs-CZ" dirty="0" smtClean="0"/>
              <a:t>Kompetence činnostní a občanské.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Oblasti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cs-CZ" dirty="0" smtClean="0"/>
              <a:t>Obsah předškolního vzdělávání je uspořádán do pěti oblastí: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cs-CZ" dirty="0" smtClean="0"/>
              <a:t>Dítě a jeho tělo.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cs-CZ" dirty="0" smtClean="0"/>
              <a:t>Dítě a jeho psychika.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cs-CZ" dirty="0" smtClean="0"/>
              <a:t>Dítě a ten druhý.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cs-CZ" dirty="0" smtClean="0"/>
              <a:t>Dítě a společnost.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cs-CZ" dirty="0" smtClean="0"/>
              <a:t>Dítě a svět.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Děti se SVP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RVP PV vychází ve své základní koncepci z respektování individuálních potřeb a možností dítěte. Z toho důvodu je RVP PV základním východiskem i pro přípravu vzdělávacích programů pro děti se speciálními vzdělávacími potřebami, ať už jsou tyto děti vzdělávány v běžné mateřské škole, či v mateřské škole zřízené podle § 16 odst. 9 školského zákona.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Období renesance – </a:t>
            </a:r>
            <a:r>
              <a:rPr lang="cs-CZ" dirty="0" err="1" smtClean="0"/>
              <a:t>J.A.Komenský</a:t>
            </a:r>
            <a:r>
              <a:rPr lang="cs-CZ" dirty="0" smtClean="0"/>
              <a:t> dílo Velká didaktika – 6 stupňů duševních schopností dětí  </a:t>
            </a:r>
          </a:p>
          <a:p>
            <a:pPr>
              <a:buNone/>
            </a:pPr>
            <a:r>
              <a:rPr lang="cs-CZ" dirty="0" smtClean="0"/>
              <a:t>4. stupeň děti povolné, chtivé ale tupé</a:t>
            </a:r>
          </a:p>
          <a:p>
            <a:pPr>
              <a:buNone/>
            </a:pPr>
            <a:r>
              <a:rPr lang="cs-CZ" dirty="0" smtClean="0"/>
              <a:t>5. stupeň děti hloupé a nechtivé</a:t>
            </a:r>
          </a:p>
          <a:p>
            <a:pPr>
              <a:buNone/>
            </a:pPr>
            <a:r>
              <a:rPr lang="cs-CZ" dirty="0" smtClean="0"/>
              <a:t>6. Stupeň děti hloupé a vzpurné</a:t>
            </a:r>
          </a:p>
          <a:p>
            <a:r>
              <a:rPr lang="cs-CZ" dirty="0" smtClean="0"/>
              <a:t>Uzákonění povinné školní docházky – rok 1774</a:t>
            </a:r>
          </a:p>
          <a:p>
            <a:r>
              <a:rPr lang="cs-CZ" dirty="0" err="1" smtClean="0"/>
              <a:t>Ernestinum</a:t>
            </a:r>
            <a:r>
              <a:rPr lang="cs-CZ" dirty="0" smtClean="0"/>
              <a:t> – oddělení diagnostické, výchovné a vyučovací, azyl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Děti se SVP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Dítětem se speciálními vzdělávacími potřebami je dítě, které k naplnění svých vzdělávacích možností nebo k uplatnění a užívání svých práv na rovnoprávném základě s ostatními potřebuje poskytnutí podpůrných </a:t>
            </a:r>
            <a:r>
              <a:rPr lang="cs-CZ" dirty="0" smtClean="0"/>
              <a:t>opatření. </a:t>
            </a:r>
            <a:r>
              <a:rPr lang="cs-CZ" dirty="0"/>
              <a:t>Tyto děti mají právo na bezplatné poskytování podpůrných opatření z výčtu uvedeného v § 16 školského zákona. Podpůrná opatření realizuje mateřská škola. </a:t>
            </a:r>
          </a:p>
        </p:txBody>
      </p:sp>
    </p:spTree>
    <p:extLst>
      <p:ext uri="{BB962C8B-B14F-4D97-AF65-F5344CB8AC3E}">
        <p14:creationId xmlns:p14="http://schemas.microsoft.com/office/powerpoint/2010/main" val="40570731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Děti se SVP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Závazný rámec pro obsahové a organizační zabezpečení předškolního vzdělávání všech dětí vymezuje RVP PV, který je východiskem pro tvorbu ŠVP. </a:t>
            </a:r>
            <a:endParaRPr lang="cs-CZ" dirty="0" smtClean="0"/>
          </a:p>
          <a:p>
            <a:r>
              <a:rPr lang="cs-CZ" dirty="0" smtClean="0"/>
              <a:t>Podle </a:t>
            </a:r>
            <a:r>
              <a:rPr lang="cs-CZ" dirty="0"/>
              <a:t>ŠVP se uskutečňuje vzdělávání všech dětí dané mateřské školy. </a:t>
            </a:r>
            <a:endParaRPr lang="cs-CZ" dirty="0" smtClean="0"/>
          </a:p>
          <a:p>
            <a:r>
              <a:rPr lang="cs-CZ" dirty="0" smtClean="0"/>
              <a:t>Pro </a:t>
            </a:r>
            <a:r>
              <a:rPr lang="cs-CZ" dirty="0"/>
              <a:t>děti s přiznanými podpůrnými opatřeními prvního stupně je ŠVP podkladem pro zpracování PLPP a pro děti s přiznanými podpůrnými opatřeními od druhého stupně podkladem pro </a:t>
            </a:r>
            <a:r>
              <a:rPr lang="cs-CZ" dirty="0" smtClean="0"/>
              <a:t>možnou tvorbu </a:t>
            </a:r>
            <a:r>
              <a:rPr lang="cs-CZ" dirty="0"/>
              <a:t>IVP. PLPP zpracovává škola samostatně, IVP zpracovává škola na základě doporučení ŠPZ.</a:t>
            </a:r>
          </a:p>
        </p:txBody>
      </p:sp>
    </p:spTree>
    <p:extLst>
      <p:ext uri="{BB962C8B-B14F-4D97-AF65-F5344CB8AC3E}">
        <p14:creationId xmlns:p14="http://schemas.microsoft.com/office/powerpoint/2010/main" val="21032650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Systém péče o děti s přiznanými podpůrnými opatřeními v mateřské škole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Ve </a:t>
            </a:r>
            <a:r>
              <a:rPr lang="cs-CZ" sz="2400" dirty="0"/>
              <a:t>ŠVP mateřská škola stanoví: </a:t>
            </a:r>
            <a:endParaRPr lang="cs-CZ" sz="2400" dirty="0" smtClean="0"/>
          </a:p>
          <a:p>
            <a:r>
              <a:rPr lang="cs-CZ" sz="2400" dirty="0" smtClean="0"/>
              <a:t> </a:t>
            </a:r>
            <a:r>
              <a:rPr lang="cs-CZ" sz="2400" dirty="0"/>
              <a:t>pravidla a průběh tvorby, realizace a vyhodnocování PLPP; </a:t>
            </a:r>
            <a:endParaRPr lang="cs-CZ" sz="2400" dirty="0" smtClean="0"/>
          </a:p>
          <a:p>
            <a:r>
              <a:rPr lang="cs-CZ" sz="2400" dirty="0" smtClean="0"/>
              <a:t> </a:t>
            </a:r>
            <a:r>
              <a:rPr lang="cs-CZ" sz="2400" dirty="0"/>
              <a:t>pravidla a průběh tvorby, realizace a vyhodnocování IVP.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Ve </a:t>
            </a:r>
            <a:r>
              <a:rPr lang="cs-CZ" sz="2400" dirty="0"/>
              <a:t>ŠVP může mateřská škola stanovit: </a:t>
            </a:r>
            <a:endParaRPr lang="cs-CZ" sz="2400" dirty="0" smtClean="0"/>
          </a:p>
          <a:p>
            <a:r>
              <a:rPr lang="cs-CZ" sz="2400" dirty="0" smtClean="0"/>
              <a:t> </a:t>
            </a:r>
            <a:r>
              <a:rPr lang="cs-CZ" sz="2400" dirty="0"/>
              <a:t>náplň předmětů speciálně pedagogické </a:t>
            </a:r>
            <a:r>
              <a:rPr lang="cs-CZ" sz="2400" dirty="0" smtClean="0"/>
              <a:t>péče;</a:t>
            </a:r>
          </a:p>
          <a:p>
            <a:r>
              <a:rPr lang="cs-CZ" sz="2400" dirty="0" smtClean="0"/>
              <a:t>zodpovědné </a:t>
            </a:r>
            <a:r>
              <a:rPr lang="cs-CZ" sz="2400" dirty="0"/>
              <a:t>osoby a jejich role v systému péče o děti se speciálními vzdělávacími potřebami; </a:t>
            </a:r>
            <a:endParaRPr lang="cs-CZ" sz="2400" dirty="0" smtClean="0"/>
          </a:p>
          <a:p>
            <a:r>
              <a:rPr lang="cs-CZ" sz="2400" dirty="0" smtClean="0"/>
              <a:t> </a:t>
            </a:r>
            <a:r>
              <a:rPr lang="cs-CZ" sz="2400" dirty="0"/>
              <a:t>pravidla pro zapojení dalších subjektů do systému vzdělávání dětí se speciálními vzdělávacími potřebami (zájmové organizace, vzdělávací instituce, sponzoři atd.).</a:t>
            </a:r>
          </a:p>
        </p:txBody>
      </p:sp>
    </p:spTree>
    <p:extLst>
      <p:ext uri="{BB962C8B-B14F-4D97-AF65-F5344CB8AC3E}">
        <p14:creationId xmlns:p14="http://schemas.microsoft.com/office/powerpoint/2010/main" val="8736306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Podmínky vzdělávání dětí s přiznanými podpůrnými opatřeními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Podmínky </a:t>
            </a:r>
            <a:r>
              <a:rPr lang="cs-CZ" dirty="0"/>
              <a:t>pro vzdělávání dětí musí vždy odpovídat individuálním potřebám dětí. </a:t>
            </a:r>
          </a:p>
          <a:p>
            <a:r>
              <a:rPr lang="cs-CZ" dirty="0" smtClean="0"/>
              <a:t> </a:t>
            </a:r>
            <a:r>
              <a:rPr lang="cs-CZ" dirty="0"/>
              <a:t>Podmínky pro vzdělávání dětí s přiznanými podpůrnými opatřeními stanovuje školský zákon a vyhláška č. 27/2016 Sb., o vzdělávání žáků se speciálními vzdělávacími potřebami a žáků nadaných. Učitel zajišťuje tyto podmínky s ohledem na vývojová a osobnostní specifika těchto dětí a měl by být vzdělán v oblasti speciální pedagogiky.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973777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Podmínky vzdělávání dětí s přiznanými podpůrnými opatřeními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Pro úspěšné vzdělávání dětí s přiznanými podpůrnými opatřeními je potřebné zabezpečit (případně umožnit): </a:t>
            </a:r>
          </a:p>
          <a:p>
            <a:r>
              <a:rPr lang="cs-CZ" dirty="0"/>
              <a:t>uplatňování principu diferenciace a individualizace vzdělávacího procesu při plánování a organizaci činností, včetně určování obsahu, forem i metod vzdělávání; </a:t>
            </a:r>
          </a:p>
          <a:p>
            <a:r>
              <a:rPr lang="cs-CZ" dirty="0"/>
              <a:t> realizaci všech stanovených podpůrných opatření při vzdělávání dětí; </a:t>
            </a:r>
          </a:p>
          <a:p>
            <a:r>
              <a:rPr lang="cs-CZ" dirty="0"/>
              <a:t> osvojení specifických dovedností v úrovni odpovídající individuálním potřebám a možnostem dítěte zaměřených na samostatnost, sebeobsluhu a základní hygienické návyky v úrovni odpovídající věku dítěte a stupni postižení; </a:t>
            </a:r>
          </a:p>
          <a:p>
            <a:r>
              <a:rPr lang="cs-CZ" dirty="0"/>
              <a:t> spolupráci se zákonnými zástupci dítěte, školskými poradenskými zařízeními, v případě potřeby spolupráci s odborníky mimo oblast školství; </a:t>
            </a:r>
          </a:p>
          <a:p>
            <a:r>
              <a:rPr lang="cs-CZ" dirty="0"/>
              <a:t> snížení počtu dětí ve třídě v souladu s právními předpisy; </a:t>
            </a:r>
          </a:p>
          <a:p>
            <a:r>
              <a:rPr lang="cs-CZ" dirty="0"/>
              <a:t> přítomnost asistenta pedagoga podle stupně přiznaného podpůrného opatření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9904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Podmínky vzdělávání dětí s přiznanými podpůrnými opatřeními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Vzdělávání dětí se speciálními vzdělávacími potřebami v mateřských školách zřízených podle § 16 odst. 9 školského zákona se uskutečňuje na základě školních vzdělávacích programů upravených podle speciálních vzdělávacích potřeb dětí. </a:t>
            </a:r>
          </a:p>
        </p:txBody>
      </p:sp>
    </p:spTree>
    <p:extLst>
      <p:ext uri="{BB962C8B-B14F-4D97-AF65-F5344CB8AC3E}">
        <p14:creationId xmlns:p14="http://schemas.microsoft.com/office/powerpoint/2010/main" val="3740666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Karel </a:t>
            </a:r>
            <a:r>
              <a:rPr lang="cs-CZ" dirty="0" err="1" smtClean="0"/>
              <a:t>Herford</a:t>
            </a:r>
            <a:r>
              <a:rPr lang="cs-CZ" dirty="0" smtClean="0"/>
              <a:t> – 1902, druhý ředitel </a:t>
            </a:r>
            <a:r>
              <a:rPr lang="cs-CZ" dirty="0" err="1" smtClean="0"/>
              <a:t>Ernestina</a:t>
            </a:r>
            <a:r>
              <a:rPr lang="cs-CZ" dirty="0" smtClean="0"/>
              <a:t>, členění na děti </a:t>
            </a:r>
          </a:p>
          <a:p>
            <a:r>
              <a:rPr lang="cs-CZ" dirty="0" smtClean="0"/>
              <a:t>schopné vzdělání a výchovy debily </a:t>
            </a:r>
          </a:p>
          <a:p>
            <a:r>
              <a:rPr lang="cs-CZ" dirty="0" smtClean="0"/>
              <a:t>schopné výchovy, ne však vzdělání – imbecily</a:t>
            </a:r>
          </a:p>
          <a:p>
            <a:r>
              <a:rPr lang="cs-CZ" dirty="0" smtClean="0"/>
              <a:t>neschopné výchovy ani vzdělání – idioty</a:t>
            </a:r>
          </a:p>
          <a:p>
            <a:r>
              <a:rPr lang="cs-CZ" dirty="0" smtClean="0"/>
              <a:t>Zřizování prvních pomocných tříd a pak škol (1896 Praha) Josef Zeman, František </a:t>
            </a:r>
            <a:r>
              <a:rPr lang="cs-CZ" dirty="0" err="1" smtClean="0"/>
              <a:t>Čáda</a:t>
            </a:r>
            <a:endParaRPr lang="cs-CZ" dirty="0" smtClean="0"/>
          </a:p>
          <a:p>
            <a:r>
              <a:rPr lang="cs-CZ" dirty="0" smtClean="0"/>
              <a:t>1928 Učební osnovy a výchovné směrnice škol úchylných dětí</a:t>
            </a:r>
          </a:p>
          <a:p>
            <a:r>
              <a:rPr lang="cs-CZ" dirty="0" smtClean="0"/>
              <a:t>1929 zákon o pomocných školách</a:t>
            </a:r>
          </a:p>
          <a:p>
            <a:r>
              <a:rPr lang="cs-CZ" dirty="0" smtClean="0"/>
              <a:t>Problémy – nekvalifikovaní učitelé, učebnice, chybí profesní vzdělání absolventů PŠ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Období jednotné školy po roce 1948 –zvláštní školy – mládež vyžadující zvláštní péči</a:t>
            </a:r>
          </a:p>
          <a:p>
            <a:r>
              <a:rPr lang="cs-CZ" dirty="0" smtClean="0"/>
              <a:t>Vysokoškolské vzdělání pro učitele a vychovatele </a:t>
            </a:r>
          </a:p>
          <a:p>
            <a:r>
              <a:rPr lang="cs-CZ" dirty="0" smtClean="0"/>
              <a:t>Pomocné školy – diagnostické zařízení - 1961 až 1978 (vzdělavatelnost – nevzdělavatelnost)</a:t>
            </a:r>
          </a:p>
          <a:p>
            <a:r>
              <a:rPr lang="cs-CZ" dirty="0" smtClean="0"/>
              <a:t>Nová koncepce vzdělávání od roku 1976 – masivní přechod žáků do zvláštních škol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Humanizační trendy po roce 1989</a:t>
            </a:r>
          </a:p>
          <a:p>
            <a:r>
              <a:rPr lang="cs-CZ" dirty="0" smtClean="0"/>
              <a:t>Právo na vzdělání pro všechny děti </a:t>
            </a:r>
          </a:p>
          <a:p>
            <a:r>
              <a:rPr lang="cs-CZ" dirty="0" smtClean="0"/>
              <a:t>Vznik nových typů školských zařízení pro děti a žáky s mentálním postižením, poradenská zařízení – SPC</a:t>
            </a:r>
          </a:p>
          <a:p>
            <a:r>
              <a:rPr lang="cs-CZ" dirty="0" smtClean="0"/>
              <a:t>Profesní příprava – absolventi zvláštních škol, pomocných škol</a:t>
            </a:r>
          </a:p>
          <a:p>
            <a:r>
              <a:rPr lang="cs-CZ" dirty="0" smtClean="0"/>
              <a:t>Celoživotní vzdělávání</a:t>
            </a:r>
          </a:p>
          <a:p>
            <a:r>
              <a:rPr lang="cs-CZ" dirty="0" smtClean="0"/>
              <a:t>Integrace, inkluze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Období předškolního věku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Dítě s lehkým mentálním postižením (IQ 69-50)</a:t>
            </a:r>
          </a:p>
          <a:p>
            <a:r>
              <a:rPr lang="cs-CZ" dirty="0" smtClean="0"/>
              <a:t>Diagnostika </a:t>
            </a:r>
          </a:p>
          <a:p>
            <a:r>
              <a:rPr lang="cs-CZ" dirty="0" smtClean="0"/>
              <a:t>Možnosti edukace a podpory rodiny</a:t>
            </a:r>
          </a:p>
          <a:p>
            <a:pPr>
              <a:buNone/>
            </a:pPr>
            <a:r>
              <a:rPr lang="cs-CZ" dirty="0" smtClean="0"/>
              <a:t>Individuální inkluze v mateřské škole</a:t>
            </a:r>
          </a:p>
          <a:p>
            <a:pPr>
              <a:buNone/>
            </a:pPr>
            <a:r>
              <a:rPr lang="cs-CZ" dirty="0" smtClean="0"/>
              <a:t>Skupinová inkluze v mateřské škole</a:t>
            </a:r>
          </a:p>
          <a:p>
            <a:pPr>
              <a:buNone/>
            </a:pPr>
            <a:r>
              <a:rPr lang="cs-CZ" dirty="0" smtClean="0"/>
              <a:t>Mateřská škola podle §16 odst. 9 ŠZ</a:t>
            </a:r>
          </a:p>
          <a:p>
            <a:pPr>
              <a:buNone/>
            </a:pPr>
            <a:r>
              <a:rPr lang="cs-CZ" dirty="0" smtClean="0"/>
              <a:t>Přípravná třída – vypadla ze systému vzdělávání dětí s mentálním postižením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Předškolní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dirty="0" smtClean="0"/>
              <a:t>Zákonem o předškolním, základním, středním, vyšším odborném a jiném vzdělávání (školský zákon) se předškolní vzdělávání stává legitimní součástí vzdělávacího systému.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dirty="0" smtClean="0"/>
              <a:t>Předškolní vzdělávání se v rámci školského systému uskutečňuje v mateřské škole.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dirty="0" smtClean="0"/>
              <a:t>Předškolní vzdělávání dětí s MP se uskutečňuje v běžné mateřské škole (individuální, skupinová inkluze), v mateřské škole dle §16 odst. 9 ŠZ, přípravné třídě ZŠ, přípravném stupni ZŠS.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Předškolní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cs-CZ" dirty="0" smtClean="0"/>
              <a:t>Podporuje rozvoj osobnosti, podílí se na jeho zdravém citovém, rozumovém a tělesném rozvoji, na osvojení základních životních hodnot a mezilidských vztahů, vytváří předpoklady pro pokračování ve vzdělávání, napomáhá vyrovnávat nerovnoměrnosti vývoje dětí před vstupem do základního vzdělávání, poskytuje speciální pedagogickou péči dětem se speciálními vzdělávacími potřebami (§ 33 ŠZ).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cs-CZ" dirty="0" smtClean="0"/>
              <a:t>O přijetí dítěte uvedeného v §16 odst. 9 ŠZ rozhodne ředitel školy na základě písemného vyjádření školského poradenského zařízení, popř. registrujícího lékaře (§ 34, odst. 6 ŠZ).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Předškolní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dirty="0" smtClean="0"/>
              <a:t>Předškolní vzdělávání se řídí: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cs-CZ" dirty="0" smtClean="0"/>
              <a:t>Vyhláškou č. 14/2005 Sb. o předškolní vzdělávání,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cs-CZ" dirty="0" smtClean="0"/>
              <a:t>Vyhláškou č. 72/2005 Sb. o poskytování poradenských služeb ve školách a školských poradenských zařízeních,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cs-CZ" dirty="0" smtClean="0"/>
              <a:t>Vyhláškou č. 27/2016 Sb. o vzdělávání žáků se speciálními vzdělávacími potřebami a žáků nadaných.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cs-CZ" dirty="0" smtClean="0"/>
              <a:t>Obsah vzdělávání je dán RVP pro předškolní vzdělávání.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1481</Words>
  <Application>Microsoft Office PowerPoint</Application>
  <PresentationFormat>Předvádění na obrazovce (4:3)</PresentationFormat>
  <Paragraphs>118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Calibri</vt:lpstr>
      <vt:lpstr>Wingdings</vt:lpstr>
      <vt:lpstr>Motiv sady Office</vt:lpstr>
      <vt:lpstr>Teorie edukace dětí a žáků s lehkým mentálním postižením</vt:lpstr>
      <vt:lpstr>Historie</vt:lpstr>
      <vt:lpstr>Historie</vt:lpstr>
      <vt:lpstr>Historie</vt:lpstr>
      <vt:lpstr>Historie</vt:lpstr>
      <vt:lpstr>Období předškolního věku</vt:lpstr>
      <vt:lpstr>Předškolní vzdělávání</vt:lpstr>
      <vt:lpstr>Předškolní vzdělávání</vt:lpstr>
      <vt:lpstr>Předškolní vzdělávání</vt:lpstr>
      <vt:lpstr>Předškolní vzdělávání</vt:lpstr>
      <vt:lpstr>Děti se SVP – zařazování do  mateřské školy</vt:lpstr>
      <vt:lpstr>RVP PV</vt:lpstr>
      <vt:lpstr>RVP PV</vt:lpstr>
      <vt:lpstr>RVP PV</vt:lpstr>
      <vt:lpstr>RVP PV</vt:lpstr>
      <vt:lpstr>Předškolní vzdělávání</vt:lpstr>
      <vt:lpstr>Klíčové kompetence</vt:lpstr>
      <vt:lpstr>Oblasti vzdělávání</vt:lpstr>
      <vt:lpstr>Děti se SVP</vt:lpstr>
      <vt:lpstr>Děti se SVP</vt:lpstr>
      <vt:lpstr>Děti se SVP</vt:lpstr>
      <vt:lpstr>Systém péče o děti s přiznanými podpůrnými opatřeními v mateřské škole</vt:lpstr>
      <vt:lpstr>Podmínky vzdělávání dětí s přiznanými podpůrnými opatřeními</vt:lpstr>
      <vt:lpstr>Podmínky vzdělávání dětí s přiznanými podpůrnými opatřeními</vt:lpstr>
      <vt:lpstr>Podmínky vzdělávání dětí s přiznanými podpůrnými opatřeními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Pipekovi</dc:creator>
  <cp:lastModifiedBy>Pipeková</cp:lastModifiedBy>
  <cp:revision>45</cp:revision>
  <dcterms:created xsi:type="dcterms:W3CDTF">2014-02-09T11:46:12Z</dcterms:created>
  <dcterms:modified xsi:type="dcterms:W3CDTF">2020-02-21T06:29:34Z</dcterms:modified>
</cp:coreProperties>
</file>